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63" r:id="rId8"/>
    <p:sldId id="264" r:id="rId9"/>
    <p:sldId id="265" r:id="rId10"/>
  </p:sldIdLst>
  <p:sldSz cx="12192000" cy="6858000"/>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1" d="100"/>
          <a:sy n="61" d="100"/>
        </p:scale>
        <p:origin x="102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7349A4-DEAB-5D2C-688C-FDF3DE6873B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232374B-2D50-07AF-C777-6DA5082E3D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AC7CF4-D929-A75E-086B-B13468AB0AB7}"/>
              </a:ext>
            </a:extLst>
          </p:cNvPr>
          <p:cNvSpPr>
            <a:spLocks noGrp="1"/>
          </p:cNvSpPr>
          <p:nvPr>
            <p:ph type="dt" sz="half" idx="10"/>
          </p:nvPr>
        </p:nvSpPr>
        <p:spPr/>
        <p:txBody>
          <a:bodyPr/>
          <a:lstStyle/>
          <a:p>
            <a:fld id="{F4575217-F7B1-4C10-9BAD-D005350AD7BC}" type="datetimeFigureOut">
              <a:rPr lang="en-US" smtClean="0"/>
              <a:t>5/3/2026</a:t>
            </a:fld>
            <a:endParaRPr lang="en-US"/>
          </a:p>
        </p:txBody>
      </p:sp>
      <p:sp>
        <p:nvSpPr>
          <p:cNvPr id="5" name="Footer Placeholder 4">
            <a:extLst>
              <a:ext uri="{FF2B5EF4-FFF2-40B4-BE49-F238E27FC236}">
                <a16:creationId xmlns:a16="http://schemas.microsoft.com/office/drawing/2014/main" id="{085EE4AB-E29B-2B39-8D97-640CE30E0A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65FD7F-F7AC-EBC1-12F8-E8F43A25B18F}"/>
              </a:ext>
            </a:extLst>
          </p:cNvPr>
          <p:cNvSpPr>
            <a:spLocks noGrp="1"/>
          </p:cNvSpPr>
          <p:nvPr>
            <p:ph type="sldNum" sz="quarter" idx="12"/>
          </p:nvPr>
        </p:nvSpPr>
        <p:spPr/>
        <p:txBody>
          <a:bodyPr/>
          <a:lstStyle/>
          <a:p>
            <a:fld id="{3CECA7EE-F531-4D8F-9903-10CDF73BEE1D}" type="slidenum">
              <a:rPr lang="en-US" smtClean="0"/>
              <a:t>‹#›</a:t>
            </a:fld>
            <a:endParaRPr lang="en-US"/>
          </a:p>
        </p:txBody>
      </p:sp>
    </p:spTree>
    <p:extLst>
      <p:ext uri="{BB962C8B-B14F-4D97-AF65-F5344CB8AC3E}">
        <p14:creationId xmlns:p14="http://schemas.microsoft.com/office/powerpoint/2010/main" val="2731041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45E66-2FA8-4ABC-B2CE-10EFF6EB170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545E23-0D9D-8B19-BE26-E9CC49E1B5F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A5CBC2-B266-3D66-BA51-3F750075BB71}"/>
              </a:ext>
            </a:extLst>
          </p:cNvPr>
          <p:cNvSpPr>
            <a:spLocks noGrp="1"/>
          </p:cNvSpPr>
          <p:nvPr>
            <p:ph type="dt" sz="half" idx="10"/>
          </p:nvPr>
        </p:nvSpPr>
        <p:spPr/>
        <p:txBody>
          <a:bodyPr/>
          <a:lstStyle/>
          <a:p>
            <a:fld id="{F4575217-F7B1-4C10-9BAD-D005350AD7BC}" type="datetimeFigureOut">
              <a:rPr lang="en-US" smtClean="0"/>
              <a:t>5/3/2026</a:t>
            </a:fld>
            <a:endParaRPr lang="en-US"/>
          </a:p>
        </p:txBody>
      </p:sp>
      <p:sp>
        <p:nvSpPr>
          <p:cNvPr id="5" name="Footer Placeholder 4">
            <a:extLst>
              <a:ext uri="{FF2B5EF4-FFF2-40B4-BE49-F238E27FC236}">
                <a16:creationId xmlns:a16="http://schemas.microsoft.com/office/drawing/2014/main" id="{C910E06F-A03C-440A-51C5-BCE5391979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C6743B3-6431-EAF5-CBF1-87755535AFF2}"/>
              </a:ext>
            </a:extLst>
          </p:cNvPr>
          <p:cNvSpPr>
            <a:spLocks noGrp="1"/>
          </p:cNvSpPr>
          <p:nvPr>
            <p:ph type="sldNum" sz="quarter" idx="12"/>
          </p:nvPr>
        </p:nvSpPr>
        <p:spPr/>
        <p:txBody>
          <a:bodyPr/>
          <a:lstStyle/>
          <a:p>
            <a:fld id="{3CECA7EE-F531-4D8F-9903-10CDF73BEE1D}" type="slidenum">
              <a:rPr lang="en-US" smtClean="0"/>
              <a:t>‹#›</a:t>
            </a:fld>
            <a:endParaRPr lang="en-US"/>
          </a:p>
        </p:txBody>
      </p:sp>
    </p:spTree>
    <p:extLst>
      <p:ext uri="{BB962C8B-B14F-4D97-AF65-F5344CB8AC3E}">
        <p14:creationId xmlns:p14="http://schemas.microsoft.com/office/powerpoint/2010/main" val="1311231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C2FB649-A535-39D8-058D-A17D3B89A4C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1948A3-F53B-F428-E700-E64638E1BD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E303D4-6580-0558-9AB7-1F532AEB53CF}"/>
              </a:ext>
            </a:extLst>
          </p:cNvPr>
          <p:cNvSpPr>
            <a:spLocks noGrp="1"/>
          </p:cNvSpPr>
          <p:nvPr>
            <p:ph type="dt" sz="half" idx="10"/>
          </p:nvPr>
        </p:nvSpPr>
        <p:spPr/>
        <p:txBody>
          <a:bodyPr/>
          <a:lstStyle/>
          <a:p>
            <a:fld id="{F4575217-F7B1-4C10-9BAD-D005350AD7BC}" type="datetimeFigureOut">
              <a:rPr lang="en-US" smtClean="0"/>
              <a:t>5/3/2026</a:t>
            </a:fld>
            <a:endParaRPr lang="en-US"/>
          </a:p>
        </p:txBody>
      </p:sp>
      <p:sp>
        <p:nvSpPr>
          <p:cNvPr id="5" name="Footer Placeholder 4">
            <a:extLst>
              <a:ext uri="{FF2B5EF4-FFF2-40B4-BE49-F238E27FC236}">
                <a16:creationId xmlns:a16="http://schemas.microsoft.com/office/drawing/2014/main" id="{51C8B118-CD6A-A725-52D0-7A8EF062CD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49A7F3-479A-EFCC-BA4D-70F1DC459EE8}"/>
              </a:ext>
            </a:extLst>
          </p:cNvPr>
          <p:cNvSpPr>
            <a:spLocks noGrp="1"/>
          </p:cNvSpPr>
          <p:nvPr>
            <p:ph type="sldNum" sz="quarter" idx="12"/>
          </p:nvPr>
        </p:nvSpPr>
        <p:spPr/>
        <p:txBody>
          <a:bodyPr/>
          <a:lstStyle/>
          <a:p>
            <a:fld id="{3CECA7EE-F531-4D8F-9903-10CDF73BEE1D}" type="slidenum">
              <a:rPr lang="en-US" smtClean="0"/>
              <a:t>‹#›</a:t>
            </a:fld>
            <a:endParaRPr lang="en-US"/>
          </a:p>
        </p:txBody>
      </p:sp>
    </p:spTree>
    <p:extLst>
      <p:ext uri="{BB962C8B-B14F-4D97-AF65-F5344CB8AC3E}">
        <p14:creationId xmlns:p14="http://schemas.microsoft.com/office/powerpoint/2010/main" val="1821979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C6BF9-92E8-35E1-02CF-A0C8DEBCD9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14C39C-CF4A-69B7-563D-074B70A97A0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F31649-AB7F-EFF2-5980-DC6641512D78}"/>
              </a:ext>
            </a:extLst>
          </p:cNvPr>
          <p:cNvSpPr>
            <a:spLocks noGrp="1"/>
          </p:cNvSpPr>
          <p:nvPr>
            <p:ph type="dt" sz="half" idx="10"/>
          </p:nvPr>
        </p:nvSpPr>
        <p:spPr/>
        <p:txBody>
          <a:bodyPr/>
          <a:lstStyle/>
          <a:p>
            <a:fld id="{F4575217-F7B1-4C10-9BAD-D005350AD7BC}" type="datetimeFigureOut">
              <a:rPr lang="en-US" smtClean="0"/>
              <a:t>5/3/2026</a:t>
            </a:fld>
            <a:endParaRPr lang="en-US"/>
          </a:p>
        </p:txBody>
      </p:sp>
      <p:sp>
        <p:nvSpPr>
          <p:cNvPr id="5" name="Footer Placeholder 4">
            <a:extLst>
              <a:ext uri="{FF2B5EF4-FFF2-40B4-BE49-F238E27FC236}">
                <a16:creationId xmlns:a16="http://schemas.microsoft.com/office/drawing/2014/main" id="{317DE915-93D3-E0BC-96A9-5FBC5CA1E0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22367F-695B-F91A-BC68-5750C03AC69E}"/>
              </a:ext>
            </a:extLst>
          </p:cNvPr>
          <p:cNvSpPr>
            <a:spLocks noGrp="1"/>
          </p:cNvSpPr>
          <p:nvPr>
            <p:ph type="sldNum" sz="quarter" idx="12"/>
          </p:nvPr>
        </p:nvSpPr>
        <p:spPr/>
        <p:txBody>
          <a:bodyPr/>
          <a:lstStyle/>
          <a:p>
            <a:fld id="{3CECA7EE-F531-4D8F-9903-10CDF73BEE1D}" type="slidenum">
              <a:rPr lang="en-US" smtClean="0"/>
              <a:t>‹#›</a:t>
            </a:fld>
            <a:endParaRPr lang="en-US"/>
          </a:p>
        </p:txBody>
      </p:sp>
    </p:spTree>
    <p:extLst>
      <p:ext uri="{BB962C8B-B14F-4D97-AF65-F5344CB8AC3E}">
        <p14:creationId xmlns:p14="http://schemas.microsoft.com/office/powerpoint/2010/main" val="2993095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4AA82-5833-EA44-948B-02047AABDBB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2E9C629-F054-413D-073C-806F3434A26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38C2C1-D2A6-7230-14AD-E576DCA42D00}"/>
              </a:ext>
            </a:extLst>
          </p:cNvPr>
          <p:cNvSpPr>
            <a:spLocks noGrp="1"/>
          </p:cNvSpPr>
          <p:nvPr>
            <p:ph type="dt" sz="half" idx="10"/>
          </p:nvPr>
        </p:nvSpPr>
        <p:spPr/>
        <p:txBody>
          <a:bodyPr/>
          <a:lstStyle/>
          <a:p>
            <a:fld id="{F4575217-F7B1-4C10-9BAD-D005350AD7BC}" type="datetimeFigureOut">
              <a:rPr lang="en-US" smtClean="0"/>
              <a:t>5/3/2026</a:t>
            </a:fld>
            <a:endParaRPr lang="en-US"/>
          </a:p>
        </p:txBody>
      </p:sp>
      <p:sp>
        <p:nvSpPr>
          <p:cNvPr id="5" name="Footer Placeholder 4">
            <a:extLst>
              <a:ext uri="{FF2B5EF4-FFF2-40B4-BE49-F238E27FC236}">
                <a16:creationId xmlns:a16="http://schemas.microsoft.com/office/drawing/2014/main" id="{79D34CA0-6F0B-AFCD-B1EB-7A2D15E6EB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E34B89-97B6-D584-459C-14FE02648BE1}"/>
              </a:ext>
            </a:extLst>
          </p:cNvPr>
          <p:cNvSpPr>
            <a:spLocks noGrp="1"/>
          </p:cNvSpPr>
          <p:nvPr>
            <p:ph type="sldNum" sz="quarter" idx="12"/>
          </p:nvPr>
        </p:nvSpPr>
        <p:spPr/>
        <p:txBody>
          <a:bodyPr/>
          <a:lstStyle/>
          <a:p>
            <a:fld id="{3CECA7EE-F531-4D8F-9903-10CDF73BEE1D}" type="slidenum">
              <a:rPr lang="en-US" smtClean="0"/>
              <a:t>‹#›</a:t>
            </a:fld>
            <a:endParaRPr lang="en-US"/>
          </a:p>
        </p:txBody>
      </p:sp>
    </p:spTree>
    <p:extLst>
      <p:ext uri="{BB962C8B-B14F-4D97-AF65-F5344CB8AC3E}">
        <p14:creationId xmlns:p14="http://schemas.microsoft.com/office/powerpoint/2010/main" val="1526336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E9D12B-CEF7-81A2-A807-D5A02D3E54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84D121-4142-3369-CEA4-9EDBBA4F72F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605AB7-8DBF-BA19-322B-A177E47145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8908D6-4EC4-E89B-15B9-AF1E566EFEE1}"/>
              </a:ext>
            </a:extLst>
          </p:cNvPr>
          <p:cNvSpPr>
            <a:spLocks noGrp="1"/>
          </p:cNvSpPr>
          <p:nvPr>
            <p:ph type="dt" sz="half" idx="10"/>
          </p:nvPr>
        </p:nvSpPr>
        <p:spPr/>
        <p:txBody>
          <a:bodyPr/>
          <a:lstStyle/>
          <a:p>
            <a:fld id="{F4575217-F7B1-4C10-9BAD-D005350AD7BC}" type="datetimeFigureOut">
              <a:rPr lang="en-US" smtClean="0"/>
              <a:t>5/3/2026</a:t>
            </a:fld>
            <a:endParaRPr lang="en-US"/>
          </a:p>
        </p:txBody>
      </p:sp>
      <p:sp>
        <p:nvSpPr>
          <p:cNvPr id="6" name="Footer Placeholder 5">
            <a:extLst>
              <a:ext uri="{FF2B5EF4-FFF2-40B4-BE49-F238E27FC236}">
                <a16:creationId xmlns:a16="http://schemas.microsoft.com/office/drawing/2014/main" id="{4F318861-728F-38DF-32A6-3F690AA3E2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1956A2-0BDB-5B4F-DCD2-A0BEBAECA04A}"/>
              </a:ext>
            </a:extLst>
          </p:cNvPr>
          <p:cNvSpPr>
            <a:spLocks noGrp="1"/>
          </p:cNvSpPr>
          <p:nvPr>
            <p:ph type="sldNum" sz="quarter" idx="12"/>
          </p:nvPr>
        </p:nvSpPr>
        <p:spPr/>
        <p:txBody>
          <a:bodyPr/>
          <a:lstStyle/>
          <a:p>
            <a:fld id="{3CECA7EE-F531-4D8F-9903-10CDF73BEE1D}" type="slidenum">
              <a:rPr lang="en-US" smtClean="0"/>
              <a:t>‹#›</a:t>
            </a:fld>
            <a:endParaRPr lang="en-US"/>
          </a:p>
        </p:txBody>
      </p:sp>
    </p:spTree>
    <p:extLst>
      <p:ext uri="{BB962C8B-B14F-4D97-AF65-F5344CB8AC3E}">
        <p14:creationId xmlns:p14="http://schemas.microsoft.com/office/powerpoint/2010/main" val="32786035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B175C-042D-0BF9-DC5F-8D29E5C445E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F5B0290-37E8-8249-3DD7-C7D2CC1172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D38ACD-1F31-E92F-3C7C-0925F4569D4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FA3753-2EE1-C493-19B8-F6CC2E0269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310B66-CC01-D162-A0D2-1D1187AB10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EB7628-88FD-59AA-96B8-AB0D056AF734}"/>
              </a:ext>
            </a:extLst>
          </p:cNvPr>
          <p:cNvSpPr>
            <a:spLocks noGrp="1"/>
          </p:cNvSpPr>
          <p:nvPr>
            <p:ph type="dt" sz="half" idx="10"/>
          </p:nvPr>
        </p:nvSpPr>
        <p:spPr/>
        <p:txBody>
          <a:bodyPr/>
          <a:lstStyle/>
          <a:p>
            <a:fld id="{F4575217-F7B1-4C10-9BAD-D005350AD7BC}" type="datetimeFigureOut">
              <a:rPr lang="en-US" smtClean="0"/>
              <a:t>5/3/2026</a:t>
            </a:fld>
            <a:endParaRPr lang="en-US"/>
          </a:p>
        </p:txBody>
      </p:sp>
      <p:sp>
        <p:nvSpPr>
          <p:cNvPr id="8" name="Footer Placeholder 7">
            <a:extLst>
              <a:ext uri="{FF2B5EF4-FFF2-40B4-BE49-F238E27FC236}">
                <a16:creationId xmlns:a16="http://schemas.microsoft.com/office/drawing/2014/main" id="{A4399A9E-8B34-29C4-1C31-75156F953D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D90026C-CCCB-5C60-6955-E05A617BB957}"/>
              </a:ext>
            </a:extLst>
          </p:cNvPr>
          <p:cNvSpPr>
            <a:spLocks noGrp="1"/>
          </p:cNvSpPr>
          <p:nvPr>
            <p:ph type="sldNum" sz="quarter" idx="12"/>
          </p:nvPr>
        </p:nvSpPr>
        <p:spPr/>
        <p:txBody>
          <a:bodyPr/>
          <a:lstStyle/>
          <a:p>
            <a:fld id="{3CECA7EE-F531-4D8F-9903-10CDF73BEE1D}" type="slidenum">
              <a:rPr lang="en-US" smtClean="0"/>
              <a:t>‹#›</a:t>
            </a:fld>
            <a:endParaRPr lang="en-US"/>
          </a:p>
        </p:txBody>
      </p:sp>
    </p:spTree>
    <p:extLst>
      <p:ext uri="{BB962C8B-B14F-4D97-AF65-F5344CB8AC3E}">
        <p14:creationId xmlns:p14="http://schemas.microsoft.com/office/powerpoint/2010/main" val="2902742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1FCE5-326D-2738-FAA5-4F897C4F0B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3A5D353-6954-FD15-05B6-8D3B4C1D9BFE}"/>
              </a:ext>
            </a:extLst>
          </p:cNvPr>
          <p:cNvSpPr>
            <a:spLocks noGrp="1"/>
          </p:cNvSpPr>
          <p:nvPr>
            <p:ph type="dt" sz="half" idx="10"/>
          </p:nvPr>
        </p:nvSpPr>
        <p:spPr/>
        <p:txBody>
          <a:bodyPr/>
          <a:lstStyle/>
          <a:p>
            <a:fld id="{F4575217-F7B1-4C10-9BAD-D005350AD7BC}" type="datetimeFigureOut">
              <a:rPr lang="en-US" smtClean="0"/>
              <a:t>5/3/2026</a:t>
            </a:fld>
            <a:endParaRPr lang="en-US"/>
          </a:p>
        </p:txBody>
      </p:sp>
      <p:sp>
        <p:nvSpPr>
          <p:cNvPr id="4" name="Footer Placeholder 3">
            <a:extLst>
              <a:ext uri="{FF2B5EF4-FFF2-40B4-BE49-F238E27FC236}">
                <a16:creationId xmlns:a16="http://schemas.microsoft.com/office/drawing/2014/main" id="{7F8BCFF9-F9AE-E76D-EA8A-DABFE17243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98AD4F-B182-DF94-C917-99DAC5671DA5}"/>
              </a:ext>
            </a:extLst>
          </p:cNvPr>
          <p:cNvSpPr>
            <a:spLocks noGrp="1"/>
          </p:cNvSpPr>
          <p:nvPr>
            <p:ph type="sldNum" sz="quarter" idx="12"/>
          </p:nvPr>
        </p:nvSpPr>
        <p:spPr/>
        <p:txBody>
          <a:bodyPr/>
          <a:lstStyle/>
          <a:p>
            <a:fld id="{3CECA7EE-F531-4D8F-9903-10CDF73BEE1D}" type="slidenum">
              <a:rPr lang="en-US" smtClean="0"/>
              <a:t>‹#›</a:t>
            </a:fld>
            <a:endParaRPr lang="en-US"/>
          </a:p>
        </p:txBody>
      </p:sp>
    </p:spTree>
    <p:extLst>
      <p:ext uri="{BB962C8B-B14F-4D97-AF65-F5344CB8AC3E}">
        <p14:creationId xmlns:p14="http://schemas.microsoft.com/office/powerpoint/2010/main" val="481397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810894-636B-7762-60BA-BDD29AB12441}"/>
              </a:ext>
            </a:extLst>
          </p:cNvPr>
          <p:cNvSpPr>
            <a:spLocks noGrp="1"/>
          </p:cNvSpPr>
          <p:nvPr>
            <p:ph type="dt" sz="half" idx="10"/>
          </p:nvPr>
        </p:nvSpPr>
        <p:spPr/>
        <p:txBody>
          <a:bodyPr/>
          <a:lstStyle/>
          <a:p>
            <a:fld id="{F4575217-F7B1-4C10-9BAD-D005350AD7BC}" type="datetimeFigureOut">
              <a:rPr lang="en-US" smtClean="0"/>
              <a:t>5/3/2026</a:t>
            </a:fld>
            <a:endParaRPr lang="en-US"/>
          </a:p>
        </p:txBody>
      </p:sp>
      <p:sp>
        <p:nvSpPr>
          <p:cNvPr id="3" name="Footer Placeholder 2">
            <a:extLst>
              <a:ext uri="{FF2B5EF4-FFF2-40B4-BE49-F238E27FC236}">
                <a16:creationId xmlns:a16="http://schemas.microsoft.com/office/drawing/2014/main" id="{3E5C52FD-DE3B-1321-7A4B-DF8C0300C8D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E8ED1FC-F7F7-EA20-5390-225F806FD925}"/>
              </a:ext>
            </a:extLst>
          </p:cNvPr>
          <p:cNvSpPr>
            <a:spLocks noGrp="1"/>
          </p:cNvSpPr>
          <p:nvPr>
            <p:ph type="sldNum" sz="quarter" idx="12"/>
          </p:nvPr>
        </p:nvSpPr>
        <p:spPr/>
        <p:txBody>
          <a:bodyPr/>
          <a:lstStyle/>
          <a:p>
            <a:fld id="{3CECA7EE-F531-4D8F-9903-10CDF73BEE1D}" type="slidenum">
              <a:rPr lang="en-US" smtClean="0"/>
              <a:t>‹#›</a:t>
            </a:fld>
            <a:endParaRPr lang="en-US"/>
          </a:p>
        </p:txBody>
      </p:sp>
    </p:spTree>
    <p:extLst>
      <p:ext uri="{BB962C8B-B14F-4D97-AF65-F5344CB8AC3E}">
        <p14:creationId xmlns:p14="http://schemas.microsoft.com/office/powerpoint/2010/main" val="2023916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387D6-3771-97B0-9A8E-3B9EC57A34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D5520A0-8F66-DC0A-F297-9A2C27A591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D94871E-F5B9-5EFC-5B49-4DFC242106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836A0F-6AA6-C52C-611A-A3C3BC2B1A2B}"/>
              </a:ext>
            </a:extLst>
          </p:cNvPr>
          <p:cNvSpPr>
            <a:spLocks noGrp="1"/>
          </p:cNvSpPr>
          <p:nvPr>
            <p:ph type="dt" sz="half" idx="10"/>
          </p:nvPr>
        </p:nvSpPr>
        <p:spPr/>
        <p:txBody>
          <a:bodyPr/>
          <a:lstStyle/>
          <a:p>
            <a:fld id="{F4575217-F7B1-4C10-9BAD-D005350AD7BC}" type="datetimeFigureOut">
              <a:rPr lang="en-US" smtClean="0"/>
              <a:t>5/3/2026</a:t>
            </a:fld>
            <a:endParaRPr lang="en-US"/>
          </a:p>
        </p:txBody>
      </p:sp>
      <p:sp>
        <p:nvSpPr>
          <p:cNvPr id="6" name="Footer Placeholder 5">
            <a:extLst>
              <a:ext uri="{FF2B5EF4-FFF2-40B4-BE49-F238E27FC236}">
                <a16:creationId xmlns:a16="http://schemas.microsoft.com/office/drawing/2014/main" id="{6A89940D-4DA7-D885-5902-E42EBCCDFF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E782BE-3093-AFE5-F67E-3DE1C0FF5D90}"/>
              </a:ext>
            </a:extLst>
          </p:cNvPr>
          <p:cNvSpPr>
            <a:spLocks noGrp="1"/>
          </p:cNvSpPr>
          <p:nvPr>
            <p:ph type="sldNum" sz="quarter" idx="12"/>
          </p:nvPr>
        </p:nvSpPr>
        <p:spPr/>
        <p:txBody>
          <a:bodyPr/>
          <a:lstStyle/>
          <a:p>
            <a:fld id="{3CECA7EE-F531-4D8F-9903-10CDF73BEE1D}" type="slidenum">
              <a:rPr lang="en-US" smtClean="0"/>
              <a:t>‹#›</a:t>
            </a:fld>
            <a:endParaRPr lang="en-US"/>
          </a:p>
        </p:txBody>
      </p:sp>
    </p:spTree>
    <p:extLst>
      <p:ext uri="{BB962C8B-B14F-4D97-AF65-F5344CB8AC3E}">
        <p14:creationId xmlns:p14="http://schemas.microsoft.com/office/powerpoint/2010/main" val="172022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689C9-76F1-2CBB-86E2-00CB0E8096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8600A0-AAA9-18D2-CC26-6A7388AD1D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30130D2-2FB1-9ADF-F62B-0E2A5CC75A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D08D84-F36C-5577-9CAD-226A46E4A9A3}"/>
              </a:ext>
            </a:extLst>
          </p:cNvPr>
          <p:cNvSpPr>
            <a:spLocks noGrp="1"/>
          </p:cNvSpPr>
          <p:nvPr>
            <p:ph type="dt" sz="half" idx="10"/>
          </p:nvPr>
        </p:nvSpPr>
        <p:spPr/>
        <p:txBody>
          <a:bodyPr/>
          <a:lstStyle/>
          <a:p>
            <a:fld id="{F4575217-F7B1-4C10-9BAD-D005350AD7BC}" type="datetimeFigureOut">
              <a:rPr lang="en-US" smtClean="0"/>
              <a:t>5/3/2026</a:t>
            </a:fld>
            <a:endParaRPr lang="en-US"/>
          </a:p>
        </p:txBody>
      </p:sp>
      <p:sp>
        <p:nvSpPr>
          <p:cNvPr id="6" name="Footer Placeholder 5">
            <a:extLst>
              <a:ext uri="{FF2B5EF4-FFF2-40B4-BE49-F238E27FC236}">
                <a16:creationId xmlns:a16="http://schemas.microsoft.com/office/drawing/2014/main" id="{5CA33B1C-FEAF-E02C-B767-FB96C6D04A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E91D0E-82E1-6EFE-1C41-7E9E3623002A}"/>
              </a:ext>
            </a:extLst>
          </p:cNvPr>
          <p:cNvSpPr>
            <a:spLocks noGrp="1"/>
          </p:cNvSpPr>
          <p:nvPr>
            <p:ph type="sldNum" sz="quarter" idx="12"/>
          </p:nvPr>
        </p:nvSpPr>
        <p:spPr/>
        <p:txBody>
          <a:bodyPr/>
          <a:lstStyle/>
          <a:p>
            <a:fld id="{3CECA7EE-F531-4D8F-9903-10CDF73BEE1D}" type="slidenum">
              <a:rPr lang="en-US" smtClean="0"/>
              <a:t>‹#›</a:t>
            </a:fld>
            <a:endParaRPr lang="en-US"/>
          </a:p>
        </p:txBody>
      </p:sp>
    </p:spTree>
    <p:extLst>
      <p:ext uri="{BB962C8B-B14F-4D97-AF65-F5344CB8AC3E}">
        <p14:creationId xmlns:p14="http://schemas.microsoft.com/office/powerpoint/2010/main" val="3371195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9D35613-B807-8D87-1CB2-E7D21B77646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6F741B5-D2AD-0827-7FD5-AE6DBE6B8A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578877-267B-12E1-5890-C2D522E28E2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4575217-F7B1-4C10-9BAD-D005350AD7BC}" type="datetimeFigureOut">
              <a:rPr lang="en-US" smtClean="0"/>
              <a:t>5/3/2026</a:t>
            </a:fld>
            <a:endParaRPr lang="en-US"/>
          </a:p>
        </p:txBody>
      </p:sp>
      <p:sp>
        <p:nvSpPr>
          <p:cNvPr id="5" name="Footer Placeholder 4">
            <a:extLst>
              <a:ext uri="{FF2B5EF4-FFF2-40B4-BE49-F238E27FC236}">
                <a16:creationId xmlns:a16="http://schemas.microsoft.com/office/drawing/2014/main" id="{B7171D3E-0565-D38C-EAF5-30D675A5A7F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83A5AD0-D256-F059-E84E-8916AA6027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CECA7EE-F531-4D8F-9903-10CDF73BEE1D}" type="slidenum">
              <a:rPr lang="en-US" smtClean="0"/>
              <a:t>‹#›</a:t>
            </a:fld>
            <a:endParaRPr lang="en-US"/>
          </a:p>
        </p:txBody>
      </p:sp>
    </p:spTree>
    <p:extLst>
      <p:ext uri="{BB962C8B-B14F-4D97-AF65-F5344CB8AC3E}">
        <p14:creationId xmlns:p14="http://schemas.microsoft.com/office/powerpoint/2010/main" val="1890017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6FDF6-E8E9-2CDD-4D08-D2B4BD6889A3}"/>
              </a:ext>
            </a:extLst>
          </p:cNvPr>
          <p:cNvSpPr>
            <a:spLocks noGrp="1"/>
          </p:cNvSpPr>
          <p:nvPr>
            <p:ph type="ctrTitle"/>
          </p:nvPr>
        </p:nvSpPr>
        <p:spPr/>
        <p:txBody>
          <a:bodyPr/>
          <a:lstStyle/>
          <a:p>
            <a:r>
              <a:rPr lang="en-US"/>
              <a:t>Building Resilient </a:t>
            </a:r>
            <a:r>
              <a:rPr lang="en-US" dirty="0"/>
              <a:t>Business in Economic  uncertainty</a:t>
            </a:r>
          </a:p>
        </p:txBody>
      </p:sp>
      <p:sp>
        <p:nvSpPr>
          <p:cNvPr id="3" name="Subtitle 2">
            <a:extLst>
              <a:ext uri="{FF2B5EF4-FFF2-40B4-BE49-F238E27FC236}">
                <a16:creationId xmlns:a16="http://schemas.microsoft.com/office/drawing/2014/main" id="{A147FB8B-446C-38FC-43F9-2C71B6AF3F76}"/>
              </a:ext>
            </a:extLst>
          </p:cNvPr>
          <p:cNvSpPr>
            <a:spLocks noGrp="1"/>
          </p:cNvSpPr>
          <p:nvPr>
            <p:ph type="subTitle" idx="1"/>
          </p:nvPr>
        </p:nvSpPr>
        <p:spPr/>
        <p:txBody>
          <a:bodyPr/>
          <a:lstStyle/>
          <a:p>
            <a:r>
              <a:rPr lang="en-US" dirty="0"/>
              <a:t>Presentation made by Ishrat Husain at ABL seminar at Multan</a:t>
            </a:r>
          </a:p>
          <a:p>
            <a:r>
              <a:rPr lang="en-US" dirty="0"/>
              <a:t>May 6, 2026</a:t>
            </a:r>
          </a:p>
        </p:txBody>
      </p:sp>
    </p:spTree>
    <p:extLst>
      <p:ext uri="{BB962C8B-B14F-4D97-AF65-F5344CB8AC3E}">
        <p14:creationId xmlns:p14="http://schemas.microsoft.com/office/powerpoint/2010/main" val="37934071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B99F9-6B54-365E-F7ED-E175DD5B53BD}"/>
              </a:ext>
            </a:extLst>
          </p:cNvPr>
          <p:cNvSpPr>
            <a:spLocks noGrp="1"/>
          </p:cNvSpPr>
          <p:nvPr>
            <p:ph type="title"/>
          </p:nvPr>
        </p:nvSpPr>
        <p:spPr/>
        <p:txBody>
          <a:bodyPr/>
          <a:lstStyle/>
          <a:p>
            <a:r>
              <a:rPr lang="en-US" dirty="0"/>
              <a:t>Global trends</a:t>
            </a:r>
          </a:p>
        </p:txBody>
      </p:sp>
      <p:sp>
        <p:nvSpPr>
          <p:cNvPr id="3" name="Content Placeholder 2">
            <a:extLst>
              <a:ext uri="{FF2B5EF4-FFF2-40B4-BE49-F238E27FC236}">
                <a16:creationId xmlns:a16="http://schemas.microsoft.com/office/drawing/2014/main" id="{A167055E-056D-1A0B-8FE1-49C61234D14F}"/>
              </a:ext>
            </a:extLst>
          </p:cNvPr>
          <p:cNvSpPr>
            <a:spLocks noGrp="1"/>
          </p:cNvSpPr>
          <p:nvPr>
            <p:ph idx="1"/>
          </p:nvPr>
        </p:nvSpPr>
        <p:spPr/>
        <p:txBody>
          <a:bodyPr/>
          <a:lstStyle/>
          <a:p>
            <a:r>
              <a:rPr lang="en-US" dirty="0"/>
              <a:t>Shift of Economic power from unipolar to multipolar and ascendancy of China</a:t>
            </a:r>
          </a:p>
          <a:p>
            <a:r>
              <a:rPr lang="en-US" dirty="0"/>
              <a:t>Advances in technology--- AI, Robotics, Data analytics, Bioengineering</a:t>
            </a:r>
          </a:p>
          <a:p>
            <a:r>
              <a:rPr lang="en-US" dirty="0"/>
              <a:t>Climate change risks</a:t>
            </a:r>
          </a:p>
          <a:p>
            <a:r>
              <a:rPr lang="en-US" dirty="0"/>
              <a:t>Demographic changes—Ageing population in the Advanced countries while younger in the developing countries</a:t>
            </a:r>
          </a:p>
          <a:p>
            <a:r>
              <a:rPr lang="en-US" dirty="0"/>
              <a:t>Growing tendency in the US towards protectionism, nationalism and inward looking strategy</a:t>
            </a:r>
          </a:p>
        </p:txBody>
      </p:sp>
    </p:spTree>
    <p:extLst>
      <p:ext uri="{BB962C8B-B14F-4D97-AF65-F5344CB8AC3E}">
        <p14:creationId xmlns:p14="http://schemas.microsoft.com/office/powerpoint/2010/main" val="2741810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0F9B5-A9F0-ED02-D003-5B7AA2C443C5}"/>
              </a:ext>
            </a:extLst>
          </p:cNvPr>
          <p:cNvSpPr>
            <a:spLocks noGrp="1"/>
          </p:cNvSpPr>
          <p:nvPr>
            <p:ph type="title"/>
          </p:nvPr>
        </p:nvSpPr>
        <p:spPr/>
        <p:txBody>
          <a:bodyPr/>
          <a:lstStyle/>
          <a:p>
            <a:r>
              <a:rPr lang="en-US" dirty="0"/>
              <a:t>Global trends--continued</a:t>
            </a:r>
          </a:p>
        </p:txBody>
      </p:sp>
      <p:sp>
        <p:nvSpPr>
          <p:cNvPr id="3" name="Content Placeholder 2">
            <a:extLst>
              <a:ext uri="{FF2B5EF4-FFF2-40B4-BE49-F238E27FC236}">
                <a16:creationId xmlns:a16="http://schemas.microsoft.com/office/drawing/2014/main" id="{45D42288-CCA8-A0A2-B097-EA89C32CA377}"/>
              </a:ext>
            </a:extLst>
          </p:cNvPr>
          <p:cNvSpPr>
            <a:spLocks noGrp="1"/>
          </p:cNvSpPr>
          <p:nvPr>
            <p:ph idx="1"/>
          </p:nvPr>
        </p:nvSpPr>
        <p:spPr/>
        <p:txBody>
          <a:bodyPr/>
          <a:lstStyle/>
          <a:p>
            <a:r>
              <a:rPr lang="en-US" dirty="0"/>
              <a:t>Information explosion and speedy dissemination of fake news and </a:t>
            </a:r>
          </a:p>
          <a:p>
            <a:pPr marL="0" indent="0">
              <a:buNone/>
            </a:pPr>
            <a:r>
              <a:rPr lang="en-US" dirty="0"/>
              <a:t>Manufactured misinformation</a:t>
            </a:r>
          </a:p>
          <a:p>
            <a:r>
              <a:rPr lang="en-US" dirty="0"/>
              <a:t>Rising income inequalities and concentration of wealth in the top 10 percent income group to the exclusion of bottom 50 percent</a:t>
            </a:r>
          </a:p>
        </p:txBody>
      </p:sp>
    </p:spTree>
    <p:extLst>
      <p:ext uri="{BB962C8B-B14F-4D97-AF65-F5344CB8AC3E}">
        <p14:creationId xmlns:p14="http://schemas.microsoft.com/office/powerpoint/2010/main" val="40026934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EF530-2422-72E9-5EC8-DCACE4BCD069}"/>
              </a:ext>
            </a:extLst>
          </p:cNvPr>
          <p:cNvSpPr>
            <a:spLocks noGrp="1"/>
          </p:cNvSpPr>
          <p:nvPr>
            <p:ph type="title"/>
          </p:nvPr>
        </p:nvSpPr>
        <p:spPr/>
        <p:txBody>
          <a:bodyPr/>
          <a:lstStyle/>
          <a:p>
            <a:r>
              <a:rPr lang="en-US" dirty="0"/>
              <a:t>Immediate challenges</a:t>
            </a:r>
          </a:p>
        </p:txBody>
      </p:sp>
      <p:sp>
        <p:nvSpPr>
          <p:cNvPr id="3" name="Content Placeholder 2">
            <a:extLst>
              <a:ext uri="{FF2B5EF4-FFF2-40B4-BE49-F238E27FC236}">
                <a16:creationId xmlns:a16="http://schemas.microsoft.com/office/drawing/2014/main" id="{C9D5D402-B9E3-FB18-50EE-BACCEF2D3F25}"/>
              </a:ext>
            </a:extLst>
          </p:cNvPr>
          <p:cNvSpPr>
            <a:spLocks noGrp="1"/>
          </p:cNvSpPr>
          <p:nvPr>
            <p:ph idx="1"/>
          </p:nvPr>
        </p:nvSpPr>
        <p:spPr/>
        <p:txBody>
          <a:bodyPr/>
          <a:lstStyle/>
          <a:p>
            <a:r>
              <a:rPr lang="en-US" dirty="0"/>
              <a:t>Ukraine-Russia war and sanctions against Russia</a:t>
            </a:r>
          </a:p>
          <a:p>
            <a:r>
              <a:rPr lang="en-US" dirty="0"/>
              <a:t>Iran-US War and the blockade of Straits of Hormoz disrupting shipping lines and supply chains pushing up commodity prices</a:t>
            </a:r>
          </a:p>
          <a:p>
            <a:r>
              <a:rPr lang="en-US" dirty="0"/>
              <a:t>Tension in relationships among GCC countries and exit of UAE from OPEC</a:t>
            </a:r>
          </a:p>
          <a:p>
            <a:r>
              <a:rPr lang="en-US" dirty="0"/>
              <a:t>Unilateral and unpredictable tariff policies by the US</a:t>
            </a:r>
          </a:p>
          <a:p>
            <a:r>
              <a:rPr lang="en-US" dirty="0"/>
              <a:t>Slow down in economic growth and rise in inflationary pressures</a:t>
            </a:r>
          </a:p>
        </p:txBody>
      </p:sp>
    </p:spTree>
    <p:extLst>
      <p:ext uri="{BB962C8B-B14F-4D97-AF65-F5344CB8AC3E}">
        <p14:creationId xmlns:p14="http://schemas.microsoft.com/office/powerpoint/2010/main" val="940791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24F1D-9B5F-B21E-DEA3-A38533C27994}"/>
              </a:ext>
            </a:extLst>
          </p:cNvPr>
          <p:cNvSpPr>
            <a:spLocks noGrp="1"/>
          </p:cNvSpPr>
          <p:nvPr>
            <p:ph type="title"/>
          </p:nvPr>
        </p:nvSpPr>
        <p:spPr/>
        <p:txBody>
          <a:bodyPr/>
          <a:lstStyle/>
          <a:p>
            <a:r>
              <a:rPr lang="en-US" dirty="0"/>
              <a:t>National Economy</a:t>
            </a:r>
          </a:p>
        </p:txBody>
      </p:sp>
      <p:sp>
        <p:nvSpPr>
          <p:cNvPr id="3" name="Content Placeholder 2">
            <a:extLst>
              <a:ext uri="{FF2B5EF4-FFF2-40B4-BE49-F238E27FC236}">
                <a16:creationId xmlns:a16="http://schemas.microsoft.com/office/drawing/2014/main" id="{45974E6D-B15C-0CFF-13F6-DAAA6CC1D0BE}"/>
              </a:ext>
            </a:extLst>
          </p:cNvPr>
          <p:cNvSpPr>
            <a:spLocks noGrp="1"/>
          </p:cNvSpPr>
          <p:nvPr>
            <p:ph idx="1"/>
          </p:nvPr>
        </p:nvSpPr>
        <p:spPr/>
        <p:txBody>
          <a:bodyPr>
            <a:normAutofit/>
          </a:bodyPr>
          <a:lstStyle/>
          <a:p>
            <a:r>
              <a:rPr lang="en-US" dirty="0"/>
              <a:t>Rising stature and goodwill for Pakistan in international community after the visible gains in </a:t>
            </a:r>
            <a:r>
              <a:rPr lang="en-US" dirty="0" err="1"/>
              <a:t>Defence</a:t>
            </a:r>
            <a:r>
              <a:rPr lang="en-US" dirty="0"/>
              <a:t> and Diplomacy to be utilized for strengthening the domestic economy . All three pillars –</a:t>
            </a:r>
            <a:r>
              <a:rPr lang="en-US" dirty="0" err="1"/>
              <a:t>Defence</a:t>
            </a:r>
            <a:r>
              <a:rPr lang="en-US" dirty="0"/>
              <a:t>, Diplomacy and Development then are synchronized</a:t>
            </a:r>
          </a:p>
          <a:p>
            <a:r>
              <a:rPr lang="en-US" dirty="0"/>
              <a:t>The recently achieved Macroeconomic stability and the IMF program remaining on track is at risk due to the recent events in the region</a:t>
            </a:r>
          </a:p>
          <a:p>
            <a:r>
              <a:rPr lang="en-US" dirty="0"/>
              <a:t>Dealing with the consequences of the Iran War --- control inflation, substitute imports , preserve foreign exchange, build up strategic oil reserves and adequate wheat stock</a:t>
            </a:r>
          </a:p>
          <a:p>
            <a:endParaRPr lang="en-US" dirty="0"/>
          </a:p>
        </p:txBody>
      </p:sp>
    </p:spTree>
    <p:extLst>
      <p:ext uri="{BB962C8B-B14F-4D97-AF65-F5344CB8AC3E}">
        <p14:creationId xmlns:p14="http://schemas.microsoft.com/office/powerpoint/2010/main" val="2776627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8B8371-0411-4969-A0F2-83316FB7ABAB}"/>
              </a:ext>
            </a:extLst>
          </p:cNvPr>
          <p:cNvSpPr>
            <a:spLocks noGrp="1"/>
          </p:cNvSpPr>
          <p:nvPr>
            <p:ph type="title"/>
          </p:nvPr>
        </p:nvSpPr>
        <p:spPr/>
        <p:txBody>
          <a:bodyPr/>
          <a:lstStyle/>
          <a:p>
            <a:r>
              <a:rPr lang="en-US" dirty="0"/>
              <a:t>National Economy --Continued</a:t>
            </a:r>
          </a:p>
        </p:txBody>
      </p:sp>
      <p:sp>
        <p:nvSpPr>
          <p:cNvPr id="3" name="Content Placeholder 2">
            <a:extLst>
              <a:ext uri="{FF2B5EF4-FFF2-40B4-BE49-F238E27FC236}">
                <a16:creationId xmlns:a16="http://schemas.microsoft.com/office/drawing/2014/main" id="{B6EA4181-41E4-9C8B-633C-4C34847411B0}"/>
              </a:ext>
            </a:extLst>
          </p:cNvPr>
          <p:cNvSpPr>
            <a:spLocks noGrp="1"/>
          </p:cNvSpPr>
          <p:nvPr>
            <p:ph idx="1"/>
          </p:nvPr>
        </p:nvSpPr>
        <p:spPr/>
        <p:txBody>
          <a:bodyPr/>
          <a:lstStyle/>
          <a:p>
            <a:r>
              <a:rPr lang="en-US" dirty="0"/>
              <a:t>Persuade China and Saudi Arabia to convert short term deposits into investment in Petrochemical complex, refineries , and manufactured intermediates for downstream industries</a:t>
            </a:r>
          </a:p>
          <a:p>
            <a:r>
              <a:rPr lang="en-US" dirty="0"/>
              <a:t>Provide an integrated package of financing, inputs, buy back and technical advice to small farmers to raise productivity ,substitute  agriculture imports and expand food exports </a:t>
            </a:r>
          </a:p>
          <a:p>
            <a:r>
              <a:rPr lang="en-US" dirty="0"/>
              <a:t>Develop port capacity for becoming a transshipment hub and trade routes through Iran to Central Asia and China</a:t>
            </a:r>
          </a:p>
          <a:p>
            <a:r>
              <a:rPr lang="en-US" dirty="0"/>
              <a:t>Begin construction of  long delayed Iran Pakistan Gas pipeline to replace RLNG imports </a:t>
            </a:r>
          </a:p>
        </p:txBody>
      </p:sp>
    </p:spTree>
    <p:extLst>
      <p:ext uri="{BB962C8B-B14F-4D97-AF65-F5344CB8AC3E}">
        <p14:creationId xmlns:p14="http://schemas.microsoft.com/office/powerpoint/2010/main" val="1104822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0E12A-5469-0B90-7BB8-3F470CCCE233}"/>
              </a:ext>
            </a:extLst>
          </p:cNvPr>
          <p:cNvSpPr>
            <a:spLocks noGrp="1"/>
          </p:cNvSpPr>
          <p:nvPr>
            <p:ph type="title"/>
          </p:nvPr>
        </p:nvSpPr>
        <p:spPr/>
        <p:txBody>
          <a:bodyPr/>
          <a:lstStyle/>
          <a:p>
            <a:r>
              <a:rPr lang="en-US" dirty="0"/>
              <a:t>National Economy--Continued</a:t>
            </a:r>
          </a:p>
        </p:txBody>
      </p:sp>
      <p:sp>
        <p:nvSpPr>
          <p:cNvPr id="3" name="Content Placeholder 2">
            <a:extLst>
              <a:ext uri="{FF2B5EF4-FFF2-40B4-BE49-F238E27FC236}">
                <a16:creationId xmlns:a16="http://schemas.microsoft.com/office/drawing/2014/main" id="{74B45F27-9171-85D9-C618-B3FD6B702EBF}"/>
              </a:ext>
            </a:extLst>
          </p:cNvPr>
          <p:cNvSpPr>
            <a:spLocks noGrp="1"/>
          </p:cNvSpPr>
          <p:nvPr>
            <p:ph idx="1"/>
          </p:nvPr>
        </p:nvSpPr>
        <p:spPr/>
        <p:txBody>
          <a:bodyPr>
            <a:normAutofit fontScale="92500" lnSpcReduction="10000"/>
          </a:bodyPr>
          <a:lstStyle/>
          <a:p>
            <a:r>
              <a:rPr lang="en-US" dirty="0"/>
              <a:t>Increase the share of Renewables , Hydro and Thar coal  in electricity generation, remove transmission bottlenecks, use the railways for freight movement</a:t>
            </a:r>
          </a:p>
          <a:p>
            <a:r>
              <a:rPr lang="en-US" dirty="0"/>
              <a:t>Banks should allocate more resources for financing Micro, Small and Medium Enterprises, Small farmer agriculture, low cost affordable housing under innovative financing mechanisms</a:t>
            </a:r>
          </a:p>
          <a:p>
            <a:r>
              <a:rPr lang="en-US" dirty="0"/>
              <a:t>Fiscal consolidation by cutting down on  debt servicing , making higher allocations for Education, Health and Social Protection and minimizing tax burden on compliant tax payers  </a:t>
            </a:r>
          </a:p>
          <a:p>
            <a:r>
              <a:rPr lang="en-US" dirty="0"/>
              <a:t>Deregulation and liberalization to permit the private sector to invest, expand and operate their businesses in competitive markets</a:t>
            </a:r>
          </a:p>
        </p:txBody>
      </p:sp>
    </p:spTree>
    <p:extLst>
      <p:ext uri="{BB962C8B-B14F-4D97-AF65-F5344CB8AC3E}">
        <p14:creationId xmlns:p14="http://schemas.microsoft.com/office/powerpoint/2010/main" val="3110481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E62A26-775B-9774-FD15-EC6CEF3CF32A}"/>
              </a:ext>
            </a:extLst>
          </p:cNvPr>
          <p:cNvSpPr>
            <a:spLocks noGrp="1"/>
          </p:cNvSpPr>
          <p:nvPr>
            <p:ph type="title"/>
          </p:nvPr>
        </p:nvSpPr>
        <p:spPr>
          <a:xfrm>
            <a:off x="838200" y="500062"/>
            <a:ext cx="10515600" cy="1325563"/>
          </a:xfrm>
        </p:spPr>
        <p:txBody>
          <a:bodyPr/>
          <a:lstStyle/>
          <a:p>
            <a:r>
              <a:rPr lang="en-US" dirty="0"/>
              <a:t>How should Businesses Act?</a:t>
            </a:r>
          </a:p>
        </p:txBody>
      </p:sp>
      <p:sp>
        <p:nvSpPr>
          <p:cNvPr id="3" name="Content Placeholder 2">
            <a:extLst>
              <a:ext uri="{FF2B5EF4-FFF2-40B4-BE49-F238E27FC236}">
                <a16:creationId xmlns:a16="http://schemas.microsoft.com/office/drawing/2014/main" id="{03D978B3-ECBA-1110-F711-DDC60CB57220}"/>
              </a:ext>
            </a:extLst>
          </p:cNvPr>
          <p:cNvSpPr>
            <a:spLocks noGrp="1"/>
          </p:cNvSpPr>
          <p:nvPr>
            <p:ph idx="1"/>
          </p:nvPr>
        </p:nvSpPr>
        <p:spPr/>
        <p:txBody>
          <a:bodyPr>
            <a:normAutofit fontScale="92500" lnSpcReduction="10000"/>
          </a:bodyPr>
          <a:lstStyle/>
          <a:p>
            <a:r>
              <a:rPr lang="en-US" dirty="0"/>
              <a:t>Diversify the sources of funding from Sole proprietorship to partnership, from partnership to limited private companies and private to listed companies to absorb the shocks arising from an uncertain global, regional and national economic environment </a:t>
            </a:r>
          </a:p>
          <a:p>
            <a:r>
              <a:rPr lang="en-US" dirty="0"/>
              <a:t>Employ qualified professionals and technical experts to manage and operate the businesses as they would bring in new technologies, sound business practices and efficiency in resource use but under the guidance and supervision of the owners/ major shareholders </a:t>
            </a:r>
          </a:p>
          <a:p>
            <a:r>
              <a:rPr lang="en-US" dirty="0"/>
              <a:t>Explore new lines of businesses which are not so highly affected by these external and domestic shocks .e.g.  IT services, </a:t>
            </a:r>
            <a:r>
              <a:rPr lang="en-US" dirty="0" err="1"/>
              <a:t>Agro</a:t>
            </a:r>
            <a:r>
              <a:rPr lang="en-US" dirty="0"/>
              <a:t> processing, warehouses, cold storages etc. For Multan, horticulture is an attractive area for development and exports </a:t>
            </a:r>
          </a:p>
        </p:txBody>
      </p:sp>
    </p:spTree>
    <p:extLst>
      <p:ext uri="{BB962C8B-B14F-4D97-AF65-F5344CB8AC3E}">
        <p14:creationId xmlns:p14="http://schemas.microsoft.com/office/powerpoint/2010/main" val="4052832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09995-730F-9796-96FD-4150B9767DEF}"/>
              </a:ext>
            </a:extLst>
          </p:cNvPr>
          <p:cNvSpPr>
            <a:spLocks noGrp="1"/>
          </p:cNvSpPr>
          <p:nvPr>
            <p:ph type="title"/>
          </p:nvPr>
        </p:nvSpPr>
        <p:spPr/>
        <p:txBody>
          <a:bodyPr/>
          <a:lstStyle/>
          <a:p>
            <a:r>
              <a:rPr lang="en-US" dirty="0"/>
              <a:t>How should Businesses Act?-- Continued</a:t>
            </a:r>
          </a:p>
        </p:txBody>
      </p:sp>
      <p:sp>
        <p:nvSpPr>
          <p:cNvPr id="3" name="Content Placeholder 2">
            <a:extLst>
              <a:ext uri="{FF2B5EF4-FFF2-40B4-BE49-F238E27FC236}">
                <a16:creationId xmlns:a16="http://schemas.microsoft.com/office/drawing/2014/main" id="{73FA0DF7-9771-72DD-AC2C-83B7067114E5}"/>
              </a:ext>
            </a:extLst>
          </p:cNvPr>
          <p:cNvSpPr>
            <a:spLocks noGrp="1"/>
          </p:cNvSpPr>
          <p:nvPr>
            <p:ph idx="1"/>
          </p:nvPr>
        </p:nvSpPr>
        <p:spPr/>
        <p:txBody>
          <a:bodyPr>
            <a:normAutofit fontScale="85000" lnSpcReduction="20000"/>
          </a:bodyPr>
          <a:lstStyle/>
          <a:p>
            <a:r>
              <a:rPr lang="en-US" dirty="0"/>
              <a:t>For exporting firms, divert your attention towards Asian markets particularly China to meet their demand for </a:t>
            </a:r>
            <a:r>
              <a:rPr lang="en-US" dirty="0" err="1"/>
              <a:t>labour</a:t>
            </a:r>
            <a:r>
              <a:rPr lang="en-US" dirty="0"/>
              <a:t> intensive goods and integrate into Global value chains. Link the firms with the universities and research institutes to upgrade technology, improve quality ,and help in compliance with international standards.</a:t>
            </a:r>
          </a:p>
          <a:p>
            <a:r>
              <a:rPr lang="en-US" dirty="0"/>
              <a:t>Non disclosure and non transparency or understatement of assets and income in the financial statements may prove useful in the short term  but are at  a great disadvantage for absorbing these shocks as the avenues for recourse are unavailable and  in the long term these practices stifle  the growth of firms</a:t>
            </a:r>
          </a:p>
          <a:p>
            <a:r>
              <a:rPr lang="en-US" dirty="0"/>
              <a:t>Digitize your operations to make them efficient, responsive to the customer needs and save costs. The initial expenditure can be recovered fairly quickly.</a:t>
            </a:r>
          </a:p>
          <a:p>
            <a:r>
              <a:rPr lang="en-US" dirty="0"/>
              <a:t>Switch to renewable energy from fossil fuels to save costs and become competitive with battery storage to meet the peak evening demand </a:t>
            </a:r>
          </a:p>
        </p:txBody>
      </p:sp>
    </p:spTree>
    <p:extLst>
      <p:ext uri="{BB962C8B-B14F-4D97-AF65-F5344CB8AC3E}">
        <p14:creationId xmlns:p14="http://schemas.microsoft.com/office/powerpoint/2010/main" val="12735727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85</TotalTime>
  <Words>732</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Building Resilient Business in Economic  uncertainty</vt:lpstr>
      <vt:lpstr>Global trends</vt:lpstr>
      <vt:lpstr>Global trends--continued</vt:lpstr>
      <vt:lpstr>Immediate challenges</vt:lpstr>
      <vt:lpstr>National Economy</vt:lpstr>
      <vt:lpstr>National Economy --Continued</vt:lpstr>
      <vt:lpstr>National Economy--Continued</vt:lpstr>
      <vt:lpstr>How should Businesses Act?</vt:lpstr>
      <vt:lpstr>How should Businesses Act?-- Continued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Ishrat Husain / Professor Emeritus and Chairman CEIF</dc:creator>
  <cp:lastModifiedBy>Dr. Ishrat Husain / Professor Emeritus and Chairman CEIF</cp:lastModifiedBy>
  <cp:revision>7</cp:revision>
  <cp:lastPrinted>2026-05-03T12:20:08Z</cp:lastPrinted>
  <dcterms:created xsi:type="dcterms:W3CDTF">2026-05-03T10:58:08Z</dcterms:created>
  <dcterms:modified xsi:type="dcterms:W3CDTF">2026-05-03T12:23:10Z</dcterms:modified>
</cp:coreProperties>
</file>