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1" r:id="rId3"/>
    <p:sldId id="273" r:id="rId4"/>
    <p:sldId id="274" r:id="rId5"/>
    <p:sldId id="260" r:id="rId6"/>
    <p:sldId id="261" r:id="rId7"/>
    <p:sldId id="263" r:id="rId8"/>
    <p:sldId id="264" r:id="rId9"/>
    <p:sldId id="265" r:id="rId10"/>
    <p:sldId id="266" r:id="rId11"/>
    <p:sldId id="267" r:id="rId12"/>
    <p:sldId id="268" r:id="rId13"/>
    <p:sldId id="269" r:id="rId14"/>
    <p:sldId id="2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9D8E5-BF5C-DFD4-16CB-CCED0E28AF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75DD03-71B4-A126-478F-BC3F993188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0BE129-68BD-7AD1-9175-42C2576A0255}"/>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5" name="Footer Placeholder 4">
            <a:extLst>
              <a:ext uri="{FF2B5EF4-FFF2-40B4-BE49-F238E27FC236}">
                <a16:creationId xmlns:a16="http://schemas.microsoft.com/office/drawing/2014/main" id="{E2EFE159-BA12-0187-7C0C-6DE516C5BE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058E9C-9DC6-43BF-FDCE-E66284C17965}"/>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200243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69DF4-50AD-7A7E-5070-B2DA011B60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D755C9-6E6E-D585-C34B-3F987B8FAE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619DED-F496-198C-B105-65370C790375}"/>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5" name="Footer Placeholder 4">
            <a:extLst>
              <a:ext uri="{FF2B5EF4-FFF2-40B4-BE49-F238E27FC236}">
                <a16:creationId xmlns:a16="http://schemas.microsoft.com/office/drawing/2014/main" id="{EED6203B-3F14-C30A-304A-04404897EF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53B978-8A55-79AE-07CB-C2C34CCAB185}"/>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2384727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A9460A-17EA-700F-F4B3-0516F15FF7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DBA5D3-C31E-96EC-5A4E-D4476FC1C7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6A6D8A-3613-D105-5988-3452C4B7D033}"/>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5" name="Footer Placeholder 4">
            <a:extLst>
              <a:ext uri="{FF2B5EF4-FFF2-40B4-BE49-F238E27FC236}">
                <a16:creationId xmlns:a16="http://schemas.microsoft.com/office/drawing/2014/main" id="{EE6D15D1-1B9B-1A59-7C72-EC407A3224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139A91-3302-57B9-3F49-24AB7D6F55BD}"/>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1061811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4D752-C070-33CC-DCA5-B2C41D71B4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AB8A9D-56D8-88F5-F767-6212054507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96FA52-4667-C129-C37F-F62328277B50}"/>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5" name="Footer Placeholder 4">
            <a:extLst>
              <a:ext uri="{FF2B5EF4-FFF2-40B4-BE49-F238E27FC236}">
                <a16:creationId xmlns:a16="http://schemas.microsoft.com/office/drawing/2014/main" id="{93E7AF9D-275A-7D5C-2597-F27A76ED4C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F47756-2A0C-5E9F-566C-B73CE3B60485}"/>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1077678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4F6A6-A880-C3EB-63A5-43B875FF1D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ED85AF-A433-6F24-B985-8267AE3A9B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8FC50D-1D71-747F-C8C7-24ED2973A690}"/>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5" name="Footer Placeholder 4">
            <a:extLst>
              <a:ext uri="{FF2B5EF4-FFF2-40B4-BE49-F238E27FC236}">
                <a16:creationId xmlns:a16="http://schemas.microsoft.com/office/drawing/2014/main" id="{6D0977E4-FB87-9983-71F8-A1F9D509EE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5933A8-104A-E9B1-6D46-BF8B26FF6531}"/>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3755568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14996-228E-48C3-A033-740E1D54EC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76608D-2A8E-C25A-ACB5-AE04B64B5E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15A5D1-E8C9-32E7-51D9-F1492180E9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A56246-F536-726A-6DF4-9D5F473059A4}"/>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6" name="Footer Placeholder 5">
            <a:extLst>
              <a:ext uri="{FF2B5EF4-FFF2-40B4-BE49-F238E27FC236}">
                <a16:creationId xmlns:a16="http://schemas.microsoft.com/office/drawing/2014/main" id="{DD0E8CEF-8EDB-57A6-821B-348502CCB5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251712-D740-5D91-D722-D548650E55DE}"/>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3427023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671CB-2595-783B-BB03-F3C43A917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D26B8B-F212-8AA4-5F03-1E2438B487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4F9228-4B1D-DED4-A333-28F69CF1BC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E7AF2A-585B-78BC-B015-F8F0D66897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523D36-A1EB-DB74-467B-2C40EBF14D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EB4527-7409-6D89-2768-21AF85BD54B9}"/>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8" name="Footer Placeholder 7">
            <a:extLst>
              <a:ext uri="{FF2B5EF4-FFF2-40B4-BE49-F238E27FC236}">
                <a16:creationId xmlns:a16="http://schemas.microsoft.com/office/drawing/2014/main" id="{9A5B19D5-86F0-E2E2-EBD8-C4ECEB8E80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3C2CA6-91B3-C84D-D9A5-2A57F13A2952}"/>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1564865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118C9-C2D1-02D5-6D53-FE1F5DB006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98B4F7-0064-1C10-9D1A-BD5C173E10A2}"/>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4" name="Footer Placeholder 3">
            <a:extLst>
              <a:ext uri="{FF2B5EF4-FFF2-40B4-BE49-F238E27FC236}">
                <a16:creationId xmlns:a16="http://schemas.microsoft.com/office/drawing/2014/main" id="{75D424E1-6CE6-2076-0F86-1CBCB91F94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E7203A-DBFF-2ED2-87CA-404633AE9698}"/>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27206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D23C56-8AD7-F997-C652-54870399EB6F}"/>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3" name="Footer Placeholder 2">
            <a:extLst>
              <a:ext uri="{FF2B5EF4-FFF2-40B4-BE49-F238E27FC236}">
                <a16:creationId xmlns:a16="http://schemas.microsoft.com/office/drawing/2014/main" id="{BDC0CF22-FF97-7393-3DEB-94E9C78A9D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7730C4-5BE8-F731-5A7C-004EA6FDAFFC}"/>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853319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C829-0580-BC43-227B-E051EA955C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B84AF2-FEC0-7A98-BDF6-A5013788F8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71EFE9-A6A2-48CC-E6D2-3039A26D66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31DD02-8BC2-FE76-A8EC-FE7184A35EF5}"/>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6" name="Footer Placeholder 5">
            <a:extLst>
              <a:ext uri="{FF2B5EF4-FFF2-40B4-BE49-F238E27FC236}">
                <a16:creationId xmlns:a16="http://schemas.microsoft.com/office/drawing/2014/main" id="{02CE0F54-82C8-7070-8E06-11150D54CB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456F04-AC5C-D143-9EDF-347551CDBCA3}"/>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632240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B771-C075-40AA-5B96-3F9D846F5E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65E677A-ECFA-1F2D-606E-9E230D352B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435D8EE-83EF-003C-BB00-274820F8E5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4EF4AE-924D-2D81-6F44-0844CAA48AC7}"/>
              </a:ext>
            </a:extLst>
          </p:cNvPr>
          <p:cNvSpPr>
            <a:spLocks noGrp="1"/>
          </p:cNvSpPr>
          <p:nvPr>
            <p:ph type="dt" sz="half" idx="10"/>
          </p:nvPr>
        </p:nvSpPr>
        <p:spPr/>
        <p:txBody>
          <a:bodyPr/>
          <a:lstStyle/>
          <a:p>
            <a:fld id="{7619376E-2D40-4DDD-8A7F-8D3816B5F5DF}" type="datetimeFigureOut">
              <a:rPr lang="en-US" smtClean="0"/>
              <a:t>5/1/2026</a:t>
            </a:fld>
            <a:endParaRPr lang="en-US"/>
          </a:p>
        </p:txBody>
      </p:sp>
      <p:sp>
        <p:nvSpPr>
          <p:cNvPr id="6" name="Footer Placeholder 5">
            <a:extLst>
              <a:ext uri="{FF2B5EF4-FFF2-40B4-BE49-F238E27FC236}">
                <a16:creationId xmlns:a16="http://schemas.microsoft.com/office/drawing/2014/main" id="{A7AF7F39-342A-68D4-BCD5-6FC036A5DF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BCD4AD-EE15-D306-00D6-58A519D6EA4B}"/>
              </a:ext>
            </a:extLst>
          </p:cNvPr>
          <p:cNvSpPr>
            <a:spLocks noGrp="1"/>
          </p:cNvSpPr>
          <p:nvPr>
            <p:ph type="sldNum" sz="quarter" idx="12"/>
          </p:nvPr>
        </p:nvSpPr>
        <p:spPr/>
        <p:txBody>
          <a:bodyPr/>
          <a:lstStyle/>
          <a:p>
            <a:fld id="{A4453161-2A4B-4B76-857E-CC65AC0D5EE6}" type="slidenum">
              <a:rPr lang="en-US" smtClean="0"/>
              <a:t>‹#›</a:t>
            </a:fld>
            <a:endParaRPr lang="en-US"/>
          </a:p>
        </p:txBody>
      </p:sp>
    </p:spTree>
    <p:extLst>
      <p:ext uri="{BB962C8B-B14F-4D97-AF65-F5344CB8AC3E}">
        <p14:creationId xmlns:p14="http://schemas.microsoft.com/office/powerpoint/2010/main" val="1209139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26AFAE-4594-4074-FCD5-CF0670544C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184AB4-A4FB-6998-8B1C-B32BA7A0AC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BFCB0D-8E48-248F-2DD8-907D509680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19376E-2D40-4DDD-8A7F-8D3816B5F5DF}" type="datetimeFigureOut">
              <a:rPr lang="en-US" smtClean="0"/>
              <a:t>5/1/2026</a:t>
            </a:fld>
            <a:endParaRPr lang="en-US"/>
          </a:p>
        </p:txBody>
      </p:sp>
      <p:sp>
        <p:nvSpPr>
          <p:cNvPr id="5" name="Footer Placeholder 4">
            <a:extLst>
              <a:ext uri="{FF2B5EF4-FFF2-40B4-BE49-F238E27FC236}">
                <a16:creationId xmlns:a16="http://schemas.microsoft.com/office/drawing/2014/main" id="{9F390DB7-8D8E-B14A-9E81-2F511B56E0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4F37ED-241F-6C23-4FD8-05EE172CDD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453161-2A4B-4B76-857E-CC65AC0D5EE6}" type="slidenum">
              <a:rPr lang="en-US" smtClean="0"/>
              <a:t>‹#›</a:t>
            </a:fld>
            <a:endParaRPr lang="en-US"/>
          </a:p>
        </p:txBody>
      </p:sp>
    </p:spTree>
    <p:extLst>
      <p:ext uri="{BB962C8B-B14F-4D97-AF65-F5344CB8AC3E}">
        <p14:creationId xmlns:p14="http://schemas.microsoft.com/office/powerpoint/2010/main" val="1388224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3B89DA-DB04-252C-2FD7-BE3D71EB72B1}"/>
              </a:ext>
            </a:extLst>
          </p:cNvPr>
          <p:cNvSpPr>
            <a:spLocks noGrp="1"/>
          </p:cNvSpPr>
          <p:nvPr>
            <p:ph type="ctrTitle"/>
          </p:nvPr>
        </p:nvSpPr>
        <p:spPr>
          <a:xfrm>
            <a:off x="1523999" y="1122363"/>
            <a:ext cx="9685283" cy="2387600"/>
          </a:xfrm>
        </p:spPr>
        <p:txBody>
          <a:bodyPr>
            <a:normAutofit fontScale="90000"/>
          </a:bodyPr>
          <a:lstStyle/>
          <a:p>
            <a:r>
              <a:rPr lang="en-US" b="1" dirty="0"/>
              <a:t>Institutional Development through Effective Public Service Delivery</a:t>
            </a:r>
          </a:p>
        </p:txBody>
      </p:sp>
      <p:sp>
        <p:nvSpPr>
          <p:cNvPr id="5" name="Subtitle 4">
            <a:extLst>
              <a:ext uri="{FF2B5EF4-FFF2-40B4-BE49-F238E27FC236}">
                <a16:creationId xmlns:a16="http://schemas.microsoft.com/office/drawing/2014/main" id="{8459E60D-3D4D-F5DF-1979-ECECBE8FF0A4}"/>
              </a:ext>
            </a:extLst>
          </p:cNvPr>
          <p:cNvSpPr>
            <a:spLocks noGrp="1"/>
          </p:cNvSpPr>
          <p:nvPr>
            <p:ph type="subTitle" idx="1"/>
          </p:nvPr>
        </p:nvSpPr>
        <p:spPr>
          <a:xfrm>
            <a:off x="1524000" y="3909848"/>
            <a:ext cx="9144000" cy="1347952"/>
          </a:xfrm>
        </p:spPr>
        <p:txBody>
          <a:bodyPr>
            <a:normAutofit/>
          </a:bodyPr>
          <a:lstStyle/>
          <a:p>
            <a:r>
              <a:rPr lang="en-US" sz="4000" dirty="0"/>
              <a:t>Dr. Ishrat Husain</a:t>
            </a:r>
          </a:p>
        </p:txBody>
      </p:sp>
    </p:spTree>
    <p:extLst>
      <p:ext uri="{BB962C8B-B14F-4D97-AF65-F5344CB8AC3E}">
        <p14:creationId xmlns:p14="http://schemas.microsoft.com/office/powerpoint/2010/main" val="1399296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CD1CC-3E76-C32A-166B-C376A39968F4}"/>
              </a:ext>
            </a:extLst>
          </p:cNvPr>
          <p:cNvSpPr>
            <a:spLocks noGrp="1"/>
          </p:cNvSpPr>
          <p:nvPr>
            <p:ph type="title"/>
          </p:nvPr>
        </p:nvSpPr>
        <p:spPr/>
        <p:txBody>
          <a:bodyPr/>
          <a:lstStyle/>
          <a:p>
            <a:r>
              <a:rPr lang="en-US" dirty="0"/>
              <a:t>Performance Management</a:t>
            </a:r>
          </a:p>
        </p:txBody>
      </p:sp>
      <p:sp>
        <p:nvSpPr>
          <p:cNvPr id="3" name="Content Placeholder 2">
            <a:extLst>
              <a:ext uri="{FF2B5EF4-FFF2-40B4-BE49-F238E27FC236}">
                <a16:creationId xmlns:a16="http://schemas.microsoft.com/office/drawing/2014/main" id="{55EFED8B-6598-37F1-314F-DAB517DC251E}"/>
              </a:ext>
            </a:extLst>
          </p:cNvPr>
          <p:cNvSpPr>
            <a:spLocks noGrp="1"/>
          </p:cNvSpPr>
          <p:nvPr>
            <p:ph idx="1"/>
          </p:nvPr>
        </p:nvSpPr>
        <p:spPr/>
        <p:txBody>
          <a:bodyPr>
            <a:normAutofit/>
          </a:bodyPr>
          <a:lstStyle/>
          <a:p>
            <a:pPr algn="just"/>
            <a:r>
              <a:rPr lang="en-US" sz="3200" dirty="0"/>
              <a:t>Performance agreements with key performance indicators  would be entered between the Minister and the PM and than filter down the entire hierarchy. Each officer would be evaluated on the basis of objectives and KPIs. The present systems of ACRs had to be scrapped </a:t>
            </a:r>
          </a:p>
          <a:p>
            <a:pPr algn="just"/>
            <a:r>
              <a:rPr lang="en-US" sz="3200" dirty="0"/>
              <a:t>Only 20 percent would be placed in outstanding category 40-60 percent in Good and Satisfactory and the remaining 20 percent in Below Average Category</a:t>
            </a:r>
          </a:p>
        </p:txBody>
      </p:sp>
    </p:spTree>
    <p:extLst>
      <p:ext uri="{BB962C8B-B14F-4D97-AF65-F5344CB8AC3E}">
        <p14:creationId xmlns:p14="http://schemas.microsoft.com/office/powerpoint/2010/main" val="1968135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6A2CE-E3C9-5EFA-798A-92A559FCFB0A}"/>
              </a:ext>
            </a:extLst>
          </p:cNvPr>
          <p:cNvSpPr>
            <a:spLocks noGrp="1"/>
          </p:cNvSpPr>
          <p:nvPr>
            <p:ph type="title"/>
          </p:nvPr>
        </p:nvSpPr>
        <p:spPr/>
        <p:txBody>
          <a:bodyPr/>
          <a:lstStyle/>
          <a:p>
            <a:r>
              <a:rPr lang="en-US" dirty="0"/>
              <a:t>Career Progression Promotion</a:t>
            </a:r>
          </a:p>
        </p:txBody>
      </p:sp>
      <p:sp>
        <p:nvSpPr>
          <p:cNvPr id="3" name="Content Placeholder 2">
            <a:extLst>
              <a:ext uri="{FF2B5EF4-FFF2-40B4-BE49-F238E27FC236}">
                <a16:creationId xmlns:a16="http://schemas.microsoft.com/office/drawing/2014/main" id="{B691F33A-583D-08F0-DD5E-D49B6B9921D3}"/>
              </a:ext>
            </a:extLst>
          </p:cNvPr>
          <p:cNvSpPr>
            <a:spLocks noGrp="1"/>
          </p:cNvSpPr>
          <p:nvPr>
            <p:ph idx="1"/>
          </p:nvPr>
        </p:nvSpPr>
        <p:spPr/>
        <p:txBody>
          <a:bodyPr>
            <a:normAutofit/>
          </a:bodyPr>
          <a:lstStyle/>
          <a:p>
            <a:pPr algn="just"/>
            <a:r>
              <a:rPr lang="en-US" dirty="0"/>
              <a:t>At grade 19, an officer would compete for any one of the four clusters – administrative, Economic, Social Sectors and Technical. </a:t>
            </a:r>
            <a:r>
              <a:rPr lang="en-US" dirty="0" err="1"/>
              <a:t>He/She</a:t>
            </a:r>
            <a:r>
              <a:rPr lang="en-US" dirty="0"/>
              <a:t> would rotate in the ministries under the cluster and also get promoted within the Cluster</a:t>
            </a:r>
          </a:p>
          <a:p>
            <a:pPr algn="just"/>
            <a:r>
              <a:rPr lang="en-US" dirty="0"/>
              <a:t>Promotion will be based on:</a:t>
            </a:r>
          </a:p>
          <a:p>
            <a:pPr lvl="1" algn="just"/>
            <a:r>
              <a:rPr lang="en-US" dirty="0"/>
              <a:t>Performance</a:t>
            </a:r>
          </a:p>
          <a:p>
            <a:pPr lvl="1" algn="just"/>
            <a:r>
              <a:rPr lang="en-US" dirty="0"/>
              <a:t>Training outcomes</a:t>
            </a:r>
          </a:p>
          <a:p>
            <a:pPr lvl="1" algn="just"/>
            <a:r>
              <a:rPr lang="en-US" dirty="0"/>
              <a:t>Selection bond’s structured views</a:t>
            </a:r>
          </a:p>
          <a:p>
            <a:pPr algn="just"/>
            <a:r>
              <a:rPr lang="en-US" dirty="0"/>
              <a:t>Seniority would no longer be the sole criterion or to automatic movement up on completing  a certain period of time</a:t>
            </a:r>
          </a:p>
        </p:txBody>
      </p:sp>
    </p:spTree>
    <p:extLst>
      <p:ext uri="{BB962C8B-B14F-4D97-AF65-F5344CB8AC3E}">
        <p14:creationId xmlns:p14="http://schemas.microsoft.com/office/powerpoint/2010/main" val="3857880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03CB6-D3ED-C86B-698F-5AB635F15E2E}"/>
              </a:ext>
            </a:extLst>
          </p:cNvPr>
          <p:cNvSpPr>
            <a:spLocks noGrp="1"/>
          </p:cNvSpPr>
          <p:nvPr>
            <p:ph type="title"/>
          </p:nvPr>
        </p:nvSpPr>
        <p:spPr/>
        <p:txBody>
          <a:bodyPr/>
          <a:lstStyle/>
          <a:p>
            <a:r>
              <a:rPr lang="en-US" dirty="0"/>
              <a:t>Compensation and Benefits</a:t>
            </a:r>
          </a:p>
        </p:txBody>
      </p:sp>
      <p:sp>
        <p:nvSpPr>
          <p:cNvPr id="3" name="Content Placeholder 2">
            <a:extLst>
              <a:ext uri="{FF2B5EF4-FFF2-40B4-BE49-F238E27FC236}">
                <a16:creationId xmlns:a16="http://schemas.microsoft.com/office/drawing/2014/main" id="{DA2063F0-7FE9-4FC5-2A9D-54A74FEB3FF6}"/>
              </a:ext>
            </a:extLst>
          </p:cNvPr>
          <p:cNvSpPr>
            <a:spLocks noGrp="1"/>
          </p:cNvSpPr>
          <p:nvPr>
            <p:ph idx="1"/>
          </p:nvPr>
        </p:nvSpPr>
        <p:spPr/>
        <p:txBody>
          <a:bodyPr>
            <a:normAutofit fontScale="85000" lnSpcReduction="10000"/>
          </a:bodyPr>
          <a:lstStyle/>
          <a:p>
            <a:pPr algn="just"/>
            <a:r>
              <a:rPr lang="en-US" dirty="0"/>
              <a:t>Out of 640,000 people currently employed  by the Federal Govt. about 95% are working in Grades 1-16 and only 5% are in grade 17 to 22 . This reflects a serious imbalance in our human resource utilization scheme .The salaries of grade 17 to 22 are below the market rates while those of grades 1-16 are above. Therefore, through a process of attrition, the number of unskilled and semi skilled employees except teachers, health workers and technicians should be reduced. The savings thus effected </a:t>
            </a:r>
            <a:r>
              <a:rPr lang="en-US" dirty="0" err="1"/>
              <a:t>utilised</a:t>
            </a:r>
            <a:r>
              <a:rPr lang="en-US" dirty="0"/>
              <a:t> to increase the Compensation package of grade 17-22 officers to attract capable and motivated human resources. With the Introduction of E-government the posts of Naib Qasids, </a:t>
            </a:r>
            <a:r>
              <a:rPr lang="en-US" dirty="0" err="1"/>
              <a:t>Qasids</a:t>
            </a:r>
            <a:r>
              <a:rPr lang="en-US" dirty="0"/>
              <a:t>, Messengers, Clerks, Assistants  </a:t>
            </a:r>
            <a:r>
              <a:rPr lang="en-US" dirty="0" err="1"/>
              <a:t>etc</a:t>
            </a:r>
            <a:r>
              <a:rPr lang="en-US" dirty="0"/>
              <a:t> have all become redundant and should be abolished as and when they become vacant.. </a:t>
            </a:r>
          </a:p>
          <a:p>
            <a:pPr algn="just"/>
            <a:r>
              <a:rPr lang="en-US" dirty="0"/>
              <a:t>Bell curve placements from Performance Management System would be used to award  annual increments. Those ins the top category would receive 4 times  the average while the increment for those below average would be zero</a:t>
            </a:r>
          </a:p>
        </p:txBody>
      </p:sp>
    </p:spTree>
    <p:extLst>
      <p:ext uri="{BB962C8B-B14F-4D97-AF65-F5344CB8AC3E}">
        <p14:creationId xmlns:p14="http://schemas.microsoft.com/office/powerpoint/2010/main" val="2254757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66899-937A-6862-EF3E-335E7DEACA20}"/>
              </a:ext>
            </a:extLst>
          </p:cNvPr>
          <p:cNvSpPr>
            <a:spLocks noGrp="1"/>
          </p:cNvSpPr>
          <p:nvPr>
            <p:ph type="title"/>
          </p:nvPr>
        </p:nvSpPr>
        <p:spPr/>
        <p:txBody>
          <a:bodyPr/>
          <a:lstStyle/>
          <a:p>
            <a:r>
              <a:rPr lang="en-US" dirty="0"/>
              <a:t>Exclusion from BPS scales </a:t>
            </a:r>
          </a:p>
        </p:txBody>
      </p:sp>
      <p:sp>
        <p:nvSpPr>
          <p:cNvPr id="3" name="Content Placeholder 2">
            <a:extLst>
              <a:ext uri="{FF2B5EF4-FFF2-40B4-BE49-F238E27FC236}">
                <a16:creationId xmlns:a16="http://schemas.microsoft.com/office/drawing/2014/main" id="{43899B50-1ACC-840E-08E9-E47500624DE2}"/>
              </a:ext>
            </a:extLst>
          </p:cNvPr>
          <p:cNvSpPr>
            <a:spLocks noGrp="1"/>
          </p:cNvSpPr>
          <p:nvPr>
            <p:ph idx="1"/>
          </p:nvPr>
        </p:nvSpPr>
        <p:spPr/>
        <p:txBody>
          <a:bodyPr/>
          <a:lstStyle/>
          <a:p>
            <a:r>
              <a:rPr lang="en-US" dirty="0"/>
              <a:t>Create more positions in grade 17 all the way to grade 22 particularly in provinces, and local governments</a:t>
            </a:r>
          </a:p>
          <a:p>
            <a:r>
              <a:rPr lang="en-US" dirty="0"/>
              <a:t>Remove autonomous bodies &amp; public corporations particularly commercial enterprises from BPS scales</a:t>
            </a:r>
          </a:p>
          <a:p>
            <a:r>
              <a:rPr lang="en-US" dirty="0"/>
              <a:t>Introduce new pay scale for engineers, doctors, scientists, IT specialists and other technical experts outside BPS</a:t>
            </a:r>
          </a:p>
          <a:p>
            <a:r>
              <a:rPr lang="en-US" dirty="0"/>
              <a:t>Pension reforms for new recruitment to  replace defined benefits by defined contribution while parametric reforms are needed for the existing civil servants  </a:t>
            </a:r>
          </a:p>
        </p:txBody>
      </p:sp>
    </p:spTree>
    <p:extLst>
      <p:ext uri="{BB962C8B-B14F-4D97-AF65-F5344CB8AC3E}">
        <p14:creationId xmlns:p14="http://schemas.microsoft.com/office/powerpoint/2010/main" val="2163240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11A93-D8F8-8878-9C57-AE035590F519}"/>
              </a:ext>
            </a:extLst>
          </p:cNvPr>
          <p:cNvSpPr>
            <a:spLocks noGrp="1"/>
          </p:cNvSpPr>
          <p:nvPr>
            <p:ph type="title"/>
          </p:nvPr>
        </p:nvSpPr>
        <p:spPr/>
        <p:txBody>
          <a:bodyPr/>
          <a:lstStyle/>
          <a:p>
            <a:r>
              <a:rPr lang="en-US" dirty="0"/>
              <a:t>Directory Retirement </a:t>
            </a:r>
          </a:p>
        </p:txBody>
      </p:sp>
      <p:sp>
        <p:nvSpPr>
          <p:cNvPr id="3" name="Content Placeholder 2">
            <a:extLst>
              <a:ext uri="{FF2B5EF4-FFF2-40B4-BE49-F238E27FC236}">
                <a16:creationId xmlns:a16="http://schemas.microsoft.com/office/drawing/2014/main" id="{7FA8459A-A97D-0ECB-8354-C219F90939F8}"/>
              </a:ext>
            </a:extLst>
          </p:cNvPr>
          <p:cNvSpPr>
            <a:spLocks noGrp="1"/>
          </p:cNvSpPr>
          <p:nvPr>
            <p:ph idx="1"/>
          </p:nvPr>
        </p:nvSpPr>
        <p:spPr/>
        <p:txBody>
          <a:bodyPr/>
          <a:lstStyle/>
          <a:p>
            <a:pPr algn="just"/>
            <a:r>
              <a:rPr lang="en-US" dirty="0"/>
              <a:t>A civil servant normally reties after attaining the age of 60. By that time he/she has completed 30-35 years of service. However, there is no exit provision  for these whose performance is consistently not </a:t>
            </a:r>
            <a:r>
              <a:rPr lang="en-US" dirty="0" err="1"/>
              <a:t>upto</a:t>
            </a:r>
            <a:r>
              <a:rPr lang="en-US" dirty="0"/>
              <a:t> the mark</a:t>
            </a:r>
          </a:p>
          <a:p>
            <a:pPr algn="just"/>
            <a:r>
              <a:rPr lang="en-US" dirty="0"/>
              <a:t>Under the Directory Retirement Rules, a Civil Servant after completing 25 years of service would be given a notice that he/she has got three adverse performance reports or superseded in promotion three times  consecutively he or she would proceed on retirement. The idea is that the deadwood is weeded out but by the time he / she should be given pensionary benefits to help start a new career. </a:t>
            </a:r>
          </a:p>
        </p:txBody>
      </p:sp>
    </p:spTree>
    <p:extLst>
      <p:ext uri="{BB962C8B-B14F-4D97-AF65-F5344CB8AC3E}">
        <p14:creationId xmlns:p14="http://schemas.microsoft.com/office/powerpoint/2010/main" val="3694345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41644A7-EA67-23B2-1565-201A2CCB7DD3}"/>
              </a:ext>
            </a:extLst>
          </p:cNvPr>
          <p:cNvPicPr>
            <a:picLocks noChangeAspect="1"/>
          </p:cNvPicPr>
          <p:nvPr/>
        </p:nvPicPr>
        <p:blipFill>
          <a:blip r:embed="rId2"/>
          <a:stretch>
            <a:fillRect/>
          </a:stretch>
        </p:blipFill>
        <p:spPr>
          <a:xfrm>
            <a:off x="643467" y="1756890"/>
            <a:ext cx="10905066" cy="3344220"/>
          </a:xfrm>
          <a:prstGeom prst="rect">
            <a:avLst/>
          </a:prstGeom>
        </p:spPr>
      </p:pic>
    </p:spTree>
    <p:extLst>
      <p:ext uri="{BB962C8B-B14F-4D97-AF65-F5344CB8AC3E}">
        <p14:creationId xmlns:p14="http://schemas.microsoft.com/office/powerpoint/2010/main" val="2403479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
            <a:extLst>
              <a:ext uri="{FF2B5EF4-FFF2-40B4-BE49-F238E27FC236}">
                <a16:creationId xmlns:a16="http://schemas.microsoft.com/office/drawing/2014/main" id="{94425405-F007-2C60-7C7B-0B677C4BC695}"/>
              </a:ext>
            </a:extLst>
          </p:cNvPr>
          <p:cNvSpPr txBox="1">
            <a:spLocks/>
          </p:cNvSpPr>
          <p:nvPr/>
        </p:nvSpPr>
        <p:spPr>
          <a:xfrm>
            <a:off x="838200" y="378372"/>
            <a:ext cx="10515600" cy="622738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pPr>
            <a:r>
              <a:rPr lang="en-US" sz="3200"/>
              <a:t>Open, transparent merit–based recruitment to all levels and grades of public services with regional representation as laid down in the Constitution</a:t>
            </a:r>
          </a:p>
          <a:p>
            <a:pPr algn="just">
              <a:lnSpc>
                <a:spcPct val="100000"/>
              </a:lnSpc>
            </a:pPr>
            <a:r>
              <a:rPr lang="en-US" sz="3200"/>
              <a:t>Performance–based promotions and career progression for all public sector employees with compulsory training at post-induction, mid-career and senior management levels</a:t>
            </a:r>
          </a:p>
          <a:p>
            <a:pPr algn="just">
              <a:lnSpc>
                <a:spcPct val="100000"/>
              </a:lnSpc>
            </a:pPr>
            <a:r>
              <a:rPr lang="en-US" sz="3200"/>
              <a:t>Equality of opportunities for career advancement to all employees without preferences or reservations for any particular class </a:t>
            </a:r>
          </a:p>
          <a:p>
            <a:pPr algn="just">
              <a:lnSpc>
                <a:spcPct val="100000"/>
              </a:lnSpc>
            </a:pPr>
            <a:r>
              <a:rPr lang="en-US" sz="3200"/>
              <a:t>Replacement of the concept of Superior Services by equality among all cadres and non-cadres of public servantsP</a:t>
            </a:r>
            <a:endParaRPr lang="en-US" sz="3200" dirty="0"/>
          </a:p>
        </p:txBody>
      </p:sp>
    </p:spTree>
    <p:extLst>
      <p:ext uri="{BB962C8B-B14F-4D97-AF65-F5344CB8AC3E}">
        <p14:creationId xmlns:p14="http://schemas.microsoft.com/office/powerpoint/2010/main" val="1332097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9A054528-D8A1-430B-2829-C64F1B14A323}"/>
              </a:ext>
            </a:extLst>
          </p:cNvPr>
          <p:cNvSpPr txBox="1">
            <a:spLocks/>
          </p:cNvSpPr>
          <p:nvPr/>
        </p:nvSpPr>
        <p:spPr>
          <a:xfrm>
            <a:off x="838200" y="804040"/>
            <a:ext cx="10515600" cy="57228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20000"/>
              </a:lnSpc>
            </a:pPr>
            <a:r>
              <a:rPr lang="en-US" sz="3200"/>
              <a:t>Creation of an All Pakistan National Executive Service (NES) for senior management positions drawn through a competitive process from among the Federal, Provincial and local government cadre, ex cadre and non-cadre officers, those working in autonomous bodies and other public sector entities </a:t>
            </a:r>
          </a:p>
          <a:p>
            <a:pPr algn="just">
              <a:lnSpc>
                <a:spcPct val="120000"/>
              </a:lnSpc>
            </a:pPr>
            <a:r>
              <a:rPr lang="en-US" sz="3200"/>
              <a:t>Introduction of four specialized cadres under the NES for Economic Management, Technical, Social Sector Management and General</a:t>
            </a:r>
            <a:endParaRPr lang="en-US" sz="3200" dirty="0"/>
          </a:p>
        </p:txBody>
      </p:sp>
    </p:spTree>
    <p:extLst>
      <p:ext uri="{BB962C8B-B14F-4D97-AF65-F5344CB8AC3E}">
        <p14:creationId xmlns:p14="http://schemas.microsoft.com/office/powerpoint/2010/main" val="1301590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0C29-864A-BEBF-8D95-3F4243ECC5E5}"/>
              </a:ext>
            </a:extLst>
          </p:cNvPr>
          <p:cNvSpPr>
            <a:spLocks noGrp="1"/>
          </p:cNvSpPr>
          <p:nvPr>
            <p:ph type="title"/>
          </p:nvPr>
        </p:nvSpPr>
        <p:spPr/>
        <p:txBody>
          <a:bodyPr/>
          <a:lstStyle/>
          <a:p>
            <a:r>
              <a:rPr lang="en-US" dirty="0"/>
              <a:t>Civil Services Reforms</a:t>
            </a:r>
          </a:p>
        </p:txBody>
      </p:sp>
      <p:sp>
        <p:nvSpPr>
          <p:cNvPr id="3" name="Content Placeholder 2">
            <a:extLst>
              <a:ext uri="{FF2B5EF4-FFF2-40B4-BE49-F238E27FC236}">
                <a16:creationId xmlns:a16="http://schemas.microsoft.com/office/drawing/2014/main" id="{14CD4FBA-5C9A-2DC0-F343-F4CB009EFC7D}"/>
              </a:ext>
            </a:extLst>
          </p:cNvPr>
          <p:cNvSpPr>
            <a:spLocks noGrp="1"/>
          </p:cNvSpPr>
          <p:nvPr>
            <p:ph idx="1"/>
          </p:nvPr>
        </p:nvSpPr>
        <p:spPr/>
        <p:txBody>
          <a:bodyPr>
            <a:normAutofit fontScale="77500" lnSpcReduction="20000"/>
          </a:bodyPr>
          <a:lstStyle/>
          <a:p>
            <a:pPr algn="just"/>
            <a:r>
              <a:rPr lang="en-US" sz="3200" dirty="0"/>
              <a:t>Why reform the Civil Service? The changing demands of 21</a:t>
            </a:r>
            <a:r>
              <a:rPr lang="en-US" sz="3200" baseline="30000" dirty="0"/>
              <a:t>st</a:t>
            </a:r>
            <a:r>
              <a:rPr lang="en-US" sz="3200" dirty="0"/>
              <a:t> Century and national priorities  of development have necessitated these reforms</a:t>
            </a:r>
          </a:p>
          <a:p>
            <a:pPr algn="just"/>
            <a:r>
              <a:rPr lang="en-US" sz="3200" dirty="0"/>
              <a:t>Reforms were formulated in two different eras in Consultations  with various stakeholders from all over Pakistan 2006-08 National Commission for Govt. Reform NCGR, 2018-21 Institutional Reforms Task Forces</a:t>
            </a:r>
          </a:p>
          <a:p>
            <a:pPr algn="just"/>
            <a:r>
              <a:rPr lang="en-US" sz="3200" dirty="0"/>
              <a:t>In 2018 a Task force consulting of  serving secretaries, retired senior civil servants, academics and private sector held more than 60 consultative sessions involving more than 3000 participants in major cities of Pakistan</a:t>
            </a:r>
          </a:p>
          <a:p>
            <a:pPr algn="just"/>
            <a:r>
              <a:rPr lang="en-US" sz="3200" dirty="0"/>
              <a:t>The Task Force was presented to the Cabinet in 2021 some recommendations were approved, some deferred and other remained pending</a:t>
            </a:r>
          </a:p>
          <a:p>
            <a:pPr algn="just"/>
            <a:r>
              <a:rPr lang="en-US" sz="3200" dirty="0"/>
              <a:t>An integrated value chain of Human Resources rather than Piece meal ad-hoc steps with an impact on the system</a:t>
            </a:r>
          </a:p>
        </p:txBody>
      </p:sp>
    </p:spTree>
    <p:extLst>
      <p:ext uri="{BB962C8B-B14F-4D97-AF65-F5344CB8AC3E}">
        <p14:creationId xmlns:p14="http://schemas.microsoft.com/office/powerpoint/2010/main" val="3650487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245D3-C731-DB28-063C-5AC87DD4458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E7B35B7-CFD5-7E01-D2F3-4E8EDC2A47AF}"/>
              </a:ext>
            </a:extLst>
          </p:cNvPr>
          <p:cNvSpPr>
            <a:spLocks noGrp="1"/>
          </p:cNvSpPr>
          <p:nvPr>
            <p:ph idx="1"/>
          </p:nvPr>
        </p:nvSpPr>
        <p:spPr>
          <a:xfrm>
            <a:off x="838200" y="1825625"/>
            <a:ext cx="10515600" cy="4667250"/>
          </a:xfrm>
        </p:spPr>
        <p:txBody>
          <a:bodyPr>
            <a:normAutofit/>
          </a:bodyPr>
          <a:lstStyle/>
          <a:p>
            <a:r>
              <a:rPr lang="en-US" sz="3200" dirty="0"/>
              <a:t>The Value Chain Consists of </a:t>
            </a:r>
          </a:p>
          <a:p>
            <a:pPr lvl="1"/>
            <a:r>
              <a:rPr lang="en-US" sz="2800" dirty="0"/>
              <a:t>Recruitment and induction </a:t>
            </a:r>
          </a:p>
          <a:p>
            <a:pPr lvl="1"/>
            <a:r>
              <a:rPr lang="en-US" sz="2800" dirty="0"/>
              <a:t>Post Induction, Mid Career, Senior Management and Top Management Trainings</a:t>
            </a:r>
          </a:p>
          <a:p>
            <a:pPr lvl="1"/>
            <a:r>
              <a:rPr lang="en-US" sz="2800" dirty="0"/>
              <a:t>Performance Management</a:t>
            </a:r>
          </a:p>
          <a:p>
            <a:pPr lvl="1"/>
            <a:r>
              <a:rPr lang="en-US" sz="2800" dirty="0"/>
              <a:t>Career Progression and Promotion Policy</a:t>
            </a:r>
          </a:p>
          <a:p>
            <a:pPr lvl="1"/>
            <a:r>
              <a:rPr lang="en-US" sz="2800" dirty="0"/>
              <a:t>Compensation and Benefit</a:t>
            </a:r>
          </a:p>
          <a:p>
            <a:pPr lvl="1"/>
            <a:r>
              <a:rPr lang="en-US" sz="2800" dirty="0"/>
              <a:t>Severance including Directory Retirement </a:t>
            </a:r>
          </a:p>
          <a:p>
            <a:pPr lvl="1"/>
            <a:r>
              <a:rPr lang="en-US" sz="2800" dirty="0"/>
              <a:t> National Executive Service / Provincial Executive Service</a:t>
            </a:r>
          </a:p>
        </p:txBody>
      </p:sp>
    </p:spTree>
    <p:extLst>
      <p:ext uri="{BB962C8B-B14F-4D97-AF65-F5344CB8AC3E}">
        <p14:creationId xmlns:p14="http://schemas.microsoft.com/office/powerpoint/2010/main" val="3793861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E10BE-AD44-E1A3-3B87-6C2C4C2C8B22}"/>
              </a:ext>
            </a:extLst>
          </p:cNvPr>
          <p:cNvSpPr>
            <a:spLocks noGrp="1"/>
          </p:cNvSpPr>
          <p:nvPr>
            <p:ph type="title"/>
          </p:nvPr>
        </p:nvSpPr>
        <p:spPr/>
        <p:txBody>
          <a:bodyPr/>
          <a:lstStyle/>
          <a:p>
            <a:r>
              <a:rPr lang="en-US" dirty="0"/>
              <a:t>The Cabinet Approved the following Reforms:</a:t>
            </a:r>
          </a:p>
        </p:txBody>
      </p:sp>
      <p:sp>
        <p:nvSpPr>
          <p:cNvPr id="3" name="Content Placeholder 2">
            <a:extLst>
              <a:ext uri="{FF2B5EF4-FFF2-40B4-BE49-F238E27FC236}">
                <a16:creationId xmlns:a16="http://schemas.microsoft.com/office/drawing/2014/main" id="{CB13C6A3-7815-C643-F0BD-8114AAEC4A37}"/>
              </a:ext>
            </a:extLst>
          </p:cNvPr>
          <p:cNvSpPr>
            <a:spLocks noGrp="1"/>
          </p:cNvSpPr>
          <p:nvPr>
            <p:ph idx="1"/>
          </p:nvPr>
        </p:nvSpPr>
        <p:spPr/>
        <p:txBody>
          <a:bodyPr/>
          <a:lstStyle/>
          <a:p>
            <a:r>
              <a:rPr lang="en-US" dirty="0"/>
              <a:t>Transparent, merit based appointment of CEOs / MDs of Public Sector Corporation and entities – 63 such appointments were made</a:t>
            </a:r>
          </a:p>
          <a:p>
            <a:r>
              <a:rPr lang="en-US" dirty="0"/>
              <a:t>Training of Mid Career and Senior Management to be adopted into two types : (1) General and (2) Specialized</a:t>
            </a:r>
          </a:p>
          <a:p>
            <a:r>
              <a:rPr lang="en-US" dirty="0"/>
              <a:t>Promotion policy: reversing the principle of seniority alone </a:t>
            </a:r>
          </a:p>
          <a:p>
            <a:r>
              <a:rPr lang="en-US" dirty="0"/>
              <a:t>Rotation Policy for PAS and PSP officers </a:t>
            </a:r>
          </a:p>
          <a:p>
            <a:r>
              <a:rPr lang="en-US" dirty="0"/>
              <a:t>Directory Retirement Rules</a:t>
            </a:r>
          </a:p>
          <a:p>
            <a:r>
              <a:rPr lang="en-US" dirty="0"/>
              <a:t>Performance Agreements between the PM and the Ministers </a:t>
            </a:r>
          </a:p>
        </p:txBody>
      </p:sp>
    </p:spTree>
    <p:extLst>
      <p:ext uri="{BB962C8B-B14F-4D97-AF65-F5344CB8AC3E}">
        <p14:creationId xmlns:p14="http://schemas.microsoft.com/office/powerpoint/2010/main" val="2072469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71E4D-9FFC-F4BF-8715-B6D2F539AA27}"/>
              </a:ext>
            </a:extLst>
          </p:cNvPr>
          <p:cNvSpPr>
            <a:spLocks noGrp="1"/>
          </p:cNvSpPr>
          <p:nvPr>
            <p:ph type="title"/>
          </p:nvPr>
        </p:nvSpPr>
        <p:spPr/>
        <p:txBody>
          <a:bodyPr/>
          <a:lstStyle/>
          <a:p>
            <a:r>
              <a:rPr lang="en-US" dirty="0"/>
              <a:t>Recruitment and Induction </a:t>
            </a:r>
          </a:p>
        </p:txBody>
      </p:sp>
      <p:sp>
        <p:nvSpPr>
          <p:cNvPr id="3" name="Content Placeholder 2">
            <a:extLst>
              <a:ext uri="{FF2B5EF4-FFF2-40B4-BE49-F238E27FC236}">
                <a16:creationId xmlns:a16="http://schemas.microsoft.com/office/drawing/2014/main" id="{17311057-6132-13C1-61EB-2B622E9801C7}"/>
              </a:ext>
            </a:extLst>
          </p:cNvPr>
          <p:cNvSpPr>
            <a:spLocks noGrp="1"/>
          </p:cNvSpPr>
          <p:nvPr>
            <p:ph idx="1"/>
          </p:nvPr>
        </p:nvSpPr>
        <p:spPr>
          <a:xfrm>
            <a:off x="838200" y="1690688"/>
            <a:ext cx="10515600" cy="4858954"/>
          </a:xfrm>
        </p:spPr>
        <p:txBody>
          <a:bodyPr>
            <a:normAutofit/>
          </a:bodyPr>
          <a:lstStyle/>
          <a:p>
            <a:pPr algn="just"/>
            <a:r>
              <a:rPr lang="en-US" dirty="0"/>
              <a:t>Brining in domain knowledge specific to the cadre at the time of appearing at the Civil Services exam </a:t>
            </a:r>
          </a:p>
          <a:p>
            <a:pPr algn="just"/>
            <a:r>
              <a:rPr lang="en-US" dirty="0"/>
              <a:t>Introduce four clusters of Specialization – General Administration (PAS, OMG, PMLCS), Finance and Economic Service, (Audit &amp; Accounts, IRS, Customs, Trade &amp; Commerce, Railways, Postal) , Foreign and Police.</a:t>
            </a:r>
          </a:p>
          <a:p>
            <a:pPr algn="just"/>
            <a:r>
              <a:rPr lang="en-US" dirty="0"/>
              <a:t>Screening test based on MCQs a pre requisite for appearing at written examination</a:t>
            </a:r>
          </a:p>
          <a:p>
            <a:pPr algn="just"/>
            <a:r>
              <a:rPr lang="en-US" dirty="0"/>
              <a:t>Psychometric test in place of Psychological test to assess aptitude </a:t>
            </a:r>
          </a:p>
          <a:p>
            <a:pPr algn="just"/>
            <a:r>
              <a:rPr lang="en-US" dirty="0"/>
              <a:t>Elective subjects for each clusters would have two mandatory papers relevant to the respective domains</a:t>
            </a:r>
          </a:p>
        </p:txBody>
      </p:sp>
    </p:spTree>
    <p:extLst>
      <p:ext uri="{BB962C8B-B14F-4D97-AF65-F5344CB8AC3E}">
        <p14:creationId xmlns:p14="http://schemas.microsoft.com/office/powerpoint/2010/main" val="3444454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5BBE9-FA5B-F1B4-D819-07CDF54DCCDB}"/>
              </a:ext>
            </a:extLst>
          </p:cNvPr>
          <p:cNvSpPr>
            <a:spLocks noGrp="1"/>
          </p:cNvSpPr>
          <p:nvPr>
            <p:ph type="title"/>
          </p:nvPr>
        </p:nvSpPr>
        <p:spPr/>
        <p:txBody>
          <a:bodyPr/>
          <a:lstStyle/>
          <a:p>
            <a:r>
              <a:rPr lang="en-US" dirty="0"/>
              <a:t>Training </a:t>
            </a:r>
          </a:p>
        </p:txBody>
      </p:sp>
      <p:sp>
        <p:nvSpPr>
          <p:cNvPr id="3" name="Content Placeholder 2">
            <a:extLst>
              <a:ext uri="{FF2B5EF4-FFF2-40B4-BE49-F238E27FC236}">
                <a16:creationId xmlns:a16="http://schemas.microsoft.com/office/drawing/2014/main" id="{38E3B4DD-99B8-EDB9-AA8C-55AFCF04952E}"/>
              </a:ext>
            </a:extLst>
          </p:cNvPr>
          <p:cNvSpPr>
            <a:spLocks noGrp="1"/>
          </p:cNvSpPr>
          <p:nvPr>
            <p:ph idx="1"/>
          </p:nvPr>
        </p:nvSpPr>
        <p:spPr/>
        <p:txBody>
          <a:bodyPr/>
          <a:lstStyle/>
          <a:p>
            <a:r>
              <a:rPr lang="en-US" dirty="0"/>
              <a:t>Non cadre and ex-cadre civil servants to be provided training at post-induction, mid career, senior levels to refresh than subject matter knowledge and upgrade their  professional skill sets linked to the next job Requirements </a:t>
            </a:r>
          </a:p>
          <a:p>
            <a:r>
              <a:rPr lang="en-US" dirty="0"/>
              <a:t>Promotion policy criteria includes make earmarked on training outcome</a:t>
            </a:r>
          </a:p>
          <a:p>
            <a:pPr lvl="1"/>
            <a:endParaRPr lang="en-US" dirty="0"/>
          </a:p>
        </p:txBody>
      </p:sp>
    </p:spTree>
    <p:extLst>
      <p:ext uri="{BB962C8B-B14F-4D97-AF65-F5344CB8AC3E}">
        <p14:creationId xmlns:p14="http://schemas.microsoft.com/office/powerpoint/2010/main" val="1651162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1081</Words>
  <Application>Microsoft Office PowerPoint</Application>
  <PresentationFormat>Widescreen</PresentationFormat>
  <Paragraphs>59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Institutional Development through Effective Public Service Delivery</vt:lpstr>
      <vt:lpstr>PowerPoint Presentation</vt:lpstr>
      <vt:lpstr>PowerPoint Presentation</vt:lpstr>
      <vt:lpstr>PowerPoint Presentation</vt:lpstr>
      <vt:lpstr>Civil Services Reforms</vt:lpstr>
      <vt:lpstr>PowerPoint Presentation</vt:lpstr>
      <vt:lpstr>The Cabinet Approved the following Reforms:</vt:lpstr>
      <vt:lpstr>Recruitment and Induction </vt:lpstr>
      <vt:lpstr>Training </vt:lpstr>
      <vt:lpstr>Performance Management</vt:lpstr>
      <vt:lpstr>Career Progression Promotion</vt:lpstr>
      <vt:lpstr>Compensation and Benefits</vt:lpstr>
      <vt:lpstr>Exclusion from BPS scales </vt:lpstr>
      <vt:lpstr>Directory Retirement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Dr. Ishrat Husain / Professor Emeritus and Chairman CEIF</cp:lastModifiedBy>
  <cp:revision>65</cp:revision>
  <dcterms:created xsi:type="dcterms:W3CDTF">2026-04-30T03:52:44Z</dcterms:created>
  <dcterms:modified xsi:type="dcterms:W3CDTF">2026-05-01T12:05:40Z</dcterms:modified>
</cp:coreProperties>
</file>