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93" r:id="rId2"/>
    <p:sldId id="296" r:id="rId3"/>
    <p:sldId id="278" r:id="rId4"/>
    <p:sldId id="279" r:id="rId5"/>
    <p:sldId id="280" r:id="rId6"/>
    <p:sldId id="257" r:id="rId7"/>
    <p:sldId id="258" r:id="rId8"/>
    <p:sldId id="259" r:id="rId9"/>
    <p:sldId id="260" r:id="rId10"/>
    <p:sldId id="261" r:id="rId11"/>
    <p:sldId id="262" r:id="rId12"/>
    <p:sldId id="263" r:id="rId13"/>
    <p:sldId id="264" r:id="rId14"/>
    <p:sldId id="265" r:id="rId15"/>
    <p:sldId id="266"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7072"/>
          </a:xfrm>
          <a:prstGeom prst="rect">
            <a:avLst/>
          </a:prstGeom>
        </p:spPr>
        <p:txBody>
          <a:bodyPr vert="horz" lIns="93497" tIns="46749" rIns="93497" bIns="46749" rtlCol="0"/>
          <a:lstStyle>
            <a:lvl1pPr algn="r">
              <a:defRPr sz="1200"/>
            </a:lvl1pPr>
          </a:lstStyle>
          <a:p>
            <a:fld id="{74CE9D76-3C21-4BE0-88F3-1B4AAC9220A1}" type="datetimeFigureOut">
              <a:rPr lang="en-US" smtClean="0"/>
              <a:t>5/1/2026</a:t>
            </a:fld>
            <a:endParaRPr lang="en-US"/>
          </a:p>
        </p:txBody>
      </p:sp>
      <p:sp>
        <p:nvSpPr>
          <p:cNvPr id="4" name="Footer Placeholder 3"/>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6F896F38-EAC2-42A9-ADC1-92DB5C2906A8}" type="slidenum">
              <a:rPr lang="en-US" smtClean="0"/>
              <a:t>‹#›</a:t>
            </a:fld>
            <a:endParaRPr lang="en-US"/>
          </a:p>
        </p:txBody>
      </p:sp>
    </p:spTree>
    <p:extLst>
      <p:ext uri="{BB962C8B-B14F-4D97-AF65-F5344CB8AC3E}">
        <p14:creationId xmlns:p14="http://schemas.microsoft.com/office/powerpoint/2010/main" val="579462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7072"/>
          </a:xfrm>
          <a:prstGeom prst="rect">
            <a:avLst/>
          </a:prstGeom>
        </p:spPr>
        <p:txBody>
          <a:bodyPr vert="horz" lIns="93497" tIns="46749" rIns="93497" bIns="46749" rtlCol="0"/>
          <a:lstStyle>
            <a:lvl1pPr algn="r">
              <a:defRPr sz="1200"/>
            </a:lvl1pPr>
          </a:lstStyle>
          <a:p>
            <a:fld id="{188288A9-FE2B-4C2E-9470-05300E0E552D}" type="datetimeFigureOut">
              <a:rPr lang="en-US" smtClean="0"/>
              <a:t>5/1/2026</a:t>
            </a:fld>
            <a:endParaRPr lang="en-US"/>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97" tIns="46749" rIns="93497" bIns="4674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7071"/>
          </a:xfrm>
          <a:prstGeom prst="rect">
            <a:avLst/>
          </a:prstGeom>
        </p:spPr>
        <p:txBody>
          <a:bodyPr vert="horz" lIns="93497" tIns="46749" rIns="93497" bIns="46749" rtlCol="0" anchor="b"/>
          <a:lstStyle>
            <a:lvl1pPr algn="r">
              <a:defRPr sz="1200"/>
            </a:lvl1pPr>
          </a:lstStyle>
          <a:p>
            <a:fld id="{CB53846F-15F2-482F-80FB-52B161B351CB}" type="slidenum">
              <a:rPr lang="en-US" smtClean="0"/>
              <a:t>‹#›</a:t>
            </a:fld>
            <a:endParaRPr lang="en-US"/>
          </a:p>
        </p:txBody>
      </p:sp>
    </p:spTree>
    <p:extLst>
      <p:ext uri="{BB962C8B-B14F-4D97-AF65-F5344CB8AC3E}">
        <p14:creationId xmlns:p14="http://schemas.microsoft.com/office/powerpoint/2010/main" val="174471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53846F-15F2-482F-80FB-52B161B351CB}" type="slidenum">
              <a:rPr lang="en-US" smtClean="0"/>
              <a:t>27</a:t>
            </a:fld>
            <a:endParaRPr lang="en-US"/>
          </a:p>
        </p:txBody>
      </p:sp>
    </p:spTree>
    <p:extLst>
      <p:ext uri="{BB962C8B-B14F-4D97-AF65-F5344CB8AC3E}">
        <p14:creationId xmlns:p14="http://schemas.microsoft.com/office/powerpoint/2010/main" val="1909534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5F0461-94C5-44AE-9984-9B035460DF9A}" type="datetime1">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1245947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8536DA-5CA0-4F6E-A418-43BE165CC60D}" type="datetime1">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2309393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6720DD-8507-4D3F-A30C-1EB1B61919B9}" type="datetime1">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1716447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36633B-B74C-4532-ABA3-5DA9EBAB22A8}" type="datetime1">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3019256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A23F3A-43BA-4570-B281-753FFF41ACF4}" type="datetime1">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104736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CBF64D-6A69-4EFC-9293-2AF7E39866B4}" type="datetime1">
              <a:rPr lang="en-US" smtClean="0"/>
              <a:t>5/1/2026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2489435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EFE861-B137-430D-A35C-5BE2A5212B00}" type="datetime1">
              <a:rPr lang="en-US" smtClean="0"/>
              <a:t>5/1/2026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987586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45753B-7784-4498-99F8-1DA06D008EB5}" type="datetime1">
              <a:rPr lang="en-US" smtClean="0"/>
              <a:t>5/1/2026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815900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1DB2D9-9208-4762-B20E-66D3A9291607}" type="datetime1">
              <a:rPr lang="en-US" smtClean="0"/>
              <a:t>5/1/2026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28130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9C342D-DAF6-4A08-9210-5D2C639018D0}" type="datetime1">
              <a:rPr lang="en-US" smtClean="0"/>
              <a:t>5/1/2026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2733237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39F1CA2-18F9-4AD2-ADE8-9B1EEEBE26E8}" type="datetime1">
              <a:rPr lang="en-US" smtClean="0"/>
              <a:t>5/1/2026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081DB-E7FC-424E-B40A-023F0066FCB7}" type="slidenum">
              <a:rPr lang="en-US" smtClean="0"/>
              <a:t>‹#›</a:t>
            </a:fld>
            <a:endParaRPr lang="en-US"/>
          </a:p>
        </p:txBody>
      </p:sp>
    </p:spTree>
    <p:extLst>
      <p:ext uri="{BB962C8B-B14F-4D97-AF65-F5344CB8AC3E}">
        <p14:creationId xmlns:p14="http://schemas.microsoft.com/office/powerpoint/2010/main" val="284151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0574" y="179596"/>
            <a:ext cx="11264348" cy="9468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0574" y="1245704"/>
            <a:ext cx="11264348" cy="49312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cs typeface="Times New Roman" panose="02020603050405020304" pitchFamily="18" charset="0"/>
              </a:defRPr>
            </a:lvl1pPr>
          </a:lstStyle>
          <a:p>
            <a:fld id="{AE786397-4796-4102-B451-3FB71EFDAE4B}" type="datetime1">
              <a:rPr lang="en-US" smtClean="0"/>
              <a:t>5/1/2026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C4E081DB-E7FC-424E-B40A-023F0066FCB7}" type="slidenum">
              <a:rPr lang="en-US" smtClean="0"/>
              <a:pPr/>
              <a:t>‹#›</a:t>
            </a:fld>
            <a:endParaRPr lang="en-US"/>
          </a:p>
        </p:txBody>
      </p:sp>
    </p:spTree>
    <p:extLst>
      <p:ext uri="{BB962C8B-B14F-4D97-AF65-F5344CB8AC3E}">
        <p14:creationId xmlns:p14="http://schemas.microsoft.com/office/powerpoint/2010/main" val="2350291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lnSpc>
          <a:spcPct val="90000"/>
        </a:lnSpc>
        <a:spcBef>
          <a:spcPct val="0"/>
        </a:spcBef>
        <a:buNone/>
        <a:defRPr sz="4000" b="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just"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just" defTabSz="914400" rtl="0" eaLnBrk="1" latinLnBrk="0" hangingPunct="1">
        <a:lnSpc>
          <a:spcPct val="90000"/>
        </a:lnSpc>
        <a:spcBef>
          <a:spcPts val="500"/>
        </a:spcBef>
        <a:buFont typeface="Arial" panose="020B0604020202020204" pitchFamily="34" charset="0"/>
        <a:buChar char="•"/>
        <a:defRPr sz="26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A8186-BF55-6672-EC20-19C624D9F922}"/>
              </a:ext>
            </a:extLst>
          </p:cNvPr>
          <p:cNvSpPr>
            <a:spLocks noGrp="1"/>
          </p:cNvSpPr>
          <p:nvPr>
            <p:ph type="title"/>
          </p:nvPr>
        </p:nvSpPr>
        <p:spPr>
          <a:xfrm>
            <a:off x="450574" y="179596"/>
            <a:ext cx="11290852" cy="3249404"/>
          </a:xfrm>
        </p:spPr>
        <p:txBody>
          <a:bodyPr>
            <a:normAutofit/>
          </a:bodyPr>
          <a:lstStyle/>
          <a:p>
            <a:r>
              <a:rPr lang="en-US" dirty="0"/>
              <a:t>BOARD DIRECTORS SELECTION AND PERFORMANCE</a:t>
            </a:r>
            <a:br>
              <a:rPr lang="en-US" dirty="0"/>
            </a:br>
            <a:r>
              <a:rPr lang="en-US" dirty="0"/>
              <a:t>ISHRAT HUSAIN</a:t>
            </a:r>
            <a:br>
              <a:rPr lang="en-US" dirty="0"/>
            </a:br>
            <a:r>
              <a:rPr lang="en-US" dirty="0"/>
              <a:t>Islamabad, April 15, 2026</a:t>
            </a:r>
          </a:p>
        </p:txBody>
      </p:sp>
      <p:sp>
        <p:nvSpPr>
          <p:cNvPr id="4" name="Slide Number Placeholder 3">
            <a:extLst>
              <a:ext uri="{FF2B5EF4-FFF2-40B4-BE49-F238E27FC236}">
                <a16:creationId xmlns:a16="http://schemas.microsoft.com/office/drawing/2014/main" id="{A7A002B9-CFF3-D541-9055-D8F609B946EC}"/>
              </a:ext>
            </a:extLst>
          </p:cNvPr>
          <p:cNvSpPr>
            <a:spLocks noGrp="1"/>
          </p:cNvSpPr>
          <p:nvPr>
            <p:ph type="sldNum" sz="quarter" idx="12"/>
          </p:nvPr>
        </p:nvSpPr>
        <p:spPr/>
        <p:txBody>
          <a:bodyPr/>
          <a:lstStyle/>
          <a:p>
            <a:fld id="{C4E081DB-E7FC-424E-B40A-023F0066FCB7}" type="slidenum">
              <a:rPr lang="en-US" smtClean="0"/>
              <a:t>1</a:t>
            </a:fld>
            <a:endParaRPr lang="en-US"/>
          </a:p>
        </p:txBody>
      </p:sp>
    </p:spTree>
    <p:extLst>
      <p:ext uri="{BB962C8B-B14F-4D97-AF65-F5344CB8AC3E}">
        <p14:creationId xmlns:p14="http://schemas.microsoft.com/office/powerpoint/2010/main" val="929796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to be placed for decision of Board of Directors</a:t>
            </a:r>
          </a:p>
        </p:txBody>
      </p:sp>
      <p:sp>
        <p:nvSpPr>
          <p:cNvPr id="3" name="Content Placeholder 2"/>
          <p:cNvSpPr>
            <a:spLocks noGrp="1"/>
          </p:cNvSpPr>
          <p:nvPr>
            <p:ph idx="1"/>
          </p:nvPr>
        </p:nvSpPr>
        <p:spPr/>
        <p:txBody>
          <a:bodyPr/>
          <a:lstStyle/>
          <a:p>
            <a:pPr marL="0" indent="0" algn="just">
              <a:buNone/>
            </a:pPr>
            <a:r>
              <a:rPr lang="en-US" dirty="0"/>
              <a:t>vii. Management letter issued by the external auditors</a:t>
            </a:r>
          </a:p>
          <a:p>
            <a:pPr marL="0" indent="0" algn="just">
              <a:buNone/>
            </a:pPr>
            <a:r>
              <a:rPr lang="en-US" dirty="0"/>
              <a:t>viii. Details of joint venture or collaboration agreements or agreements with distributors, agents etc.</a:t>
            </a:r>
          </a:p>
          <a:p>
            <a:pPr marL="0" indent="0" algn="just">
              <a:buNone/>
            </a:pPr>
            <a:r>
              <a:rPr lang="en-US" dirty="0"/>
              <a:t>ix. Promulgation of or amendment to a law, rule or regulation, applicability of financial reporting standard and such other matters as may affect the company and the status of compliance therewith;</a:t>
            </a:r>
          </a:p>
          <a:p>
            <a:pPr marL="0" indent="0" algn="just">
              <a:buNone/>
            </a:pPr>
            <a:r>
              <a:rPr lang="en-US" dirty="0"/>
              <a:t>x. Status and implications of any law suit or proceedings (show cause notice, demand or prosecution notice) of material nature, filed by or against the company,</a:t>
            </a:r>
          </a:p>
        </p:txBody>
      </p:sp>
      <p:sp>
        <p:nvSpPr>
          <p:cNvPr id="4" name="Slide Number Placeholder 3"/>
          <p:cNvSpPr>
            <a:spLocks noGrp="1"/>
          </p:cNvSpPr>
          <p:nvPr>
            <p:ph type="sldNum" sz="quarter" idx="12"/>
          </p:nvPr>
        </p:nvSpPr>
        <p:spPr/>
        <p:txBody>
          <a:bodyPr/>
          <a:lstStyle/>
          <a:p>
            <a:fld id="{C4E081DB-E7FC-424E-B40A-023F0066FCB7}" type="slidenum">
              <a:rPr lang="en-US" smtClean="0"/>
              <a:t>10</a:t>
            </a:fld>
            <a:endParaRPr lang="en-US"/>
          </a:p>
        </p:txBody>
      </p:sp>
    </p:spTree>
    <p:extLst>
      <p:ext uri="{BB962C8B-B14F-4D97-AF65-F5344CB8AC3E}">
        <p14:creationId xmlns:p14="http://schemas.microsoft.com/office/powerpoint/2010/main" val="3976010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to be placed for decision of Board of Directors</a:t>
            </a:r>
          </a:p>
        </p:txBody>
      </p:sp>
      <p:sp>
        <p:nvSpPr>
          <p:cNvPr id="3" name="Content Placeholder 2"/>
          <p:cNvSpPr>
            <a:spLocks noGrp="1"/>
          </p:cNvSpPr>
          <p:nvPr>
            <p:ph idx="1"/>
          </p:nvPr>
        </p:nvSpPr>
        <p:spPr/>
        <p:txBody>
          <a:bodyPr/>
          <a:lstStyle/>
          <a:p>
            <a:pPr marL="0" indent="0" algn="just">
              <a:buNone/>
            </a:pPr>
            <a:r>
              <a:rPr lang="en-US" dirty="0"/>
              <a:t>xi. Failure to recover material amounts of loans, advances, and deposits made by the company, including trade debts and inter corporate finance; </a:t>
            </a:r>
          </a:p>
          <a:p>
            <a:pPr marL="0" indent="0" algn="just">
              <a:buNone/>
            </a:pPr>
            <a:r>
              <a:rPr lang="en-US" dirty="0"/>
              <a:t>xii. Any significant accidents, fatalities, dangerous occurrences and instances of pollution and environmental problems involving the company;</a:t>
            </a:r>
          </a:p>
          <a:p>
            <a:pPr marL="0" indent="0" algn="just">
              <a:buNone/>
            </a:pPr>
            <a:r>
              <a:rPr lang="en-US" dirty="0"/>
              <a:t>xiii. Significant public or product liability claims made or likely to be made against the company, including any adverse judgment or order made on the conduct of the company or of another company that may bear negatively on the company</a:t>
            </a:r>
          </a:p>
        </p:txBody>
      </p:sp>
      <p:sp>
        <p:nvSpPr>
          <p:cNvPr id="4" name="Slide Number Placeholder 3"/>
          <p:cNvSpPr>
            <a:spLocks noGrp="1"/>
          </p:cNvSpPr>
          <p:nvPr>
            <p:ph type="sldNum" sz="quarter" idx="12"/>
          </p:nvPr>
        </p:nvSpPr>
        <p:spPr/>
        <p:txBody>
          <a:bodyPr/>
          <a:lstStyle/>
          <a:p>
            <a:fld id="{C4E081DB-E7FC-424E-B40A-023F0066FCB7}" type="slidenum">
              <a:rPr lang="en-US" smtClean="0"/>
              <a:t>11</a:t>
            </a:fld>
            <a:endParaRPr lang="en-US"/>
          </a:p>
        </p:txBody>
      </p:sp>
    </p:spTree>
    <p:extLst>
      <p:ext uri="{BB962C8B-B14F-4D97-AF65-F5344CB8AC3E}">
        <p14:creationId xmlns:p14="http://schemas.microsoft.com/office/powerpoint/2010/main" val="755800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to be placed for decision of Board of Directors</a:t>
            </a:r>
          </a:p>
        </p:txBody>
      </p:sp>
      <p:sp>
        <p:nvSpPr>
          <p:cNvPr id="3" name="Content Placeholder 2"/>
          <p:cNvSpPr>
            <a:spLocks noGrp="1"/>
          </p:cNvSpPr>
          <p:nvPr>
            <p:ph idx="1"/>
          </p:nvPr>
        </p:nvSpPr>
        <p:spPr>
          <a:xfrm>
            <a:off x="838200" y="1825624"/>
            <a:ext cx="10515600" cy="4723093"/>
          </a:xfrm>
        </p:spPr>
        <p:txBody>
          <a:bodyPr>
            <a:normAutofit/>
          </a:bodyPr>
          <a:lstStyle/>
          <a:p>
            <a:pPr marL="0" indent="0" algn="just">
              <a:buNone/>
            </a:pPr>
            <a:r>
              <a:rPr lang="en-US" dirty="0"/>
              <a:t>xiv. Report on governance, risk management and compliance issues. Risks to be considered shall include reputational risk and shall address risk analysis, risk management and risk communication</a:t>
            </a:r>
          </a:p>
          <a:p>
            <a:pPr marL="0" indent="0" algn="just">
              <a:buNone/>
            </a:pPr>
            <a:r>
              <a:rPr lang="en-US" dirty="0"/>
              <a:t>xv. Disputes with labor and their proposed solutions, any agreement with the labor union or collective bargaining agent and any charter of demands on the company</a:t>
            </a:r>
          </a:p>
          <a:p>
            <a:pPr marL="0" indent="0" algn="just">
              <a:buNone/>
            </a:pPr>
            <a:r>
              <a:rPr lang="en-US" dirty="0"/>
              <a:t>xvi. Reports on /synopsis of issues and information pursued under the whistle blowing policy, clearly disclosing how such matters were dealt with and finally resolved or concluded</a:t>
            </a:r>
          </a:p>
        </p:txBody>
      </p:sp>
      <p:sp>
        <p:nvSpPr>
          <p:cNvPr id="4" name="Slide Number Placeholder 3"/>
          <p:cNvSpPr>
            <a:spLocks noGrp="1"/>
          </p:cNvSpPr>
          <p:nvPr>
            <p:ph type="sldNum" sz="quarter" idx="12"/>
          </p:nvPr>
        </p:nvSpPr>
        <p:spPr/>
        <p:txBody>
          <a:bodyPr/>
          <a:lstStyle/>
          <a:p>
            <a:fld id="{C4E081DB-E7FC-424E-B40A-023F0066FCB7}" type="slidenum">
              <a:rPr lang="en-US" smtClean="0"/>
              <a:t>12</a:t>
            </a:fld>
            <a:endParaRPr lang="en-US"/>
          </a:p>
        </p:txBody>
      </p:sp>
    </p:spTree>
    <p:extLst>
      <p:ext uri="{BB962C8B-B14F-4D97-AF65-F5344CB8AC3E}">
        <p14:creationId xmlns:p14="http://schemas.microsoft.com/office/powerpoint/2010/main" val="694470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to be placed for decision of Board of Directors</a:t>
            </a:r>
          </a:p>
        </p:txBody>
      </p:sp>
      <p:sp>
        <p:nvSpPr>
          <p:cNvPr id="3" name="Content Placeholder 2"/>
          <p:cNvSpPr>
            <a:spLocks noGrp="1"/>
          </p:cNvSpPr>
          <p:nvPr>
            <p:ph idx="1"/>
          </p:nvPr>
        </p:nvSpPr>
        <p:spPr/>
        <p:txBody>
          <a:bodyPr>
            <a:normAutofit/>
          </a:bodyPr>
          <a:lstStyle/>
          <a:p>
            <a:pPr marL="0" indent="0" algn="just">
              <a:buNone/>
            </a:pPr>
            <a:r>
              <a:rPr lang="en-US" dirty="0"/>
              <a:t>xvii. Implementation of environmental, social and governmental and health and safety business practices including report on corporate social responsibility activities and status of adoption/compliance of corporate responsibility (Voluntary) Guidelines 2013 or any other regulatory framework as applicable</a:t>
            </a:r>
          </a:p>
          <a:p>
            <a:pPr marL="0" indent="0" algn="just">
              <a:buNone/>
            </a:pPr>
            <a:r>
              <a:rPr lang="en-US" dirty="0"/>
              <a:t>xviii. Payment for goodwill, brand equity or intellectual property</a:t>
            </a:r>
          </a:p>
          <a:p>
            <a:pPr marL="0" indent="0" algn="just">
              <a:buNone/>
            </a:pPr>
            <a:r>
              <a:rPr lang="en-US" dirty="0"/>
              <a:t>xix. Sale of assets, investments and interest in subsidiaries and undertakings, of material amount or significant nature, which is not in the ordinary course of business; and</a:t>
            </a:r>
          </a:p>
          <a:p>
            <a:pPr marL="0" indent="0" algn="just">
              <a:buNone/>
            </a:pPr>
            <a:r>
              <a:rPr lang="en-US" dirty="0"/>
              <a:t>x. Quarterly details of foreign exchange exposures and the safeguards taken by management against adverse exchange rate movement, if material</a:t>
            </a:r>
          </a:p>
        </p:txBody>
      </p:sp>
      <p:sp>
        <p:nvSpPr>
          <p:cNvPr id="4" name="Slide Number Placeholder 3"/>
          <p:cNvSpPr>
            <a:spLocks noGrp="1"/>
          </p:cNvSpPr>
          <p:nvPr>
            <p:ph type="sldNum" sz="quarter" idx="12"/>
          </p:nvPr>
        </p:nvSpPr>
        <p:spPr/>
        <p:txBody>
          <a:bodyPr/>
          <a:lstStyle/>
          <a:p>
            <a:fld id="{C4E081DB-E7FC-424E-B40A-023F0066FCB7}" type="slidenum">
              <a:rPr lang="en-US" smtClean="0"/>
              <a:t>13</a:t>
            </a:fld>
            <a:endParaRPr lang="en-US"/>
          </a:p>
        </p:txBody>
      </p:sp>
    </p:spTree>
    <p:extLst>
      <p:ext uri="{BB962C8B-B14F-4D97-AF65-F5344CB8AC3E}">
        <p14:creationId xmlns:p14="http://schemas.microsoft.com/office/powerpoint/2010/main" val="2505759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Related Party Transactions</a:t>
            </a:r>
          </a:p>
        </p:txBody>
      </p:sp>
      <p:sp>
        <p:nvSpPr>
          <p:cNvPr id="3" name="Content Placeholder 2"/>
          <p:cNvSpPr>
            <a:spLocks noGrp="1"/>
          </p:cNvSpPr>
          <p:nvPr>
            <p:ph idx="1"/>
          </p:nvPr>
        </p:nvSpPr>
        <p:spPr/>
        <p:txBody>
          <a:bodyPr>
            <a:normAutofit/>
          </a:bodyPr>
          <a:lstStyle/>
          <a:p>
            <a:pPr algn="just"/>
            <a:r>
              <a:rPr lang="en-US" dirty="0"/>
              <a:t>The details of all related party transactions shall be placed periodically before the Audit Committee of the company and upon recommendations of the audit committee the same shall be placed before the board for review and approval. Provided where majority of the directors are interested in such transactions, the matter shall be placed before the general meeting for approval.</a:t>
            </a:r>
          </a:p>
          <a:p>
            <a:pPr algn="just"/>
            <a:r>
              <a:rPr lang="en-US" dirty="0"/>
              <a:t>The related party transactions, not executed at arm's length price, shall also be placed separately at each board meeting along with necessary justification on recommendation of the Audit Committee of the company. The requirements of Section 208 of the Act shall be complied by the board for approval of such transactions.</a:t>
            </a:r>
          </a:p>
        </p:txBody>
      </p:sp>
      <p:sp>
        <p:nvSpPr>
          <p:cNvPr id="4" name="Slide Number Placeholder 3"/>
          <p:cNvSpPr>
            <a:spLocks noGrp="1"/>
          </p:cNvSpPr>
          <p:nvPr>
            <p:ph type="sldNum" sz="quarter" idx="12"/>
          </p:nvPr>
        </p:nvSpPr>
        <p:spPr/>
        <p:txBody>
          <a:bodyPr/>
          <a:lstStyle/>
          <a:p>
            <a:fld id="{C4E081DB-E7FC-424E-B40A-023F0066FCB7}" type="slidenum">
              <a:rPr lang="en-US" smtClean="0"/>
              <a:t>14</a:t>
            </a:fld>
            <a:endParaRPr lang="en-US"/>
          </a:p>
        </p:txBody>
      </p:sp>
    </p:spTree>
    <p:extLst>
      <p:ext uri="{BB962C8B-B14F-4D97-AF65-F5344CB8AC3E}">
        <p14:creationId xmlns:p14="http://schemas.microsoft.com/office/powerpoint/2010/main" val="204677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Conflict of Interest</a:t>
            </a:r>
          </a:p>
        </p:txBody>
      </p:sp>
      <p:sp>
        <p:nvSpPr>
          <p:cNvPr id="3" name="Content Placeholder 2"/>
          <p:cNvSpPr>
            <a:spLocks noGrp="1"/>
          </p:cNvSpPr>
          <p:nvPr>
            <p:ph idx="1"/>
          </p:nvPr>
        </p:nvSpPr>
        <p:spPr/>
        <p:txBody>
          <a:bodyPr/>
          <a:lstStyle/>
          <a:p>
            <a:pPr algn="just"/>
            <a:r>
              <a:rPr lang="en-US" dirty="0"/>
              <a:t>For the purpose of consideration and decision by the board of directors on any agenda item, or in respect of any other matter, if any director has a conflict of interest therein in terms of the Act, then in addition to the provisions of section 207 of the Act and notwithstanding anything contained in the articles of association of a company, the directors shall ensure that the quorum of the meeting of the board shall not include such interested directors.</a:t>
            </a:r>
          </a:p>
        </p:txBody>
      </p:sp>
      <p:sp>
        <p:nvSpPr>
          <p:cNvPr id="4" name="Slide Number Placeholder 3"/>
          <p:cNvSpPr>
            <a:spLocks noGrp="1"/>
          </p:cNvSpPr>
          <p:nvPr>
            <p:ph type="sldNum" sz="quarter" idx="12"/>
          </p:nvPr>
        </p:nvSpPr>
        <p:spPr/>
        <p:txBody>
          <a:bodyPr/>
          <a:lstStyle/>
          <a:p>
            <a:fld id="{C4E081DB-E7FC-424E-B40A-023F0066FCB7}" type="slidenum">
              <a:rPr lang="en-US" smtClean="0"/>
              <a:t>15</a:t>
            </a:fld>
            <a:endParaRPr lang="en-US"/>
          </a:p>
        </p:txBody>
      </p:sp>
    </p:spTree>
    <p:extLst>
      <p:ext uri="{BB962C8B-B14F-4D97-AF65-F5344CB8AC3E}">
        <p14:creationId xmlns:p14="http://schemas.microsoft.com/office/powerpoint/2010/main" val="1732581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703" y="2613513"/>
            <a:ext cx="11264348" cy="946840"/>
          </a:xfrm>
        </p:spPr>
        <p:txBody>
          <a:bodyPr>
            <a:normAutofit/>
          </a:bodyPr>
          <a:lstStyle/>
          <a:p>
            <a:r>
              <a:rPr lang="en-US" sz="5400" dirty="0"/>
              <a:t>Performance Evaluation </a:t>
            </a:r>
          </a:p>
        </p:txBody>
      </p:sp>
      <p:sp>
        <p:nvSpPr>
          <p:cNvPr id="4" name="Slide Number Placeholder 3"/>
          <p:cNvSpPr>
            <a:spLocks noGrp="1"/>
          </p:cNvSpPr>
          <p:nvPr>
            <p:ph type="sldNum" sz="quarter" idx="12"/>
          </p:nvPr>
        </p:nvSpPr>
        <p:spPr/>
        <p:txBody>
          <a:bodyPr/>
          <a:lstStyle/>
          <a:p>
            <a:fld id="{C4E081DB-E7FC-424E-B40A-023F0066FCB7}" type="slidenum">
              <a:rPr lang="en-US" smtClean="0"/>
              <a:t>16</a:t>
            </a:fld>
            <a:endParaRPr lang="en-US"/>
          </a:p>
        </p:txBody>
      </p:sp>
    </p:spTree>
    <p:extLst>
      <p:ext uri="{BB962C8B-B14F-4D97-AF65-F5344CB8AC3E}">
        <p14:creationId xmlns:p14="http://schemas.microsoft.com/office/powerpoint/2010/main" val="726575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Regulatory Requirement</a:t>
            </a:r>
          </a:p>
        </p:txBody>
      </p:sp>
      <p:sp>
        <p:nvSpPr>
          <p:cNvPr id="3" name="Content Placeholder 2"/>
          <p:cNvSpPr>
            <a:spLocks noGrp="1"/>
          </p:cNvSpPr>
          <p:nvPr>
            <p:ph idx="1"/>
          </p:nvPr>
        </p:nvSpPr>
        <p:spPr/>
        <p:txBody>
          <a:bodyPr/>
          <a:lstStyle/>
          <a:p>
            <a:pPr marL="0" indent="0">
              <a:buNone/>
            </a:pPr>
            <a:r>
              <a:rPr lang="en-US" dirty="0"/>
              <a:t>Under SECP regulations:</a:t>
            </a:r>
          </a:p>
          <a:p>
            <a:r>
              <a:rPr lang="en-US" dirty="0"/>
              <a:t>Every listed company must conduct an annual evaluation of the Board of Directors.</a:t>
            </a:r>
          </a:p>
          <a:p>
            <a:r>
              <a:rPr lang="en-US" dirty="0"/>
              <a:t>The evaluation should cover: </a:t>
            </a:r>
          </a:p>
          <a:p>
            <a:pPr lvl="1"/>
            <a:r>
              <a:rPr lang="en-US" dirty="0"/>
              <a:t>The board as a whole</a:t>
            </a:r>
          </a:p>
          <a:p>
            <a:pPr lvl="1"/>
            <a:r>
              <a:rPr lang="en-US" dirty="0"/>
              <a:t>Individual directors </a:t>
            </a:r>
          </a:p>
          <a:p>
            <a:pPr lvl="1"/>
            <a:r>
              <a:rPr lang="en-US" dirty="0"/>
              <a:t>Board committees (audit, HR, risk, etc.)</a:t>
            </a:r>
          </a:p>
          <a:p>
            <a:pPr marL="457200" lvl="1" indent="0">
              <a:buNone/>
            </a:pPr>
            <a:r>
              <a:rPr lang="en-US" dirty="0"/>
              <a:t>The process must be formal, documented, and disclosed (to some extent) in the annual report.</a:t>
            </a:r>
          </a:p>
        </p:txBody>
      </p:sp>
      <p:sp>
        <p:nvSpPr>
          <p:cNvPr id="4" name="Slide Number Placeholder 3"/>
          <p:cNvSpPr>
            <a:spLocks noGrp="1"/>
          </p:cNvSpPr>
          <p:nvPr>
            <p:ph type="sldNum" sz="quarter" idx="12"/>
          </p:nvPr>
        </p:nvSpPr>
        <p:spPr/>
        <p:txBody>
          <a:bodyPr/>
          <a:lstStyle/>
          <a:p>
            <a:fld id="{C4E081DB-E7FC-424E-B40A-023F0066FCB7}" type="slidenum">
              <a:rPr lang="en-US" smtClean="0"/>
              <a:t>17</a:t>
            </a:fld>
            <a:endParaRPr lang="en-US"/>
          </a:p>
        </p:txBody>
      </p:sp>
    </p:spTree>
    <p:extLst>
      <p:ext uri="{BB962C8B-B14F-4D97-AF65-F5344CB8AC3E}">
        <p14:creationId xmlns:p14="http://schemas.microsoft.com/office/powerpoint/2010/main" val="2306550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Objectives of Board Evaluation</a:t>
            </a:r>
          </a:p>
        </p:txBody>
      </p:sp>
      <p:sp>
        <p:nvSpPr>
          <p:cNvPr id="3" name="Content Placeholder 2"/>
          <p:cNvSpPr>
            <a:spLocks noGrp="1"/>
          </p:cNvSpPr>
          <p:nvPr>
            <p:ph idx="1"/>
          </p:nvPr>
        </p:nvSpPr>
        <p:spPr/>
        <p:txBody>
          <a:bodyPr/>
          <a:lstStyle/>
          <a:p>
            <a:r>
              <a:rPr lang="en-US" dirty="0"/>
              <a:t>The main goals are to:</a:t>
            </a:r>
          </a:p>
          <a:p>
            <a:endParaRPr lang="en-US" sz="1200" dirty="0"/>
          </a:p>
          <a:p>
            <a:pPr lvl="1"/>
            <a:r>
              <a:rPr lang="en-US" dirty="0"/>
              <a:t>Improve board effectiveness and decision-making</a:t>
            </a:r>
          </a:p>
          <a:p>
            <a:pPr lvl="1">
              <a:lnSpc>
                <a:spcPct val="150000"/>
              </a:lnSpc>
            </a:pPr>
            <a:r>
              <a:rPr lang="en-US" dirty="0"/>
              <a:t>Strengthen oversight of management</a:t>
            </a:r>
          </a:p>
          <a:p>
            <a:pPr lvl="1">
              <a:lnSpc>
                <a:spcPct val="150000"/>
              </a:lnSpc>
            </a:pPr>
            <a:r>
              <a:rPr lang="en-US" dirty="0"/>
              <a:t>Ensure alignment with shareholders' interests</a:t>
            </a:r>
          </a:p>
          <a:p>
            <a:pPr lvl="1">
              <a:lnSpc>
                <a:spcPct val="150000"/>
              </a:lnSpc>
            </a:pPr>
            <a:r>
              <a:rPr lang="en-US" dirty="0"/>
              <a:t>Identify skills gaps and training needs</a:t>
            </a:r>
          </a:p>
          <a:p>
            <a:pPr lvl="1"/>
            <a:r>
              <a:rPr lang="en-US" dirty="0"/>
              <a:t>Enhance accountability and independence</a:t>
            </a:r>
          </a:p>
        </p:txBody>
      </p:sp>
      <p:sp>
        <p:nvSpPr>
          <p:cNvPr id="4" name="Slide Number Placeholder 3"/>
          <p:cNvSpPr>
            <a:spLocks noGrp="1"/>
          </p:cNvSpPr>
          <p:nvPr>
            <p:ph type="sldNum" sz="quarter" idx="12"/>
          </p:nvPr>
        </p:nvSpPr>
        <p:spPr/>
        <p:txBody>
          <a:bodyPr/>
          <a:lstStyle/>
          <a:p>
            <a:fld id="{C4E081DB-E7FC-424E-B40A-023F0066FCB7}" type="slidenum">
              <a:rPr lang="en-US" smtClean="0"/>
              <a:t>18</a:t>
            </a:fld>
            <a:endParaRPr lang="en-US"/>
          </a:p>
        </p:txBody>
      </p:sp>
    </p:spTree>
    <p:extLst>
      <p:ext uri="{BB962C8B-B14F-4D97-AF65-F5344CB8AC3E}">
        <p14:creationId xmlns:p14="http://schemas.microsoft.com/office/powerpoint/2010/main" val="3359073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Key Evaluation Areas</a:t>
            </a:r>
          </a:p>
        </p:txBody>
      </p:sp>
      <p:sp>
        <p:nvSpPr>
          <p:cNvPr id="3" name="Content Placeholder 2"/>
          <p:cNvSpPr>
            <a:spLocks noGrp="1"/>
          </p:cNvSpPr>
          <p:nvPr>
            <p:ph idx="1"/>
          </p:nvPr>
        </p:nvSpPr>
        <p:spPr/>
        <p:txBody>
          <a:bodyPr/>
          <a:lstStyle/>
          <a:p>
            <a:pPr marL="0" indent="0">
              <a:buNone/>
            </a:pPr>
            <a:r>
              <a:rPr lang="en-US" dirty="0"/>
              <a:t>a. Board as a Whole</a:t>
            </a:r>
          </a:p>
          <a:p>
            <a:pPr lvl="1">
              <a:lnSpc>
                <a:spcPct val="150000"/>
              </a:lnSpc>
            </a:pPr>
            <a:r>
              <a:rPr lang="en-US" dirty="0"/>
              <a:t>Strategic guidance and long-term vision</a:t>
            </a:r>
          </a:p>
          <a:p>
            <a:pPr lvl="1">
              <a:lnSpc>
                <a:spcPct val="150000"/>
              </a:lnSpc>
            </a:pPr>
            <a:r>
              <a:rPr lang="en-US" dirty="0"/>
              <a:t>Quality of discussions and decision-making</a:t>
            </a:r>
          </a:p>
          <a:p>
            <a:pPr lvl="1">
              <a:lnSpc>
                <a:spcPct val="150000"/>
              </a:lnSpc>
            </a:pPr>
            <a:r>
              <a:rPr lang="en-US" dirty="0"/>
              <a:t>Risk management oversight</a:t>
            </a:r>
          </a:p>
          <a:p>
            <a:pPr lvl="1">
              <a:lnSpc>
                <a:spcPct val="150000"/>
              </a:lnSpc>
            </a:pPr>
            <a:r>
              <a:rPr lang="en-US" dirty="0"/>
              <a:t>Compliance with legal and regulatory requirements</a:t>
            </a:r>
          </a:p>
          <a:p>
            <a:pPr lvl="1">
              <a:lnSpc>
                <a:spcPct val="150000"/>
              </a:lnSpc>
            </a:pPr>
            <a:r>
              <a:rPr lang="en-US" dirty="0"/>
              <a:t>Board composition and diversity</a:t>
            </a:r>
          </a:p>
        </p:txBody>
      </p:sp>
      <p:sp>
        <p:nvSpPr>
          <p:cNvPr id="4" name="Slide Number Placeholder 3"/>
          <p:cNvSpPr>
            <a:spLocks noGrp="1"/>
          </p:cNvSpPr>
          <p:nvPr>
            <p:ph type="sldNum" sz="quarter" idx="12"/>
          </p:nvPr>
        </p:nvSpPr>
        <p:spPr/>
        <p:txBody>
          <a:bodyPr/>
          <a:lstStyle/>
          <a:p>
            <a:fld id="{C4E081DB-E7FC-424E-B40A-023F0066FCB7}" type="slidenum">
              <a:rPr lang="en-US" smtClean="0"/>
              <a:t>19</a:t>
            </a:fld>
            <a:endParaRPr lang="en-US"/>
          </a:p>
        </p:txBody>
      </p:sp>
    </p:spTree>
    <p:extLst>
      <p:ext uri="{BB962C8B-B14F-4D97-AF65-F5344CB8AC3E}">
        <p14:creationId xmlns:p14="http://schemas.microsoft.com/office/powerpoint/2010/main" val="3683757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A0672-6E64-969F-7B16-E58990B1D17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457F8D9-7CA7-7BC9-09E3-7AB79D78AABB}"/>
              </a:ext>
            </a:extLst>
          </p:cNvPr>
          <p:cNvSpPr>
            <a:spLocks noGrp="1"/>
          </p:cNvSpPr>
          <p:nvPr>
            <p:ph type="title"/>
          </p:nvPr>
        </p:nvSpPr>
        <p:spPr/>
        <p:txBody>
          <a:bodyPr/>
          <a:lstStyle/>
          <a:p>
            <a:pPr algn="ctr"/>
            <a:r>
              <a:rPr lang="en-US" dirty="0"/>
              <a:t>Directors’ Selection 	</a:t>
            </a:r>
          </a:p>
        </p:txBody>
      </p:sp>
      <p:sp>
        <p:nvSpPr>
          <p:cNvPr id="3" name="Content Placeholder 2">
            <a:extLst>
              <a:ext uri="{FF2B5EF4-FFF2-40B4-BE49-F238E27FC236}">
                <a16:creationId xmlns:a16="http://schemas.microsoft.com/office/drawing/2014/main" id="{0236540B-32EC-7E32-8CCD-26E1268FF239}"/>
              </a:ext>
            </a:extLst>
          </p:cNvPr>
          <p:cNvSpPr>
            <a:spLocks noGrp="1"/>
          </p:cNvSpPr>
          <p:nvPr>
            <p:ph idx="1"/>
          </p:nvPr>
        </p:nvSpPr>
        <p:spPr/>
        <p:txBody>
          <a:bodyPr>
            <a:normAutofit/>
          </a:bodyPr>
          <a:lstStyle/>
          <a:p>
            <a:pPr algn="just"/>
            <a:r>
              <a:rPr lang="en-US" dirty="0"/>
              <a:t>Number</a:t>
            </a:r>
          </a:p>
          <a:p>
            <a:pPr lvl="1" algn="just"/>
            <a:r>
              <a:rPr lang="en-US" dirty="0"/>
              <a:t>Limit on the number of Directorship –five listed companies </a:t>
            </a:r>
          </a:p>
          <a:p>
            <a:pPr algn="just"/>
            <a:r>
              <a:rPr lang="en-US" dirty="0"/>
              <a:t>Diversity in Board</a:t>
            </a:r>
          </a:p>
          <a:p>
            <a:pPr lvl="1" algn="just"/>
            <a:r>
              <a:rPr lang="en-US" dirty="0"/>
              <a:t>Member have core competencies, diversity, requisite skills, knowledge, experience. The minority shareholders would be represented through election.</a:t>
            </a:r>
          </a:p>
          <a:p>
            <a:pPr algn="just"/>
            <a:r>
              <a:rPr lang="en-US" dirty="0"/>
              <a:t>Composition of Board </a:t>
            </a:r>
          </a:p>
          <a:p>
            <a:pPr lvl="1" algn="just"/>
            <a:r>
              <a:rPr lang="en-US" dirty="0"/>
              <a:t>Independent Director- minimum two or 1/3rd of the total </a:t>
            </a:r>
          </a:p>
          <a:p>
            <a:pPr lvl="1" algn="just"/>
            <a:r>
              <a:rPr lang="en-US" dirty="0"/>
              <a:t>Female director- at least one </a:t>
            </a:r>
          </a:p>
          <a:p>
            <a:pPr lvl="1" algn="just"/>
            <a:r>
              <a:rPr lang="en-US" dirty="0"/>
              <a:t>Executive directors- not more that one third of the total including the CEO</a:t>
            </a:r>
          </a:p>
          <a:p>
            <a:pPr lvl="1" algn="just"/>
            <a:r>
              <a:rPr lang="en-US" dirty="0"/>
              <a:t>Chairman of Board- The  Chairman and CEO shall not be the same person. The Chairman to be elected.</a:t>
            </a:r>
          </a:p>
          <a:p>
            <a:pPr lvl="1" algn="just"/>
            <a:endParaRPr lang="en-US" dirty="0"/>
          </a:p>
        </p:txBody>
      </p:sp>
      <p:sp>
        <p:nvSpPr>
          <p:cNvPr id="6" name="Slide Number Placeholder 5">
            <a:extLst>
              <a:ext uri="{FF2B5EF4-FFF2-40B4-BE49-F238E27FC236}">
                <a16:creationId xmlns:a16="http://schemas.microsoft.com/office/drawing/2014/main" id="{77611954-3586-9F5E-090A-13ED217D5B98}"/>
              </a:ext>
            </a:extLst>
          </p:cNvPr>
          <p:cNvSpPr>
            <a:spLocks noGrp="1"/>
          </p:cNvSpPr>
          <p:nvPr>
            <p:ph type="sldNum" sz="quarter" idx="12"/>
          </p:nvPr>
        </p:nvSpPr>
        <p:spPr/>
        <p:txBody>
          <a:bodyPr/>
          <a:lstStyle/>
          <a:p>
            <a:fld id="{C4E081DB-E7FC-424E-B40A-023F0066FCB7}" type="slidenum">
              <a:rPr lang="en-US" smtClean="0"/>
              <a:t>2</a:t>
            </a:fld>
            <a:endParaRPr lang="en-US"/>
          </a:p>
        </p:txBody>
      </p:sp>
    </p:spTree>
    <p:extLst>
      <p:ext uri="{BB962C8B-B14F-4D97-AF65-F5344CB8AC3E}">
        <p14:creationId xmlns:p14="http://schemas.microsoft.com/office/powerpoint/2010/main" val="209085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Key Evaluation Areas</a:t>
            </a:r>
          </a:p>
        </p:txBody>
      </p:sp>
      <p:sp>
        <p:nvSpPr>
          <p:cNvPr id="3" name="Content Placeholder 2"/>
          <p:cNvSpPr>
            <a:spLocks noGrp="1"/>
          </p:cNvSpPr>
          <p:nvPr>
            <p:ph idx="1"/>
          </p:nvPr>
        </p:nvSpPr>
        <p:spPr>
          <a:xfrm>
            <a:off x="838200" y="1586752"/>
            <a:ext cx="10515600" cy="4787153"/>
          </a:xfrm>
        </p:spPr>
        <p:txBody>
          <a:bodyPr/>
          <a:lstStyle/>
          <a:p>
            <a:pPr marL="0" indent="0">
              <a:buNone/>
            </a:pPr>
            <a:r>
              <a:rPr lang="en-US" dirty="0"/>
              <a:t>b. Individual Directors</a:t>
            </a:r>
          </a:p>
          <a:p>
            <a:pPr lvl="1"/>
            <a:r>
              <a:rPr lang="en-US" dirty="0"/>
              <a:t> Attendance and participation</a:t>
            </a:r>
          </a:p>
          <a:p>
            <a:pPr lvl="1"/>
            <a:r>
              <a:rPr lang="en-US" dirty="0"/>
              <a:t>Preparedness for meetings</a:t>
            </a:r>
          </a:p>
          <a:p>
            <a:pPr lvl="1"/>
            <a:r>
              <a:rPr lang="en-US" dirty="0"/>
              <a:t>Independence of judgment</a:t>
            </a:r>
          </a:p>
          <a:p>
            <a:pPr lvl="1"/>
            <a:r>
              <a:rPr lang="en-US" dirty="0"/>
              <a:t>Contribution to strategy and governance</a:t>
            </a:r>
          </a:p>
          <a:p>
            <a:pPr lvl="1"/>
            <a:r>
              <a:rPr lang="en-US" dirty="0"/>
              <a:t>Ethical conduct</a:t>
            </a:r>
          </a:p>
          <a:p>
            <a:pPr lvl="1"/>
            <a:endParaRPr lang="en-US" sz="1200" dirty="0"/>
          </a:p>
          <a:p>
            <a:pPr marL="53975" lvl="1" indent="0">
              <a:buNone/>
            </a:pPr>
            <a:r>
              <a:rPr lang="en-US" dirty="0"/>
              <a:t>c. Board Committees</a:t>
            </a:r>
          </a:p>
          <a:p>
            <a:pPr marL="631825" lvl="2" indent="282575"/>
            <a:r>
              <a:rPr lang="en-US" sz="2400" dirty="0"/>
              <a:t>Effectiveness of audit, HR, and risk committees</a:t>
            </a:r>
          </a:p>
          <a:p>
            <a:pPr marL="631825" lvl="2" indent="282575"/>
            <a:r>
              <a:rPr lang="en-US" sz="2400" dirty="0"/>
              <a:t>Clarity of roles and responsibilities</a:t>
            </a:r>
          </a:p>
          <a:p>
            <a:pPr marL="631825" lvl="2" indent="282575"/>
            <a:r>
              <a:rPr lang="en-US" sz="2400" dirty="0"/>
              <a:t>Quality of reporting to the board</a:t>
            </a:r>
          </a:p>
        </p:txBody>
      </p:sp>
      <p:sp>
        <p:nvSpPr>
          <p:cNvPr id="4" name="Slide Number Placeholder 3"/>
          <p:cNvSpPr>
            <a:spLocks noGrp="1"/>
          </p:cNvSpPr>
          <p:nvPr>
            <p:ph type="sldNum" sz="quarter" idx="12"/>
          </p:nvPr>
        </p:nvSpPr>
        <p:spPr/>
        <p:txBody>
          <a:bodyPr/>
          <a:lstStyle/>
          <a:p>
            <a:fld id="{C4E081DB-E7FC-424E-B40A-023F0066FCB7}" type="slidenum">
              <a:rPr lang="en-US" smtClean="0"/>
              <a:t>20</a:t>
            </a:fld>
            <a:endParaRPr lang="en-US"/>
          </a:p>
        </p:txBody>
      </p:sp>
    </p:spTree>
    <p:extLst>
      <p:ext uri="{BB962C8B-B14F-4D97-AF65-F5344CB8AC3E}">
        <p14:creationId xmlns:p14="http://schemas.microsoft.com/office/powerpoint/2010/main" val="722332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Evaluation Methods</a:t>
            </a:r>
          </a:p>
        </p:txBody>
      </p:sp>
      <p:sp>
        <p:nvSpPr>
          <p:cNvPr id="3" name="Content Placeholder 2"/>
          <p:cNvSpPr>
            <a:spLocks noGrp="1"/>
          </p:cNvSpPr>
          <p:nvPr>
            <p:ph idx="1"/>
          </p:nvPr>
        </p:nvSpPr>
        <p:spPr/>
        <p:txBody>
          <a:bodyPr>
            <a:normAutofit/>
          </a:bodyPr>
          <a:lstStyle/>
          <a:p>
            <a:pPr marL="0" indent="0">
              <a:lnSpc>
                <a:spcPct val="150000"/>
              </a:lnSpc>
              <a:buNone/>
            </a:pPr>
            <a:r>
              <a:rPr lang="en-US" dirty="0"/>
              <a:t>Companies may use:</a:t>
            </a:r>
          </a:p>
          <a:p>
            <a:pPr>
              <a:lnSpc>
                <a:spcPct val="150000"/>
              </a:lnSpc>
            </a:pPr>
            <a:r>
              <a:rPr lang="en-US" dirty="0"/>
              <a:t>Self-assessment questionnaires</a:t>
            </a:r>
          </a:p>
          <a:p>
            <a:pPr>
              <a:lnSpc>
                <a:spcPct val="150000"/>
              </a:lnSpc>
            </a:pPr>
            <a:r>
              <a:rPr lang="en-US" dirty="0"/>
              <a:t>Peer evaluation</a:t>
            </a:r>
          </a:p>
          <a:p>
            <a:pPr>
              <a:lnSpc>
                <a:spcPct val="150000"/>
              </a:lnSpc>
            </a:pPr>
            <a:r>
              <a:rPr lang="en-US" dirty="0"/>
              <a:t>Chairman-led discussions</a:t>
            </a:r>
          </a:p>
          <a:p>
            <a:pPr>
              <a:lnSpc>
                <a:spcPct val="150000"/>
              </a:lnSpc>
            </a:pPr>
            <a:r>
              <a:rPr lang="en-US" dirty="0"/>
              <a:t>External independent evaluators (recommended periodically)</a:t>
            </a:r>
          </a:p>
          <a:p>
            <a:pPr marL="0" indent="0">
              <a:lnSpc>
                <a:spcPct val="150000"/>
              </a:lnSpc>
              <a:buNone/>
            </a:pPr>
            <a:endParaRPr lang="en-US" sz="1200" dirty="0"/>
          </a:p>
          <a:p>
            <a:pPr marL="0" indent="0">
              <a:lnSpc>
                <a:spcPct val="150000"/>
              </a:lnSpc>
              <a:buNone/>
            </a:pPr>
            <a:r>
              <a:rPr lang="en-US" dirty="0"/>
              <a:t>The SECP encourages objectivity and confidentiality in the process.</a:t>
            </a:r>
          </a:p>
        </p:txBody>
      </p:sp>
      <p:sp>
        <p:nvSpPr>
          <p:cNvPr id="4" name="Slide Number Placeholder 3"/>
          <p:cNvSpPr>
            <a:spLocks noGrp="1"/>
          </p:cNvSpPr>
          <p:nvPr>
            <p:ph type="sldNum" sz="quarter" idx="12"/>
          </p:nvPr>
        </p:nvSpPr>
        <p:spPr/>
        <p:txBody>
          <a:bodyPr/>
          <a:lstStyle/>
          <a:p>
            <a:fld id="{C4E081DB-E7FC-424E-B40A-023F0066FCB7}" type="slidenum">
              <a:rPr lang="en-US" smtClean="0"/>
              <a:t>21</a:t>
            </a:fld>
            <a:endParaRPr lang="en-US"/>
          </a:p>
        </p:txBody>
      </p:sp>
    </p:spTree>
    <p:extLst>
      <p:ext uri="{BB962C8B-B14F-4D97-AF65-F5344CB8AC3E}">
        <p14:creationId xmlns:p14="http://schemas.microsoft.com/office/powerpoint/2010/main" val="512963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Role of the Chairman</a:t>
            </a:r>
          </a:p>
        </p:txBody>
      </p:sp>
      <p:sp>
        <p:nvSpPr>
          <p:cNvPr id="3" name="Content Placeholder 2"/>
          <p:cNvSpPr>
            <a:spLocks noGrp="1"/>
          </p:cNvSpPr>
          <p:nvPr>
            <p:ph idx="1"/>
          </p:nvPr>
        </p:nvSpPr>
        <p:spPr/>
        <p:txBody>
          <a:bodyPr/>
          <a:lstStyle/>
          <a:p>
            <a:pPr>
              <a:lnSpc>
                <a:spcPct val="150000"/>
              </a:lnSpc>
            </a:pPr>
            <a:r>
              <a:rPr lang="en-US" dirty="0"/>
              <a:t>Leads the evaluation process</a:t>
            </a:r>
          </a:p>
          <a:p>
            <a:pPr>
              <a:lnSpc>
                <a:spcPct val="150000"/>
              </a:lnSpc>
            </a:pPr>
            <a:r>
              <a:rPr lang="en-US" dirty="0"/>
              <a:t>Ensures open and honest feedback</a:t>
            </a:r>
          </a:p>
          <a:p>
            <a:pPr>
              <a:lnSpc>
                <a:spcPct val="150000"/>
              </a:lnSpc>
            </a:pPr>
            <a:r>
              <a:rPr lang="en-US" dirty="0"/>
              <a:t>Oversees follow-up actions</a:t>
            </a:r>
          </a:p>
        </p:txBody>
      </p:sp>
      <p:sp>
        <p:nvSpPr>
          <p:cNvPr id="4" name="Slide Number Placeholder 3"/>
          <p:cNvSpPr>
            <a:spLocks noGrp="1"/>
          </p:cNvSpPr>
          <p:nvPr>
            <p:ph type="sldNum" sz="quarter" idx="12"/>
          </p:nvPr>
        </p:nvSpPr>
        <p:spPr/>
        <p:txBody>
          <a:bodyPr/>
          <a:lstStyle/>
          <a:p>
            <a:fld id="{C4E081DB-E7FC-424E-B40A-023F0066FCB7}" type="slidenum">
              <a:rPr lang="en-US" smtClean="0"/>
              <a:t>22</a:t>
            </a:fld>
            <a:endParaRPr lang="en-US"/>
          </a:p>
        </p:txBody>
      </p:sp>
    </p:spTree>
    <p:extLst>
      <p:ext uri="{BB962C8B-B14F-4D97-AF65-F5344CB8AC3E}">
        <p14:creationId xmlns:p14="http://schemas.microsoft.com/office/powerpoint/2010/main" val="2965275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Disclosure Requirements</a:t>
            </a:r>
          </a:p>
        </p:txBody>
      </p:sp>
      <p:sp>
        <p:nvSpPr>
          <p:cNvPr id="3" name="Content Placeholder 2"/>
          <p:cNvSpPr>
            <a:spLocks noGrp="1"/>
          </p:cNvSpPr>
          <p:nvPr>
            <p:ph idx="1"/>
          </p:nvPr>
        </p:nvSpPr>
        <p:spPr/>
        <p:txBody>
          <a:bodyPr/>
          <a:lstStyle/>
          <a:p>
            <a:pPr>
              <a:lnSpc>
                <a:spcPct val="150000"/>
              </a:lnSpc>
            </a:pPr>
            <a:r>
              <a:rPr lang="en-US" dirty="0"/>
              <a:t>A statement of board evaluation must be included in the annual report</a:t>
            </a:r>
          </a:p>
          <a:p>
            <a:pPr>
              <a:lnSpc>
                <a:spcPct val="150000"/>
              </a:lnSpc>
            </a:pPr>
            <a:r>
              <a:rPr lang="en-US" dirty="0"/>
              <a:t>Companies should disclose:</a:t>
            </a:r>
          </a:p>
          <a:p>
            <a:pPr lvl="1">
              <a:lnSpc>
                <a:spcPct val="150000"/>
              </a:lnSpc>
            </a:pPr>
            <a:r>
              <a:rPr lang="en-US" dirty="0"/>
              <a:t>Whether evaluation was conducted</a:t>
            </a:r>
          </a:p>
          <a:p>
            <a:pPr lvl="1">
              <a:lnSpc>
                <a:spcPct val="150000"/>
              </a:lnSpc>
            </a:pPr>
            <a:r>
              <a:rPr lang="en-US" dirty="0"/>
              <a:t>The methodology used</a:t>
            </a:r>
          </a:p>
          <a:p>
            <a:pPr lvl="1">
              <a:lnSpc>
                <a:spcPct val="150000"/>
              </a:lnSpc>
            </a:pPr>
            <a:r>
              <a:rPr lang="en-US" dirty="0"/>
              <a:t>Key areas reviewed (not necessarily detailed scores)</a:t>
            </a:r>
          </a:p>
        </p:txBody>
      </p:sp>
      <p:sp>
        <p:nvSpPr>
          <p:cNvPr id="4" name="Slide Number Placeholder 3"/>
          <p:cNvSpPr>
            <a:spLocks noGrp="1"/>
          </p:cNvSpPr>
          <p:nvPr>
            <p:ph type="sldNum" sz="quarter" idx="12"/>
          </p:nvPr>
        </p:nvSpPr>
        <p:spPr/>
        <p:txBody>
          <a:bodyPr/>
          <a:lstStyle/>
          <a:p>
            <a:fld id="{C4E081DB-E7FC-424E-B40A-023F0066FCB7}" type="slidenum">
              <a:rPr lang="en-US" smtClean="0"/>
              <a:t>23</a:t>
            </a:fld>
            <a:endParaRPr lang="en-US"/>
          </a:p>
        </p:txBody>
      </p:sp>
    </p:spTree>
    <p:extLst>
      <p:ext uri="{BB962C8B-B14F-4D97-AF65-F5344CB8AC3E}">
        <p14:creationId xmlns:p14="http://schemas.microsoft.com/office/powerpoint/2010/main" val="6525984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Best Practices (Beyond Compliance)</a:t>
            </a:r>
          </a:p>
        </p:txBody>
      </p:sp>
      <p:sp>
        <p:nvSpPr>
          <p:cNvPr id="3" name="Content Placeholder 2"/>
          <p:cNvSpPr>
            <a:spLocks noGrp="1"/>
          </p:cNvSpPr>
          <p:nvPr>
            <p:ph idx="1"/>
          </p:nvPr>
        </p:nvSpPr>
        <p:spPr/>
        <p:txBody>
          <a:bodyPr/>
          <a:lstStyle/>
          <a:p>
            <a:pPr marL="0" indent="0">
              <a:lnSpc>
                <a:spcPct val="150000"/>
              </a:lnSpc>
              <a:buNone/>
            </a:pPr>
            <a:r>
              <a:rPr lang="en-US" dirty="0"/>
              <a:t>Leading firms in Pakistan:</a:t>
            </a:r>
          </a:p>
          <a:p>
            <a:pPr>
              <a:lnSpc>
                <a:spcPct val="150000"/>
              </a:lnSpc>
            </a:pPr>
            <a:r>
              <a:rPr lang="en-US" dirty="0"/>
              <a:t> Use external consultants every 2-3 years</a:t>
            </a:r>
          </a:p>
          <a:p>
            <a:pPr>
              <a:lnSpc>
                <a:spcPct val="150000"/>
              </a:lnSpc>
            </a:pPr>
            <a:r>
              <a:rPr lang="en-US" dirty="0"/>
              <a:t>Link evaluation outcomes to:</a:t>
            </a:r>
          </a:p>
          <a:p>
            <a:pPr lvl="1">
              <a:lnSpc>
                <a:spcPct val="150000"/>
              </a:lnSpc>
            </a:pPr>
            <a:r>
              <a:rPr lang="en-US" dirty="0"/>
              <a:t> Director training programs</a:t>
            </a:r>
          </a:p>
          <a:p>
            <a:pPr lvl="1">
              <a:lnSpc>
                <a:spcPct val="150000"/>
              </a:lnSpc>
            </a:pPr>
            <a:r>
              <a:rPr lang="en-US" dirty="0"/>
              <a:t>Succession planning</a:t>
            </a:r>
          </a:p>
          <a:p>
            <a:pPr marL="342900" lvl="1" indent="-342900">
              <a:lnSpc>
                <a:spcPct val="150000"/>
              </a:lnSpc>
            </a:pPr>
            <a:r>
              <a:rPr lang="en-US" dirty="0"/>
              <a:t>Maintain a skills matrix for board composition</a:t>
            </a:r>
          </a:p>
          <a:p>
            <a:pPr marL="342900" lvl="1" indent="-342900">
              <a:lnSpc>
                <a:spcPct val="150000"/>
              </a:lnSpc>
            </a:pPr>
            <a:r>
              <a:rPr lang="en-US" dirty="0"/>
              <a:t>Conduct separate evaluations of the Chairman</a:t>
            </a:r>
          </a:p>
        </p:txBody>
      </p:sp>
      <p:sp>
        <p:nvSpPr>
          <p:cNvPr id="4" name="Slide Number Placeholder 3"/>
          <p:cNvSpPr>
            <a:spLocks noGrp="1"/>
          </p:cNvSpPr>
          <p:nvPr>
            <p:ph type="sldNum" sz="quarter" idx="12"/>
          </p:nvPr>
        </p:nvSpPr>
        <p:spPr/>
        <p:txBody>
          <a:bodyPr/>
          <a:lstStyle/>
          <a:p>
            <a:fld id="{C4E081DB-E7FC-424E-B40A-023F0066FCB7}" type="slidenum">
              <a:rPr lang="en-US" smtClean="0"/>
              <a:t>24</a:t>
            </a:fld>
            <a:endParaRPr lang="en-US"/>
          </a:p>
        </p:txBody>
      </p:sp>
    </p:spTree>
    <p:extLst>
      <p:ext uri="{BB962C8B-B14F-4D97-AF65-F5344CB8AC3E}">
        <p14:creationId xmlns:p14="http://schemas.microsoft.com/office/powerpoint/2010/main" val="1479231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Common Challenges</a:t>
            </a:r>
          </a:p>
        </p:txBody>
      </p:sp>
      <p:sp>
        <p:nvSpPr>
          <p:cNvPr id="3" name="Content Placeholder 2"/>
          <p:cNvSpPr>
            <a:spLocks noGrp="1"/>
          </p:cNvSpPr>
          <p:nvPr>
            <p:ph idx="1"/>
          </p:nvPr>
        </p:nvSpPr>
        <p:spPr/>
        <p:txBody>
          <a:bodyPr/>
          <a:lstStyle/>
          <a:p>
            <a:pPr>
              <a:lnSpc>
                <a:spcPct val="150000"/>
              </a:lnSpc>
            </a:pPr>
            <a:r>
              <a:rPr lang="en-US" dirty="0"/>
              <a:t>Reluctance to provide honest peer feedback</a:t>
            </a:r>
          </a:p>
          <a:p>
            <a:pPr>
              <a:lnSpc>
                <a:spcPct val="150000"/>
              </a:lnSpc>
            </a:pPr>
            <a:r>
              <a:rPr lang="en-US" dirty="0"/>
              <a:t>Treating evaluation as a tick-box exercise</a:t>
            </a:r>
          </a:p>
          <a:p>
            <a:pPr>
              <a:lnSpc>
                <a:spcPct val="150000"/>
              </a:lnSpc>
            </a:pPr>
            <a:r>
              <a:rPr lang="en-US" dirty="0"/>
              <a:t>Lack of independent facilitation</a:t>
            </a:r>
          </a:p>
          <a:p>
            <a:pPr>
              <a:lnSpc>
                <a:spcPct val="150000"/>
              </a:lnSpc>
            </a:pPr>
            <a:r>
              <a:rPr lang="en-US" dirty="0"/>
              <a:t>Weak follow-through on identified gaps</a:t>
            </a:r>
          </a:p>
        </p:txBody>
      </p:sp>
      <p:sp>
        <p:nvSpPr>
          <p:cNvPr id="4" name="Slide Number Placeholder 3"/>
          <p:cNvSpPr>
            <a:spLocks noGrp="1"/>
          </p:cNvSpPr>
          <p:nvPr>
            <p:ph type="sldNum" sz="quarter" idx="12"/>
          </p:nvPr>
        </p:nvSpPr>
        <p:spPr/>
        <p:txBody>
          <a:bodyPr/>
          <a:lstStyle/>
          <a:p>
            <a:fld id="{C4E081DB-E7FC-424E-B40A-023F0066FCB7}" type="slidenum">
              <a:rPr lang="en-US" smtClean="0"/>
              <a:t>25</a:t>
            </a:fld>
            <a:endParaRPr lang="en-US"/>
          </a:p>
        </p:txBody>
      </p:sp>
    </p:spTree>
    <p:extLst>
      <p:ext uri="{BB962C8B-B14F-4D97-AF65-F5344CB8AC3E}">
        <p14:creationId xmlns:p14="http://schemas.microsoft.com/office/powerpoint/2010/main" val="3600129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SECP's Governance Emphasis</a:t>
            </a:r>
          </a:p>
        </p:txBody>
      </p:sp>
      <p:sp>
        <p:nvSpPr>
          <p:cNvPr id="3" name="Content Placeholder 2"/>
          <p:cNvSpPr>
            <a:spLocks noGrp="1"/>
          </p:cNvSpPr>
          <p:nvPr>
            <p:ph idx="1"/>
          </p:nvPr>
        </p:nvSpPr>
        <p:spPr/>
        <p:txBody>
          <a:bodyPr/>
          <a:lstStyle/>
          <a:p>
            <a:pPr>
              <a:lnSpc>
                <a:spcPct val="150000"/>
              </a:lnSpc>
            </a:pPr>
            <a:r>
              <a:rPr lang="en-US" dirty="0"/>
              <a:t>The SECP promotes:</a:t>
            </a:r>
          </a:p>
          <a:p>
            <a:pPr lvl="1">
              <a:lnSpc>
                <a:spcPct val="150000"/>
              </a:lnSpc>
            </a:pPr>
            <a:r>
              <a:rPr lang="en-US" dirty="0"/>
              <a:t>Independent directors' active role</a:t>
            </a:r>
          </a:p>
          <a:p>
            <a:pPr lvl="1">
              <a:lnSpc>
                <a:spcPct val="150000"/>
              </a:lnSpc>
            </a:pPr>
            <a:r>
              <a:rPr lang="en-US" dirty="0"/>
              <a:t>Gender diversity on boards</a:t>
            </a:r>
          </a:p>
          <a:p>
            <a:pPr lvl="1">
              <a:lnSpc>
                <a:spcPct val="150000"/>
              </a:lnSpc>
            </a:pPr>
            <a:r>
              <a:rPr lang="en-US" dirty="0"/>
              <a:t>Continuous director development (e.g., certification programs)</a:t>
            </a:r>
          </a:p>
        </p:txBody>
      </p:sp>
      <p:sp>
        <p:nvSpPr>
          <p:cNvPr id="4" name="Slide Number Placeholder 3"/>
          <p:cNvSpPr>
            <a:spLocks noGrp="1"/>
          </p:cNvSpPr>
          <p:nvPr>
            <p:ph type="sldNum" sz="quarter" idx="12"/>
          </p:nvPr>
        </p:nvSpPr>
        <p:spPr/>
        <p:txBody>
          <a:bodyPr/>
          <a:lstStyle/>
          <a:p>
            <a:fld id="{C4E081DB-E7FC-424E-B40A-023F0066FCB7}" type="slidenum">
              <a:rPr lang="en-US" smtClean="0"/>
              <a:t>26</a:t>
            </a:fld>
            <a:endParaRPr lang="en-US"/>
          </a:p>
        </p:txBody>
      </p:sp>
    </p:spTree>
    <p:extLst>
      <p:ext uri="{BB962C8B-B14F-4D97-AF65-F5344CB8AC3E}">
        <p14:creationId xmlns:p14="http://schemas.microsoft.com/office/powerpoint/2010/main" val="6462421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Practical Template (Simplified)</a:t>
            </a:r>
          </a:p>
        </p:txBody>
      </p:sp>
      <p:sp>
        <p:nvSpPr>
          <p:cNvPr id="3" name="Content Placeholder 2"/>
          <p:cNvSpPr>
            <a:spLocks noGrp="1"/>
          </p:cNvSpPr>
          <p:nvPr>
            <p:ph idx="1"/>
          </p:nvPr>
        </p:nvSpPr>
        <p:spPr/>
        <p:txBody>
          <a:bodyPr/>
          <a:lstStyle/>
          <a:p>
            <a:r>
              <a:rPr lang="en-US" dirty="0"/>
              <a:t>A typical evaluation tool includes scoring (1-5 scale) on:</a:t>
            </a:r>
          </a:p>
          <a:p>
            <a:pPr lvl="1">
              <a:lnSpc>
                <a:spcPct val="150000"/>
              </a:lnSpc>
            </a:pPr>
            <a:r>
              <a:rPr lang="en-US" dirty="0"/>
              <a:t>Strategic oversight</a:t>
            </a:r>
          </a:p>
          <a:p>
            <a:pPr lvl="1">
              <a:lnSpc>
                <a:spcPct val="150000"/>
              </a:lnSpc>
            </a:pPr>
            <a:r>
              <a:rPr lang="en-US" dirty="0"/>
              <a:t>Financial literacy</a:t>
            </a:r>
          </a:p>
          <a:p>
            <a:pPr lvl="1">
              <a:lnSpc>
                <a:spcPct val="150000"/>
              </a:lnSpc>
            </a:pPr>
            <a:r>
              <a:rPr lang="en-US" dirty="0"/>
              <a:t>Risk management</a:t>
            </a:r>
          </a:p>
          <a:p>
            <a:pPr lvl="1">
              <a:lnSpc>
                <a:spcPct val="150000"/>
              </a:lnSpc>
            </a:pPr>
            <a:r>
              <a:rPr lang="en-US" dirty="0"/>
              <a:t>Governance practices</a:t>
            </a:r>
          </a:p>
          <a:p>
            <a:pPr lvl="1">
              <a:lnSpc>
                <a:spcPct val="150000"/>
              </a:lnSpc>
            </a:pPr>
            <a:r>
              <a:rPr lang="en-US" dirty="0"/>
              <a:t>Board dynamics</a:t>
            </a:r>
          </a:p>
        </p:txBody>
      </p:sp>
      <p:sp>
        <p:nvSpPr>
          <p:cNvPr id="4" name="Slide Number Placeholder 3"/>
          <p:cNvSpPr>
            <a:spLocks noGrp="1"/>
          </p:cNvSpPr>
          <p:nvPr>
            <p:ph type="sldNum" sz="quarter" idx="12"/>
          </p:nvPr>
        </p:nvSpPr>
        <p:spPr/>
        <p:txBody>
          <a:bodyPr/>
          <a:lstStyle/>
          <a:p>
            <a:fld id="{C4E081DB-E7FC-424E-B40A-023F0066FCB7}" type="slidenum">
              <a:rPr lang="en-US" smtClean="0"/>
              <a:t>27</a:t>
            </a:fld>
            <a:endParaRPr lang="en-US"/>
          </a:p>
        </p:txBody>
      </p:sp>
    </p:spTree>
    <p:extLst>
      <p:ext uri="{BB962C8B-B14F-4D97-AF65-F5344CB8AC3E}">
        <p14:creationId xmlns:p14="http://schemas.microsoft.com/office/powerpoint/2010/main" val="1563588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Directors’ Selection 	</a:t>
            </a:r>
          </a:p>
        </p:txBody>
      </p:sp>
      <p:sp>
        <p:nvSpPr>
          <p:cNvPr id="3" name="Content Placeholder 2"/>
          <p:cNvSpPr>
            <a:spLocks noGrp="1"/>
          </p:cNvSpPr>
          <p:nvPr>
            <p:ph idx="1"/>
          </p:nvPr>
        </p:nvSpPr>
        <p:spPr/>
        <p:txBody>
          <a:bodyPr>
            <a:normAutofit/>
          </a:bodyPr>
          <a:lstStyle/>
          <a:p>
            <a:pPr algn="just"/>
            <a:r>
              <a:rPr lang="en-US" dirty="0"/>
              <a:t>Number</a:t>
            </a:r>
          </a:p>
          <a:p>
            <a:pPr lvl="1" algn="just"/>
            <a:r>
              <a:rPr lang="en-US" dirty="0"/>
              <a:t>Limit on the number of Directorship –five listed companies </a:t>
            </a:r>
          </a:p>
          <a:p>
            <a:pPr algn="just"/>
            <a:r>
              <a:rPr lang="en-US" dirty="0"/>
              <a:t>Diversity in Board</a:t>
            </a:r>
          </a:p>
          <a:p>
            <a:pPr lvl="1" algn="just"/>
            <a:r>
              <a:rPr lang="en-US" dirty="0"/>
              <a:t>Member have core competencies, diversity, requisite skills, knowledge, experience. The minority shareholders would be represented through election.</a:t>
            </a:r>
          </a:p>
          <a:p>
            <a:pPr algn="just"/>
            <a:r>
              <a:rPr lang="en-US" dirty="0"/>
              <a:t>Composition of Board </a:t>
            </a:r>
          </a:p>
          <a:p>
            <a:pPr lvl="1" algn="just"/>
            <a:r>
              <a:rPr lang="en-US" dirty="0"/>
              <a:t>Independent Director- minimum two or 1/3rd of the total </a:t>
            </a:r>
          </a:p>
          <a:p>
            <a:pPr lvl="1" algn="just"/>
            <a:r>
              <a:rPr lang="en-US" dirty="0"/>
              <a:t>Female director- at least one </a:t>
            </a:r>
          </a:p>
          <a:p>
            <a:pPr lvl="1" algn="just"/>
            <a:r>
              <a:rPr lang="en-US" dirty="0"/>
              <a:t>Executive directors- not more that one third of the total including the CEO</a:t>
            </a:r>
          </a:p>
          <a:p>
            <a:pPr lvl="1" algn="just"/>
            <a:r>
              <a:rPr lang="en-US" dirty="0"/>
              <a:t>Chairman of Board- The  Chairman and CEO shall not be the same person. The Chairman to be elected.</a:t>
            </a:r>
          </a:p>
          <a:p>
            <a:pPr lvl="1" algn="just"/>
            <a:endParaRPr lang="en-US" dirty="0"/>
          </a:p>
        </p:txBody>
      </p:sp>
      <p:sp>
        <p:nvSpPr>
          <p:cNvPr id="6" name="Slide Number Placeholder 5"/>
          <p:cNvSpPr>
            <a:spLocks noGrp="1"/>
          </p:cNvSpPr>
          <p:nvPr>
            <p:ph type="sldNum" sz="quarter" idx="12"/>
          </p:nvPr>
        </p:nvSpPr>
        <p:spPr/>
        <p:txBody>
          <a:bodyPr/>
          <a:lstStyle/>
          <a:p>
            <a:fld id="{C4E081DB-E7FC-424E-B40A-023F0066FCB7}" type="slidenum">
              <a:rPr lang="en-US" smtClean="0"/>
              <a:t>3</a:t>
            </a:fld>
            <a:endParaRPr lang="en-US"/>
          </a:p>
        </p:txBody>
      </p:sp>
    </p:spTree>
    <p:extLst>
      <p:ext uri="{BB962C8B-B14F-4D97-AF65-F5344CB8AC3E}">
        <p14:creationId xmlns:p14="http://schemas.microsoft.com/office/powerpoint/2010/main" val="868187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Directors’ Selection 	</a:t>
            </a:r>
            <a:endParaRPr lang="en-US" dirty="0"/>
          </a:p>
        </p:txBody>
      </p:sp>
      <p:sp>
        <p:nvSpPr>
          <p:cNvPr id="3" name="Content Placeholder 2"/>
          <p:cNvSpPr>
            <a:spLocks noGrp="1"/>
          </p:cNvSpPr>
          <p:nvPr>
            <p:ph idx="1"/>
          </p:nvPr>
        </p:nvSpPr>
        <p:spPr/>
        <p:txBody>
          <a:bodyPr>
            <a:normAutofit lnSpcReduction="10000"/>
          </a:bodyPr>
          <a:lstStyle/>
          <a:p>
            <a:r>
              <a:rPr lang="en-US" dirty="0"/>
              <a:t>Role and Responsibilities of the Board </a:t>
            </a:r>
          </a:p>
          <a:p>
            <a:pPr marL="971550" lvl="1" indent="-514350">
              <a:buFont typeface="+mj-lt"/>
              <a:buAutoNum type="alphaLcParenR"/>
            </a:pPr>
            <a:r>
              <a:rPr lang="en-US" dirty="0"/>
              <a:t>Fiduciary duties with a sense of objective judgment and in good faith and the best interest of company and its stakeholders.</a:t>
            </a:r>
          </a:p>
          <a:p>
            <a:pPr marL="971550" lvl="1" indent="-514350">
              <a:buFont typeface="+mj-lt"/>
              <a:buAutoNum type="alphaLcParenR"/>
            </a:pPr>
            <a:r>
              <a:rPr lang="en-US" dirty="0"/>
              <a:t>Adaptation and monitoring corporate governance practices by the company enduring high ethical standards.</a:t>
            </a:r>
          </a:p>
          <a:p>
            <a:pPr marL="971550" lvl="1" indent="-514350">
              <a:buFont typeface="+mj-lt"/>
              <a:buAutoNum type="alphaLcParenR"/>
            </a:pPr>
            <a:r>
              <a:rPr lang="en-US" dirty="0"/>
              <a:t>Establish risk management policies to maintain a sound system of risk identification and risk mitigation through a system of internal controls to safeguard assets, resources, reputation and interest of the company.</a:t>
            </a:r>
          </a:p>
          <a:p>
            <a:pPr marL="971550" lvl="1" indent="-514350">
              <a:buFont typeface="+mj-lt"/>
              <a:buAutoNum type="alphaLcParenR"/>
            </a:pPr>
            <a:r>
              <a:rPr lang="en-US" dirty="0"/>
              <a:t>Ensure a vision/ mission statement and preparation, adaptation and review of over all corporate strategy.</a:t>
            </a:r>
          </a:p>
          <a:p>
            <a:pPr marL="971550" lvl="1" indent="-514350">
              <a:buFont typeface="+mj-lt"/>
              <a:buAutoNum type="alphaLcParenR"/>
            </a:pPr>
            <a:r>
              <a:rPr lang="en-US" dirty="0"/>
              <a:t>Adapt a formal code of conduct or conduct of ethics that promotes ethical culture, prevents conflict of interest in the company, the Board members, senior management and other employees.</a:t>
            </a:r>
          </a:p>
          <a:p>
            <a:pPr lvl="1"/>
            <a:endParaRPr lang="en-US" dirty="0"/>
          </a:p>
        </p:txBody>
      </p:sp>
      <p:sp>
        <p:nvSpPr>
          <p:cNvPr id="6" name="Slide Number Placeholder 5"/>
          <p:cNvSpPr>
            <a:spLocks noGrp="1"/>
          </p:cNvSpPr>
          <p:nvPr>
            <p:ph type="sldNum" sz="quarter" idx="12"/>
          </p:nvPr>
        </p:nvSpPr>
        <p:spPr/>
        <p:txBody>
          <a:bodyPr/>
          <a:lstStyle/>
          <a:p>
            <a:fld id="{C4E081DB-E7FC-424E-B40A-023F0066FCB7}" type="slidenum">
              <a:rPr lang="en-US" smtClean="0"/>
              <a:t>4</a:t>
            </a:fld>
            <a:endParaRPr lang="en-US"/>
          </a:p>
        </p:txBody>
      </p:sp>
    </p:spTree>
    <p:extLst>
      <p:ext uri="{BB962C8B-B14F-4D97-AF65-F5344CB8AC3E}">
        <p14:creationId xmlns:p14="http://schemas.microsoft.com/office/powerpoint/2010/main" val="1336922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Directors’ Selection 	</a:t>
            </a:r>
            <a:endParaRPr lang="en-US" dirty="0"/>
          </a:p>
        </p:txBody>
      </p:sp>
      <p:sp>
        <p:nvSpPr>
          <p:cNvPr id="3" name="Content Placeholder 2"/>
          <p:cNvSpPr>
            <a:spLocks noGrp="1"/>
          </p:cNvSpPr>
          <p:nvPr>
            <p:ph idx="1"/>
          </p:nvPr>
        </p:nvSpPr>
        <p:spPr/>
        <p:txBody>
          <a:bodyPr/>
          <a:lstStyle/>
          <a:p>
            <a:r>
              <a:rPr lang="en-US" dirty="0"/>
              <a:t>Role and Responsibilities of the Board </a:t>
            </a:r>
          </a:p>
          <a:p>
            <a:pPr marL="971550" lvl="1" indent="-514350">
              <a:buFont typeface="+mj-lt"/>
              <a:buAutoNum type="alphaLcParenR" startAt="6"/>
            </a:pPr>
            <a:r>
              <a:rPr lang="en-US" dirty="0"/>
              <a:t>Ensure policy, systems and controls of communications and disclosures, </a:t>
            </a:r>
            <a:r>
              <a:rPr lang="en-US" dirty="0" err="1"/>
              <a:t>redresal</a:t>
            </a:r>
            <a:r>
              <a:rPr lang="en-US" dirty="0"/>
              <a:t> of grievances, addressing complaints arising from unethical practices.</a:t>
            </a:r>
          </a:p>
          <a:p>
            <a:pPr marL="971550" lvl="1" indent="-514350">
              <a:buFont typeface="+mj-lt"/>
              <a:buAutoNum type="alphaLcParenR" startAt="6"/>
            </a:pPr>
            <a:r>
              <a:rPr lang="en-US" dirty="0"/>
              <a:t>Put in place a formal and effective mechanism for annual evaluation of the board’s own performance, members of the board and its committees.     </a:t>
            </a:r>
          </a:p>
          <a:p>
            <a:pPr marL="971550" lvl="1" indent="-514350">
              <a:buFont typeface="+mj-lt"/>
              <a:buAutoNum type="alphaLcParenR" startAt="6"/>
            </a:pPr>
            <a:r>
              <a:rPr lang="en-US" dirty="0"/>
              <a:t>Institute a formal mechanism for selecting, compensating, monitoring and replacing senior executive and overseeing successive planning</a:t>
            </a:r>
          </a:p>
          <a:p>
            <a:pPr marL="971550" lvl="1" indent="-514350">
              <a:buFont typeface="+mj-lt"/>
              <a:buAutoNum type="alphaLcParenR" startAt="6"/>
            </a:pPr>
            <a:r>
              <a:rPr lang="en-US" dirty="0"/>
              <a:t>Maintain a complete record of particulars of the approval significant policies, investment and divestment of funds and the nature of loans and advances made by the company.</a:t>
            </a:r>
          </a:p>
          <a:p>
            <a:pPr lvl="1"/>
            <a:endParaRPr lang="en-US" dirty="0"/>
          </a:p>
        </p:txBody>
      </p:sp>
      <p:sp>
        <p:nvSpPr>
          <p:cNvPr id="6" name="Slide Number Placeholder 5"/>
          <p:cNvSpPr>
            <a:spLocks noGrp="1"/>
          </p:cNvSpPr>
          <p:nvPr>
            <p:ph type="sldNum" sz="quarter" idx="12"/>
          </p:nvPr>
        </p:nvSpPr>
        <p:spPr/>
        <p:txBody>
          <a:bodyPr/>
          <a:lstStyle/>
          <a:p>
            <a:fld id="{C4E081DB-E7FC-424E-B40A-023F0066FCB7}" type="slidenum">
              <a:rPr lang="en-US" smtClean="0"/>
              <a:t>5</a:t>
            </a:fld>
            <a:endParaRPr lang="en-US"/>
          </a:p>
        </p:txBody>
      </p:sp>
    </p:spTree>
    <p:extLst>
      <p:ext uri="{BB962C8B-B14F-4D97-AF65-F5344CB8AC3E}">
        <p14:creationId xmlns:p14="http://schemas.microsoft.com/office/powerpoint/2010/main" val="1137174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Significant Policies</a:t>
            </a:r>
          </a:p>
        </p:txBody>
      </p:sp>
      <p:sp>
        <p:nvSpPr>
          <p:cNvPr id="3" name="Content Placeholder 2"/>
          <p:cNvSpPr>
            <a:spLocks noGrp="1"/>
          </p:cNvSpPr>
          <p:nvPr>
            <p:ph idx="1"/>
          </p:nvPr>
        </p:nvSpPr>
        <p:spPr/>
        <p:txBody>
          <a:bodyPr>
            <a:normAutofit/>
          </a:bodyPr>
          <a:lstStyle/>
          <a:p>
            <a:pPr algn="just"/>
            <a:r>
              <a:rPr lang="en-US" dirty="0"/>
              <a:t>Governance of risks and internal control measures;</a:t>
            </a:r>
          </a:p>
          <a:p>
            <a:pPr algn="just"/>
            <a:r>
              <a:rPr lang="en-US" dirty="0"/>
              <a:t>Human resource management including preparation of a succession plan;</a:t>
            </a:r>
          </a:p>
          <a:p>
            <a:pPr algn="just"/>
            <a:r>
              <a:rPr lang="en-US" dirty="0"/>
              <a:t>Remuneration policy for non-executive directors including independent directors;</a:t>
            </a:r>
          </a:p>
          <a:p>
            <a:pPr algn="just"/>
            <a:r>
              <a:rPr lang="en-US" dirty="0"/>
              <a:t>Procurement of goods and services</a:t>
            </a:r>
          </a:p>
          <a:p>
            <a:pPr algn="just"/>
            <a:r>
              <a:rPr lang="en-US" dirty="0"/>
              <a:t>code of ethics, managing conflict of interest of management and board members, communication policy and investors'/shareholders' relations;</a:t>
            </a:r>
          </a:p>
          <a:p>
            <a:pPr algn="just"/>
            <a:r>
              <a:rPr lang="en-US" dirty="0"/>
              <a:t>Marketing</a:t>
            </a:r>
          </a:p>
          <a:p>
            <a:pPr algn="just"/>
            <a:r>
              <a:rPr lang="en-US" dirty="0"/>
              <a:t>Determination of terms of credit and discount to customers</a:t>
            </a:r>
          </a:p>
        </p:txBody>
      </p:sp>
      <p:sp>
        <p:nvSpPr>
          <p:cNvPr id="4" name="Slide Number Placeholder 3"/>
          <p:cNvSpPr>
            <a:spLocks noGrp="1"/>
          </p:cNvSpPr>
          <p:nvPr>
            <p:ph type="sldNum" sz="quarter" idx="12"/>
          </p:nvPr>
        </p:nvSpPr>
        <p:spPr/>
        <p:txBody>
          <a:bodyPr/>
          <a:lstStyle/>
          <a:p>
            <a:fld id="{C4E081DB-E7FC-424E-B40A-023F0066FCB7}" type="slidenum">
              <a:rPr lang="en-US" smtClean="0"/>
              <a:t>6</a:t>
            </a:fld>
            <a:endParaRPr lang="en-US"/>
          </a:p>
        </p:txBody>
      </p:sp>
    </p:spTree>
    <p:extLst>
      <p:ext uri="{BB962C8B-B14F-4D97-AF65-F5344CB8AC3E}">
        <p14:creationId xmlns:p14="http://schemas.microsoft.com/office/powerpoint/2010/main" val="1695939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Significant </a:t>
            </a:r>
            <a:r>
              <a:rPr lang="en-US" dirty="0"/>
              <a:t>Policies</a:t>
            </a:r>
          </a:p>
        </p:txBody>
      </p:sp>
      <p:sp>
        <p:nvSpPr>
          <p:cNvPr id="3" name="Content Placeholder 2"/>
          <p:cNvSpPr>
            <a:spLocks noGrp="1"/>
          </p:cNvSpPr>
          <p:nvPr>
            <p:ph idx="1"/>
          </p:nvPr>
        </p:nvSpPr>
        <p:spPr/>
        <p:txBody>
          <a:bodyPr>
            <a:normAutofit/>
          </a:bodyPr>
          <a:lstStyle/>
          <a:p>
            <a:pPr algn="just"/>
            <a:r>
              <a:rPr lang="en-US" dirty="0"/>
              <a:t>Write-off of bad/doubtful debts, advances and receivables</a:t>
            </a:r>
          </a:p>
          <a:p>
            <a:pPr algn="just"/>
            <a:r>
              <a:rPr lang="en-US" dirty="0"/>
              <a:t>Sale and lease of assets, undertaking, capital expenditure, planning and control</a:t>
            </a:r>
          </a:p>
          <a:p>
            <a:pPr algn="just"/>
            <a:r>
              <a:rPr lang="en-US" dirty="0"/>
              <a:t>Investments and disinvestment of funds</a:t>
            </a:r>
          </a:p>
          <a:p>
            <a:pPr algn="just"/>
            <a:r>
              <a:rPr lang="en-US" dirty="0"/>
              <a:t>Debt coverage</a:t>
            </a:r>
          </a:p>
          <a:p>
            <a:pPr algn="just"/>
            <a:r>
              <a:rPr lang="en-US" dirty="0"/>
              <a:t>Determination and delegation of financial powers</a:t>
            </a:r>
          </a:p>
          <a:p>
            <a:pPr algn="just"/>
            <a:r>
              <a:rPr lang="en-US" dirty="0"/>
              <a:t>Transactions or contracts with associated companies and related parties</a:t>
            </a:r>
          </a:p>
          <a:p>
            <a:pPr algn="just"/>
            <a:r>
              <a:rPr lang="en-US" dirty="0"/>
              <a:t> Environmental, Social and Governance (ESG) including health and safety aspects in business strategies that promote sustainability. This includes but is not limited to corporate social responsibility</a:t>
            </a:r>
          </a:p>
          <a:p>
            <a:pPr algn="just"/>
            <a:endParaRPr lang="en-US" dirty="0"/>
          </a:p>
        </p:txBody>
      </p:sp>
      <p:sp>
        <p:nvSpPr>
          <p:cNvPr id="4" name="Slide Number Placeholder 3"/>
          <p:cNvSpPr>
            <a:spLocks noGrp="1"/>
          </p:cNvSpPr>
          <p:nvPr>
            <p:ph type="sldNum" sz="quarter" idx="12"/>
          </p:nvPr>
        </p:nvSpPr>
        <p:spPr/>
        <p:txBody>
          <a:bodyPr/>
          <a:lstStyle/>
          <a:p>
            <a:fld id="{C4E081DB-E7FC-424E-B40A-023F0066FCB7}" type="slidenum">
              <a:rPr lang="en-US" smtClean="0"/>
              <a:t>7</a:t>
            </a:fld>
            <a:endParaRPr lang="en-US"/>
          </a:p>
        </p:txBody>
      </p:sp>
    </p:spTree>
    <p:extLst>
      <p:ext uri="{BB962C8B-B14F-4D97-AF65-F5344CB8AC3E}">
        <p14:creationId xmlns:p14="http://schemas.microsoft.com/office/powerpoint/2010/main" val="1064060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to be placed for decision of Board of Directors</a:t>
            </a:r>
          </a:p>
        </p:txBody>
      </p:sp>
      <p:sp>
        <p:nvSpPr>
          <p:cNvPr id="3" name="Content Placeholder 2"/>
          <p:cNvSpPr>
            <a:spLocks noGrp="1"/>
          </p:cNvSpPr>
          <p:nvPr>
            <p:ph idx="1"/>
          </p:nvPr>
        </p:nvSpPr>
        <p:spPr/>
        <p:txBody>
          <a:bodyPr/>
          <a:lstStyle/>
          <a:p>
            <a:pPr algn="just"/>
            <a:r>
              <a:rPr lang="en-US" dirty="0"/>
              <a:t>Significant issues.- The chief executive officer of the company shall place significant issues for the information, consideration and decision, as the case may be, of the board of directors or its committees that include but are not limited to the following:</a:t>
            </a:r>
          </a:p>
          <a:p>
            <a:pPr marL="0" indent="0" algn="just">
              <a:buNone/>
            </a:pPr>
            <a:r>
              <a:rPr lang="en-US" dirty="0"/>
              <a:t>(</a:t>
            </a:r>
            <a:r>
              <a:rPr lang="en-US" dirty="0" err="1"/>
              <a:t>i</a:t>
            </a:r>
            <a:r>
              <a:rPr lang="en-US" dirty="0"/>
              <a:t>)As soon as chief executive officer foresees risk of default concerning obligations on any loans (including penalties and other dues to a creditor, bank or financial institution or default in payment of public deposit, TFCS, </a:t>
            </a:r>
            <a:r>
              <a:rPr lang="en-US" dirty="0" err="1"/>
              <a:t>Sukuk</a:t>
            </a:r>
            <a:r>
              <a:rPr lang="en-US" dirty="0"/>
              <a:t> or any other debt instrument, the same shall be brought to the attention of board</a:t>
            </a:r>
          </a:p>
        </p:txBody>
      </p:sp>
      <p:sp>
        <p:nvSpPr>
          <p:cNvPr id="4" name="Slide Number Placeholder 3"/>
          <p:cNvSpPr>
            <a:spLocks noGrp="1"/>
          </p:cNvSpPr>
          <p:nvPr>
            <p:ph type="sldNum" sz="quarter" idx="12"/>
          </p:nvPr>
        </p:nvSpPr>
        <p:spPr/>
        <p:txBody>
          <a:bodyPr/>
          <a:lstStyle/>
          <a:p>
            <a:fld id="{C4E081DB-E7FC-424E-B40A-023F0066FCB7}" type="slidenum">
              <a:rPr lang="en-US" smtClean="0"/>
              <a:t>8</a:t>
            </a:fld>
            <a:endParaRPr lang="en-US"/>
          </a:p>
        </p:txBody>
      </p:sp>
    </p:spTree>
    <p:extLst>
      <p:ext uri="{BB962C8B-B14F-4D97-AF65-F5344CB8AC3E}">
        <p14:creationId xmlns:p14="http://schemas.microsoft.com/office/powerpoint/2010/main" val="1096504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to be placed for decision of Board of Directors</a:t>
            </a:r>
          </a:p>
        </p:txBody>
      </p:sp>
      <p:sp>
        <p:nvSpPr>
          <p:cNvPr id="3" name="Content Placeholder 2"/>
          <p:cNvSpPr>
            <a:spLocks noGrp="1"/>
          </p:cNvSpPr>
          <p:nvPr>
            <p:ph idx="1"/>
          </p:nvPr>
        </p:nvSpPr>
        <p:spPr/>
        <p:txBody>
          <a:bodyPr>
            <a:normAutofit/>
          </a:bodyPr>
          <a:lstStyle/>
          <a:p>
            <a:pPr marL="0" indent="0" algn="just">
              <a:buNone/>
            </a:pPr>
            <a:r>
              <a:rPr lang="en-US" dirty="0"/>
              <a:t>ii. Annual business plan, cash flow projections, forecasts and strategic plan</a:t>
            </a:r>
          </a:p>
          <a:p>
            <a:pPr marL="0" indent="0" algn="just">
              <a:buNone/>
            </a:pPr>
            <a:r>
              <a:rPr lang="en-US" dirty="0"/>
              <a:t>iii. Budgets including capital, manpower and overhead budgets, along with variance analysis;</a:t>
            </a:r>
          </a:p>
          <a:p>
            <a:pPr marL="0" indent="0" algn="just">
              <a:buNone/>
            </a:pPr>
            <a:r>
              <a:rPr lang="en-US" dirty="0"/>
              <a:t>iv. Matters recommended and/or reported by the audit committee and other committees of the board;</a:t>
            </a:r>
          </a:p>
          <a:p>
            <a:pPr marL="0" indent="0" algn="just">
              <a:buNone/>
            </a:pPr>
            <a:r>
              <a:rPr lang="en-US" dirty="0"/>
              <a:t>v. Quarterly operating results of the company as a whole and in terms of its operating divisions or business segments;</a:t>
            </a:r>
          </a:p>
          <a:p>
            <a:pPr marL="0" indent="0" algn="just">
              <a:buNone/>
            </a:pPr>
            <a:r>
              <a:rPr lang="en-US" dirty="0"/>
              <a:t>vi. Internal audit reports, including cases of fraud, bribery, corruption, or irregularities of material nature</a:t>
            </a:r>
          </a:p>
        </p:txBody>
      </p:sp>
      <p:sp>
        <p:nvSpPr>
          <p:cNvPr id="4" name="Slide Number Placeholder 3"/>
          <p:cNvSpPr>
            <a:spLocks noGrp="1"/>
          </p:cNvSpPr>
          <p:nvPr>
            <p:ph type="sldNum" sz="quarter" idx="12"/>
          </p:nvPr>
        </p:nvSpPr>
        <p:spPr/>
        <p:txBody>
          <a:bodyPr/>
          <a:lstStyle/>
          <a:p>
            <a:fld id="{C4E081DB-E7FC-424E-B40A-023F0066FCB7}" type="slidenum">
              <a:rPr lang="en-US" smtClean="0"/>
              <a:t>9</a:t>
            </a:fld>
            <a:endParaRPr lang="en-US"/>
          </a:p>
        </p:txBody>
      </p:sp>
    </p:spTree>
    <p:extLst>
      <p:ext uri="{BB962C8B-B14F-4D97-AF65-F5344CB8AC3E}">
        <p14:creationId xmlns:p14="http://schemas.microsoft.com/office/powerpoint/2010/main" val="767719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1828</Words>
  <Application>Microsoft Office PowerPoint</Application>
  <PresentationFormat>Widescreen</PresentationFormat>
  <Paragraphs>189</Paragraphs>
  <Slides>27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Times New Roman</vt:lpstr>
      <vt:lpstr>Office Theme</vt:lpstr>
      <vt:lpstr>BOARD DIRECTORS SELECTION AND PERFORMANCE ISHRAT HUSAIN Islamabad, April 15, 2026</vt:lpstr>
      <vt:lpstr>Directors’ Selection  </vt:lpstr>
      <vt:lpstr>Directors’ Selection  </vt:lpstr>
      <vt:lpstr>Directors’ Selection  </vt:lpstr>
      <vt:lpstr>Directors’ Selection  </vt:lpstr>
      <vt:lpstr>Significant Policies</vt:lpstr>
      <vt:lpstr>Significant Policies</vt:lpstr>
      <vt:lpstr>Issues to be placed for decision of Board of Directors</vt:lpstr>
      <vt:lpstr>Issues to be placed for decision of Board of Directors</vt:lpstr>
      <vt:lpstr>Issues to be placed for decision of Board of Directors</vt:lpstr>
      <vt:lpstr>Issues to be placed for decision of Board of Directors</vt:lpstr>
      <vt:lpstr>Issues to be placed for decision of Board of Directors</vt:lpstr>
      <vt:lpstr>Issues to be placed for decision of Board of Directors</vt:lpstr>
      <vt:lpstr>Related Party Transactions</vt:lpstr>
      <vt:lpstr>Conflict of Interest</vt:lpstr>
      <vt:lpstr>Performance Evaluation </vt:lpstr>
      <vt:lpstr>Regulatory Requirement</vt:lpstr>
      <vt:lpstr>Objectives of Board Evaluation</vt:lpstr>
      <vt:lpstr>Key Evaluation Areas</vt:lpstr>
      <vt:lpstr>Key Evaluation Areas</vt:lpstr>
      <vt:lpstr>Evaluation Methods</vt:lpstr>
      <vt:lpstr>Role of the Chairman</vt:lpstr>
      <vt:lpstr>Disclosure Requirements</vt:lpstr>
      <vt:lpstr>Best Practices (Beyond Compliance)</vt:lpstr>
      <vt:lpstr>Common Challenges</vt:lpstr>
      <vt:lpstr>SECP's Governance Emphasis</vt:lpstr>
      <vt:lpstr>Practical Template (Simplified)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EDI</dc:creator>
  <cp:lastModifiedBy>Dr. Ishrat Husain / Professor Emeritus and Chairman CEIF</cp:lastModifiedBy>
  <cp:revision>54</cp:revision>
  <cp:lastPrinted>2026-04-21T05:55:37Z</cp:lastPrinted>
  <dcterms:created xsi:type="dcterms:W3CDTF">2026-04-21T04:55:00Z</dcterms:created>
  <dcterms:modified xsi:type="dcterms:W3CDTF">2026-05-01T13:01:49Z</dcterms:modified>
</cp:coreProperties>
</file>