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Ishrat Husain / Professor Emeritus and Chairman CEIF" userId="005ef9f1-5d3e-4773-a568-ceb2623d8ab1" providerId="ADAL" clId="{BDBAFD34-DC1A-41AF-A45C-F340940D5C0A}"/>
    <pc:docChg chg="custSel addSld modSld">
      <pc:chgData name="Dr. Ishrat Husain / Professor Emeritus and Chairman CEIF" userId="005ef9f1-5d3e-4773-a568-ceb2623d8ab1" providerId="ADAL" clId="{BDBAFD34-DC1A-41AF-A45C-F340940D5C0A}" dt="2026-10-01T09:27:46.438" v="885" actId="20577"/>
      <pc:docMkLst>
        <pc:docMk/>
      </pc:docMkLst>
      <pc:sldChg chg="modSp mod">
        <pc:chgData name="Dr. Ishrat Husain / Professor Emeritus and Chairman CEIF" userId="005ef9f1-5d3e-4773-a568-ceb2623d8ab1" providerId="ADAL" clId="{BDBAFD34-DC1A-41AF-A45C-F340940D5C0A}" dt="2026-10-01T09:27:46.438" v="885" actId="20577"/>
        <pc:sldMkLst>
          <pc:docMk/>
          <pc:sldMk cId="1950241768" sldId="256"/>
        </pc:sldMkLst>
        <pc:spChg chg="mod">
          <ac:chgData name="Dr. Ishrat Husain / Professor Emeritus and Chairman CEIF" userId="005ef9f1-5d3e-4773-a568-ceb2623d8ab1" providerId="ADAL" clId="{BDBAFD34-DC1A-41AF-A45C-F340940D5C0A}" dt="2026-10-01T09:27:46.438" v="885" actId="20577"/>
          <ac:spMkLst>
            <pc:docMk/>
            <pc:sldMk cId="1950241768" sldId="256"/>
            <ac:spMk id="3" creationId="{6AA31DFC-49AD-4DEC-5A3B-619B88735C7B}"/>
          </ac:spMkLst>
        </pc:spChg>
      </pc:sldChg>
      <pc:sldChg chg="modSp mod">
        <pc:chgData name="Dr. Ishrat Husain / Professor Emeritus and Chairman CEIF" userId="005ef9f1-5d3e-4773-a568-ceb2623d8ab1" providerId="ADAL" clId="{BDBAFD34-DC1A-41AF-A45C-F340940D5C0A}" dt="2026-09-22T03:53:05.339" v="15" actId="27636"/>
        <pc:sldMkLst>
          <pc:docMk/>
          <pc:sldMk cId="4175372444" sldId="257"/>
        </pc:sldMkLst>
        <pc:spChg chg="mod">
          <ac:chgData name="Dr. Ishrat Husain / Professor Emeritus and Chairman CEIF" userId="005ef9f1-5d3e-4773-a568-ceb2623d8ab1" providerId="ADAL" clId="{BDBAFD34-DC1A-41AF-A45C-F340940D5C0A}" dt="2026-09-22T03:53:05.339" v="15" actId="27636"/>
          <ac:spMkLst>
            <pc:docMk/>
            <pc:sldMk cId="4175372444" sldId="257"/>
            <ac:spMk id="3" creationId="{77F4E825-1317-FF70-9479-239835BE8360}"/>
          </ac:spMkLst>
        </pc:spChg>
      </pc:sldChg>
      <pc:sldChg chg="modSp new mod">
        <pc:chgData name="Dr. Ishrat Husain / Professor Emeritus and Chairman CEIF" userId="005ef9f1-5d3e-4773-a568-ceb2623d8ab1" providerId="ADAL" clId="{BDBAFD34-DC1A-41AF-A45C-F340940D5C0A}" dt="2026-09-22T03:55:43.545" v="91" actId="27636"/>
        <pc:sldMkLst>
          <pc:docMk/>
          <pc:sldMk cId="953017576" sldId="258"/>
        </pc:sldMkLst>
        <pc:spChg chg="mod">
          <ac:chgData name="Dr. Ishrat Husain / Professor Emeritus and Chairman CEIF" userId="005ef9f1-5d3e-4773-a568-ceb2623d8ab1" providerId="ADAL" clId="{BDBAFD34-DC1A-41AF-A45C-F340940D5C0A}" dt="2026-09-22T03:49:24.434" v="2" actId="27636"/>
          <ac:spMkLst>
            <pc:docMk/>
            <pc:sldMk cId="953017576" sldId="258"/>
            <ac:spMk id="2" creationId="{B466292D-3B00-A002-008F-7BF478F0335C}"/>
          </ac:spMkLst>
        </pc:spChg>
        <pc:spChg chg="mod">
          <ac:chgData name="Dr. Ishrat Husain / Professor Emeritus and Chairman CEIF" userId="005ef9f1-5d3e-4773-a568-ceb2623d8ab1" providerId="ADAL" clId="{BDBAFD34-DC1A-41AF-A45C-F340940D5C0A}" dt="2026-09-22T03:55:43.545" v="91" actId="27636"/>
          <ac:spMkLst>
            <pc:docMk/>
            <pc:sldMk cId="953017576" sldId="258"/>
            <ac:spMk id="3" creationId="{35194F8D-83A9-FD69-1B2D-8873604E4BB3}"/>
          </ac:spMkLst>
        </pc:spChg>
      </pc:sldChg>
      <pc:sldChg chg="modSp new mod">
        <pc:chgData name="Dr. Ishrat Husain / Professor Emeritus and Chairman CEIF" userId="005ef9f1-5d3e-4773-a568-ceb2623d8ab1" providerId="ADAL" clId="{BDBAFD34-DC1A-41AF-A45C-F340940D5C0A}" dt="2026-09-22T04:30:29.104" v="755" actId="255"/>
        <pc:sldMkLst>
          <pc:docMk/>
          <pc:sldMk cId="4001803472" sldId="259"/>
        </pc:sldMkLst>
        <pc:spChg chg="mod">
          <ac:chgData name="Dr. Ishrat Husain / Professor Emeritus and Chairman CEIF" userId="005ef9f1-5d3e-4773-a568-ceb2623d8ab1" providerId="ADAL" clId="{BDBAFD34-DC1A-41AF-A45C-F340940D5C0A}" dt="2026-09-22T03:56:33.419" v="107" actId="20577"/>
          <ac:spMkLst>
            <pc:docMk/>
            <pc:sldMk cId="4001803472" sldId="259"/>
            <ac:spMk id="2" creationId="{2394BCEB-C0FA-4216-11D9-3EFFE374B1B9}"/>
          </ac:spMkLst>
        </pc:spChg>
        <pc:spChg chg="mod">
          <ac:chgData name="Dr. Ishrat Husain / Professor Emeritus and Chairman CEIF" userId="005ef9f1-5d3e-4773-a568-ceb2623d8ab1" providerId="ADAL" clId="{BDBAFD34-DC1A-41AF-A45C-F340940D5C0A}" dt="2026-09-22T04:30:29.104" v="755" actId="255"/>
          <ac:spMkLst>
            <pc:docMk/>
            <pc:sldMk cId="4001803472" sldId="259"/>
            <ac:spMk id="3" creationId="{84C5DE1F-4346-72A8-A9A3-7E6C79CF3D57}"/>
          </ac:spMkLst>
        </pc:spChg>
      </pc:sldChg>
      <pc:sldChg chg="modSp new mod">
        <pc:chgData name="Dr. Ishrat Husain / Professor Emeritus and Chairman CEIF" userId="005ef9f1-5d3e-4773-a568-ceb2623d8ab1" providerId="ADAL" clId="{BDBAFD34-DC1A-41AF-A45C-F340940D5C0A}" dt="2026-09-22T04:04:08.096" v="142" actId="403"/>
        <pc:sldMkLst>
          <pc:docMk/>
          <pc:sldMk cId="636325370" sldId="260"/>
        </pc:sldMkLst>
        <pc:spChg chg="mod">
          <ac:chgData name="Dr. Ishrat Husain / Professor Emeritus and Chairman CEIF" userId="005ef9f1-5d3e-4773-a568-ceb2623d8ab1" providerId="ADAL" clId="{BDBAFD34-DC1A-41AF-A45C-F340940D5C0A}" dt="2026-09-22T04:01:29.150" v="130" actId="27636"/>
          <ac:spMkLst>
            <pc:docMk/>
            <pc:sldMk cId="636325370" sldId="260"/>
            <ac:spMk id="2" creationId="{7DA473EA-82BB-006F-E929-FB3AB22235CF}"/>
          </ac:spMkLst>
        </pc:spChg>
        <pc:spChg chg="mod">
          <ac:chgData name="Dr. Ishrat Husain / Professor Emeritus and Chairman CEIF" userId="005ef9f1-5d3e-4773-a568-ceb2623d8ab1" providerId="ADAL" clId="{BDBAFD34-DC1A-41AF-A45C-F340940D5C0A}" dt="2026-09-22T04:04:08.096" v="142" actId="403"/>
          <ac:spMkLst>
            <pc:docMk/>
            <pc:sldMk cId="636325370" sldId="260"/>
            <ac:spMk id="3" creationId="{1EDA4859-B35E-7E20-0F78-FCA9125EF517}"/>
          </ac:spMkLst>
        </pc:spChg>
      </pc:sldChg>
      <pc:sldChg chg="modSp new mod">
        <pc:chgData name="Dr. Ishrat Husain / Professor Emeritus and Chairman CEIF" userId="005ef9f1-5d3e-4773-a568-ceb2623d8ab1" providerId="ADAL" clId="{BDBAFD34-DC1A-41AF-A45C-F340940D5C0A}" dt="2026-09-22T04:08:55.198" v="293" actId="403"/>
        <pc:sldMkLst>
          <pc:docMk/>
          <pc:sldMk cId="2729128868" sldId="261"/>
        </pc:sldMkLst>
        <pc:spChg chg="mod">
          <ac:chgData name="Dr. Ishrat Husain / Professor Emeritus and Chairman CEIF" userId="005ef9f1-5d3e-4773-a568-ceb2623d8ab1" providerId="ADAL" clId="{BDBAFD34-DC1A-41AF-A45C-F340940D5C0A}" dt="2026-09-22T04:05:28.150" v="152" actId="6549"/>
          <ac:spMkLst>
            <pc:docMk/>
            <pc:sldMk cId="2729128868" sldId="261"/>
            <ac:spMk id="2" creationId="{E71A659F-04C0-E4B3-CE91-54D535E8C2AF}"/>
          </ac:spMkLst>
        </pc:spChg>
        <pc:spChg chg="mod">
          <ac:chgData name="Dr. Ishrat Husain / Professor Emeritus and Chairman CEIF" userId="005ef9f1-5d3e-4773-a568-ceb2623d8ab1" providerId="ADAL" clId="{BDBAFD34-DC1A-41AF-A45C-F340940D5C0A}" dt="2026-09-22T04:08:55.198" v="293" actId="403"/>
          <ac:spMkLst>
            <pc:docMk/>
            <pc:sldMk cId="2729128868" sldId="261"/>
            <ac:spMk id="3" creationId="{B295BDA3-9D58-D3CD-E6E4-0B17552EBBE3}"/>
          </ac:spMkLst>
        </pc:spChg>
      </pc:sldChg>
      <pc:sldChg chg="modSp new mod">
        <pc:chgData name="Dr. Ishrat Husain / Professor Emeritus and Chairman CEIF" userId="005ef9f1-5d3e-4773-a568-ceb2623d8ab1" providerId="ADAL" clId="{BDBAFD34-DC1A-41AF-A45C-F340940D5C0A}" dt="2026-09-22T04:15:34.400" v="669" actId="403"/>
        <pc:sldMkLst>
          <pc:docMk/>
          <pc:sldMk cId="152923104" sldId="262"/>
        </pc:sldMkLst>
        <pc:spChg chg="mod">
          <ac:chgData name="Dr. Ishrat Husain / Professor Emeritus and Chairman CEIF" userId="005ef9f1-5d3e-4773-a568-ceb2623d8ab1" providerId="ADAL" clId="{BDBAFD34-DC1A-41AF-A45C-F340940D5C0A}" dt="2026-09-22T04:10:09.119" v="310" actId="20577"/>
          <ac:spMkLst>
            <pc:docMk/>
            <pc:sldMk cId="152923104" sldId="262"/>
            <ac:spMk id="2" creationId="{975EB527-4634-A8A3-C3FD-4A8280657FA5}"/>
          </ac:spMkLst>
        </pc:spChg>
        <pc:spChg chg="mod">
          <ac:chgData name="Dr. Ishrat Husain / Professor Emeritus and Chairman CEIF" userId="005ef9f1-5d3e-4773-a568-ceb2623d8ab1" providerId="ADAL" clId="{BDBAFD34-DC1A-41AF-A45C-F340940D5C0A}" dt="2026-09-22T04:15:34.400" v="669" actId="403"/>
          <ac:spMkLst>
            <pc:docMk/>
            <pc:sldMk cId="152923104" sldId="262"/>
            <ac:spMk id="3" creationId="{3652120F-8453-4926-C4CD-9F7DDF5D61D9}"/>
          </ac:spMkLst>
        </pc:spChg>
      </pc:sldChg>
      <pc:sldChg chg="modSp new mod">
        <pc:chgData name="Dr. Ishrat Husain / Professor Emeritus and Chairman CEIF" userId="005ef9f1-5d3e-4773-a568-ceb2623d8ab1" providerId="ADAL" clId="{BDBAFD34-DC1A-41AF-A45C-F340940D5C0A}" dt="2026-09-22T04:23:24.631" v="708" actId="403"/>
        <pc:sldMkLst>
          <pc:docMk/>
          <pc:sldMk cId="3076925917" sldId="263"/>
        </pc:sldMkLst>
        <pc:spChg chg="mod">
          <ac:chgData name="Dr. Ishrat Husain / Professor Emeritus and Chairman CEIF" userId="005ef9f1-5d3e-4773-a568-ceb2623d8ab1" providerId="ADAL" clId="{BDBAFD34-DC1A-41AF-A45C-F340940D5C0A}" dt="2026-09-22T04:16:52.229" v="671"/>
          <ac:spMkLst>
            <pc:docMk/>
            <pc:sldMk cId="3076925917" sldId="263"/>
            <ac:spMk id="2" creationId="{EA787FA8-44EE-5423-E540-5DE10FA3F2A6}"/>
          </ac:spMkLst>
        </pc:spChg>
        <pc:spChg chg="mod">
          <ac:chgData name="Dr. Ishrat Husain / Professor Emeritus and Chairman CEIF" userId="005ef9f1-5d3e-4773-a568-ceb2623d8ab1" providerId="ADAL" clId="{BDBAFD34-DC1A-41AF-A45C-F340940D5C0A}" dt="2026-09-22T04:23:24.631" v="708" actId="403"/>
          <ac:spMkLst>
            <pc:docMk/>
            <pc:sldMk cId="3076925917" sldId="263"/>
            <ac:spMk id="3" creationId="{8C29FAAC-8F2F-833F-76BA-9172E68826CA}"/>
          </ac:spMkLst>
        </pc:spChg>
      </pc:sldChg>
      <pc:sldChg chg="modSp new mod">
        <pc:chgData name="Dr. Ishrat Husain / Professor Emeritus and Chairman CEIF" userId="005ef9f1-5d3e-4773-a568-ceb2623d8ab1" providerId="ADAL" clId="{BDBAFD34-DC1A-41AF-A45C-F340940D5C0A}" dt="2026-09-22T04:27:18.056" v="751" actId="27636"/>
        <pc:sldMkLst>
          <pc:docMk/>
          <pc:sldMk cId="1428171791" sldId="264"/>
        </pc:sldMkLst>
        <pc:spChg chg="mod">
          <ac:chgData name="Dr. Ishrat Husain / Professor Emeritus and Chairman CEIF" userId="005ef9f1-5d3e-4773-a568-ceb2623d8ab1" providerId="ADAL" clId="{BDBAFD34-DC1A-41AF-A45C-F340940D5C0A}" dt="2026-09-22T04:24:29.899" v="722" actId="20577"/>
          <ac:spMkLst>
            <pc:docMk/>
            <pc:sldMk cId="1428171791" sldId="264"/>
            <ac:spMk id="2" creationId="{FFC25E35-9FD8-D399-07DD-23AD9145B583}"/>
          </ac:spMkLst>
        </pc:spChg>
        <pc:spChg chg="mod">
          <ac:chgData name="Dr. Ishrat Husain / Professor Emeritus and Chairman CEIF" userId="005ef9f1-5d3e-4773-a568-ceb2623d8ab1" providerId="ADAL" clId="{BDBAFD34-DC1A-41AF-A45C-F340940D5C0A}" dt="2026-09-22T04:27:18.056" v="751" actId="27636"/>
          <ac:spMkLst>
            <pc:docMk/>
            <pc:sldMk cId="1428171791" sldId="264"/>
            <ac:spMk id="3" creationId="{DDBC8ED9-BF25-A3E4-15B8-EBC2BEE8894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27408-D30E-B69C-6D38-1C5A2BDCAB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21CD33-B7EA-D880-8BBC-E3F13DBE63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9F89B2-281D-FE1B-6CB3-F9872488E6A9}"/>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F93A2999-C195-3BDD-16C9-A91295327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FE4EF9-3AAE-ACC0-E572-BDC1C52D87A3}"/>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2266129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E1FA-9070-23EC-B53D-27469C70ED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9AD95B-8FAA-51B4-1287-0E75FD272C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B60705-82CE-9797-ECCC-95D9C4D5AE18}"/>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728483B4-0F58-4C0C-5D77-EB8624A8A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30B37-C2AC-798A-9BDA-958EFC24B69A}"/>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2471513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2B0C-7ADD-4D3D-6924-37BF1B0F73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C53F69-A098-10B4-51C6-47E9C786C0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69C154-67CD-964B-C338-E164F013560E}"/>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E598B5C3-DC3C-37BB-C6F2-E5F6A74A1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3D9700-AA2D-B52C-DC15-56F3BB4A9053}"/>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1990890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17FB-4972-F862-4A3E-905D9A598F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BE0F61-AC0F-7710-B54D-9252EA5413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F37513-4D32-2156-7F00-F2A7661116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09C3DB-6516-0EC5-F04C-EE9A7FCFC828}"/>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6" name="Footer Placeholder 5">
            <a:extLst>
              <a:ext uri="{FF2B5EF4-FFF2-40B4-BE49-F238E27FC236}">
                <a16:creationId xmlns:a16="http://schemas.microsoft.com/office/drawing/2014/main" id="{3CEC4ABF-7191-8B83-9560-A3B59FD24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D932DD-CDCF-AC69-FAE1-202BF49EAF4C}"/>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282790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22BE-925A-36B8-E35A-5126CD2C47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C5DF1-F3D5-0B83-96B8-905583D912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192401-517F-6AFD-B732-16236D002A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58FCF9-00D0-2C91-4A80-1F40CAA1C7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C1C31C-EC7B-9C5A-5E37-8AB0922369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49FE5A-0748-7CEB-0860-F4465C9E301E}"/>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8" name="Footer Placeholder 7">
            <a:extLst>
              <a:ext uri="{FF2B5EF4-FFF2-40B4-BE49-F238E27FC236}">
                <a16:creationId xmlns:a16="http://schemas.microsoft.com/office/drawing/2014/main" id="{793124F8-BC54-E6F7-2C17-BF37CC6583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072428-260D-6E7C-952A-9C7581A24E27}"/>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357585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5857A-37C2-F2A1-A690-93944A0D42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3FBCAF-BA77-5FB7-A963-9CDFD516AC97}"/>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4" name="Footer Placeholder 3">
            <a:extLst>
              <a:ext uri="{FF2B5EF4-FFF2-40B4-BE49-F238E27FC236}">
                <a16:creationId xmlns:a16="http://schemas.microsoft.com/office/drawing/2014/main" id="{5DBB2D55-B056-4C85-48BA-0EDB79541E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C3DFC2-D906-73D8-DC5A-67456C0135A9}"/>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3564491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2D6AC-6C75-2821-0AAF-C2477896DC9D}"/>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3" name="Footer Placeholder 2">
            <a:extLst>
              <a:ext uri="{FF2B5EF4-FFF2-40B4-BE49-F238E27FC236}">
                <a16:creationId xmlns:a16="http://schemas.microsoft.com/office/drawing/2014/main" id="{8BCE8E76-948A-B24D-9CA3-EC491E98DD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8087B2-10E1-0B90-E7FB-CD8A47A48A4C}"/>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435725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24B7-F2B6-8814-71A2-49E4D6A5DB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86587F-FE80-6425-716E-3B7AA8C8CB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15622-63C0-A625-EDC1-F6838E48A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0A0A54-4737-55BE-837B-D613FC7FD12A}"/>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6" name="Footer Placeholder 5">
            <a:extLst>
              <a:ext uri="{FF2B5EF4-FFF2-40B4-BE49-F238E27FC236}">
                <a16:creationId xmlns:a16="http://schemas.microsoft.com/office/drawing/2014/main" id="{6B428090-C643-E7D8-C226-BDE04FE3E4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D99A1E-1645-A712-78AF-8AE625DA0647}"/>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1836585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1619D-CE20-6401-029E-3AE2DC40E3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5D42C8-1E61-0BF9-9543-9BF2EB9332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6A927B-5826-C83D-54E8-1B494D488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8B14D-3E31-80D0-5B3E-2A3C01AA10F8}"/>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6" name="Footer Placeholder 5">
            <a:extLst>
              <a:ext uri="{FF2B5EF4-FFF2-40B4-BE49-F238E27FC236}">
                <a16:creationId xmlns:a16="http://schemas.microsoft.com/office/drawing/2014/main" id="{D17672EE-0ACA-C05B-0F15-A5BA15D66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6AE7B7-6503-8E33-28D9-8FE47B70B1DF}"/>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10470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FFC8-63B2-6406-087E-BFBE624983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86EFF8-F104-70AF-E874-87FE334E13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7E702-C1AA-3118-5578-710279FC3E74}"/>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C1EEE52B-7C7C-DC65-FC9C-557FF17D4B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34264-B7FE-E009-F1BC-6A7B1DF3E041}"/>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1617250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1D0355-C9A0-2A00-7EDA-FD79893DDC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E9A7A0-204E-C833-26AC-ADCD9A2E3B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7997CB-9C41-A383-5899-848A38D46CC6}"/>
              </a:ext>
            </a:extLst>
          </p:cNvPr>
          <p:cNvSpPr>
            <a:spLocks noGrp="1"/>
          </p:cNvSpPr>
          <p:nvPr>
            <p:ph type="dt" sz="half" idx="10"/>
          </p:nvPr>
        </p:nvSpPr>
        <p:spPr/>
        <p:txBody>
          <a:body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4D6616E4-54D3-60F6-72CF-4585DAEE91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312160-F731-5FCA-7036-02CDDA7953DC}"/>
              </a:ext>
            </a:extLst>
          </p:cNvPr>
          <p:cNvSpPr>
            <a:spLocks noGrp="1"/>
          </p:cNvSpPr>
          <p:nvPr>
            <p:ph type="sldNum" sz="quarter" idx="12"/>
          </p:nvPr>
        </p:nvSpPr>
        <p:spPr/>
        <p:txBody>
          <a:bodyPr/>
          <a:lstStyle/>
          <a:p>
            <a:fld id="{E981806C-4554-4A76-A308-48C6A99FC059}" type="slidenum">
              <a:rPr lang="en-US" smtClean="0"/>
              <a:t>‹#›</a:t>
            </a:fld>
            <a:endParaRPr lang="en-US"/>
          </a:p>
        </p:txBody>
      </p:sp>
    </p:spTree>
    <p:extLst>
      <p:ext uri="{BB962C8B-B14F-4D97-AF65-F5344CB8AC3E}">
        <p14:creationId xmlns:p14="http://schemas.microsoft.com/office/powerpoint/2010/main" val="328494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17BF5B-3D15-0F48-E238-3A228C7360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7B67F4-0E34-077C-4BA8-B3EB87F92C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D64964-1DBB-41EC-F2D3-1C6BD519E7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DFE371-E6A8-48A6-B09F-AD25F8012492}" type="datetimeFigureOut">
              <a:rPr lang="en-US" smtClean="0"/>
              <a:t>9/24/2026</a:t>
            </a:fld>
            <a:endParaRPr lang="en-US"/>
          </a:p>
        </p:txBody>
      </p:sp>
      <p:sp>
        <p:nvSpPr>
          <p:cNvPr id="5" name="Footer Placeholder 4">
            <a:extLst>
              <a:ext uri="{FF2B5EF4-FFF2-40B4-BE49-F238E27FC236}">
                <a16:creationId xmlns:a16="http://schemas.microsoft.com/office/drawing/2014/main" id="{057080BA-5A09-0166-47C6-52C850687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CE1872-5411-F752-A6DA-6193266149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81806C-4554-4A76-A308-48C6A99FC059}" type="slidenum">
              <a:rPr lang="en-US" smtClean="0"/>
              <a:t>‹#›</a:t>
            </a:fld>
            <a:endParaRPr lang="en-US"/>
          </a:p>
        </p:txBody>
      </p:sp>
    </p:spTree>
    <p:extLst>
      <p:ext uri="{BB962C8B-B14F-4D97-AF65-F5344CB8AC3E}">
        <p14:creationId xmlns:p14="http://schemas.microsoft.com/office/powerpoint/2010/main" val="1708155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DCFB5-08B8-A7D1-641D-470F57FED84D}"/>
              </a:ext>
            </a:extLst>
          </p:cNvPr>
          <p:cNvSpPr>
            <a:spLocks noGrp="1"/>
          </p:cNvSpPr>
          <p:nvPr>
            <p:ph type="ctrTitle"/>
          </p:nvPr>
        </p:nvSpPr>
        <p:spPr/>
        <p:txBody>
          <a:bodyPr/>
          <a:lstStyle/>
          <a:p>
            <a:r>
              <a:rPr lang="en-US" dirty="0"/>
              <a:t>GLOBAL GOVERNANCE</a:t>
            </a:r>
          </a:p>
        </p:txBody>
      </p:sp>
      <p:sp>
        <p:nvSpPr>
          <p:cNvPr id="3" name="Subtitle 2">
            <a:extLst>
              <a:ext uri="{FF2B5EF4-FFF2-40B4-BE49-F238E27FC236}">
                <a16:creationId xmlns:a16="http://schemas.microsoft.com/office/drawing/2014/main" id="{6AA31DFC-49AD-4DEC-5A3B-619B88735C7B}"/>
              </a:ext>
            </a:extLst>
          </p:cNvPr>
          <p:cNvSpPr>
            <a:spLocks noGrp="1"/>
          </p:cNvSpPr>
          <p:nvPr>
            <p:ph type="subTitle" idx="1"/>
          </p:nvPr>
        </p:nvSpPr>
        <p:spPr/>
        <p:txBody>
          <a:bodyPr/>
          <a:lstStyle/>
          <a:p>
            <a:r>
              <a:rPr lang="en-US" dirty="0"/>
              <a:t>Presentation made to Senior Management course at Sindh Government Training and Management Wing Karachi </a:t>
            </a:r>
            <a:r>
              <a:rPr lang="en-US"/>
              <a:t>on September 22, 2026</a:t>
            </a:r>
          </a:p>
        </p:txBody>
      </p:sp>
    </p:spTree>
    <p:extLst>
      <p:ext uri="{BB962C8B-B14F-4D97-AF65-F5344CB8AC3E}">
        <p14:creationId xmlns:p14="http://schemas.microsoft.com/office/powerpoint/2010/main" val="1950241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A89FA-544C-1506-FC2A-817D7E081E42}"/>
              </a:ext>
            </a:extLst>
          </p:cNvPr>
          <p:cNvSpPr>
            <a:spLocks noGrp="1"/>
          </p:cNvSpPr>
          <p:nvPr>
            <p:ph type="title"/>
          </p:nvPr>
        </p:nvSpPr>
        <p:spPr/>
        <p:txBody>
          <a:bodyPr/>
          <a:lstStyle/>
          <a:p>
            <a:r>
              <a:rPr lang="en-US" dirty="0"/>
              <a:t>The ORIGINS 1941-45</a:t>
            </a:r>
          </a:p>
        </p:txBody>
      </p:sp>
      <p:sp>
        <p:nvSpPr>
          <p:cNvPr id="3" name="Content Placeholder 2">
            <a:extLst>
              <a:ext uri="{FF2B5EF4-FFF2-40B4-BE49-F238E27FC236}">
                <a16:creationId xmlns:a16="http://schemas.microsoft.com/office/drawing/2014/main" id="{77F4E825-1317-FF70-9479-239835BE8360}"/>
              </a:ext>
            </a:extLst>
          </p:cNvPr>
          <p:cNvSpPr>
            <a:spLocks noGrp="1"/>
          </p:cNvSpPr>
          <p:nvPr>
            <p:ph idx="1"/>
          </p:nvPr>
        </p:nvSpPr>
        <p:spPr/>
        <p:txBody>
          <a:bodyPr>
            <a:normAutofit fontScale="85000" lnSpcReduction="20000"/>
          </a:bodyPr>
          <a:lstStyle/>
          <a:p>
            <a:pPr marL="0" marR="0">
              <a:lnSpc>
                <a:spcPct val="115000"/>
              </a:lnSpc>
              <a:spcAft>
                <a:spcPts val="800"/>
              </a:spcAft>
              <a:buNone/>
            </a:pPr>
            <a:r>
              <a:rPr lang="en-US" dirty="0"/>
              <a:t>Bretton Woods Institutions –IMF and IBRD ( World Bank) created in 1944..</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The IMF supported monetary stability and balance-of-payments adjustment, while the World Bank initially concentrated on reconstruction and subsequently shifted increasingly toward development.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dirty="0"/>
              <a:t>In 1945</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50 countries assembled at San Francisco and created the </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United Nations</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which formally came into existence on October 24, 1945. Its purposes were to maintain international peace and security, develop friendly relations among nations, promote human rights and encourage international cooperation. The UN Security Council reflected the power structure of 1945. Five states—the United States, Soviet Union/Russia, Britain, France and China—received permanent membership and veto power.</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5372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292D-3B00-A002-008F-7BF478F0335C}"/>
              </a:ext>
            </a:extLst>
          </p:cNvPr>
          <p:cNvSpPr>
            <a:spLocks noGrp="1"/>
          </p:cNvSpPr>
          <p:nvPr>
            <p:ph type="title"/>
          </p:nvPr>
        </p:nvSpPr>
        <p:spPr/>
        <p:txBody>
          <a:bodyPr>
            <a:normAutofit fontScale="90000"/>
          </a:bodyPr>
          <a:lstStyle/>
          <a:p>
            <a:pPr marL="0" marR="0">
              <a:lnSpc>
                <a:spcPct val="115000"/>
              </a:lnSpc>
              <a:spcAft>
                <a:spcPts val="800"/>
              </a:spcAft>
            </a:pPr>
            <a:r>
              <a:rPr lang="en-US" sz="4400" b="1" kern="1800" dirty="0">
                <a:effectLst/>
                <a:latin typeface="Times New Roman" panose="02020603050405020304" pitchFamily="18" charset="0"/>
                <a:ea typeface="Times New Roman" panose="02020603050405020304" pitchFamily="18" charset="0"/>
                <a:cs typeface="Times New Roman" panose="02020603050405020304" pitchFamily="18" charset="0"/>
              </a:rPr>
              <a:t>Reconstruction and the Cold War, 1945–1960</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5194F8D-83A9-FD69-1B2D-8873604E4BB3}"/>
              </a:ext>
            </a:extLst>
          </p:cNvPr>
          <p:cNvSpPr>
            <a:spLocks noGrp="1"/>
          </p:cNvSpPr>
          <p:nvPr>
            <p:ph idx="1"/>
          </p:nvPr>
        </p:nvSpPr>
        <p:spPr/>
        <p:txBody>
          <a:bodyPr>
            <a:normAutofit fontScale="92500"/>
          </a:bodyPr>
          <a:lstStyle/>
          <a:p>
            <a:r>
              <a:rPr lang="en-US" sz="2800" kern="0" dirty="0">
                <a:effectLst/>
                <a:latin typeface="Times New Roman" panose="02020603050405020304" pitchFamily="18" charset="0"/>
                <a:ea typeface="Times New Roman" panose="02020603050405020304" pitchFamily="18" charset="0"/>
              </a:rPr>
              <a:t>Europe and Japan had been devastated. The </a:t>
            </a:r>
            <a:r>
              <a:rPr lang="en-US" sz="2800" b="1" kern="0" dirty="0">
                <a:effectLst/>
                <a:latin typeface="Times New Roman" panose="02020603050405020304" pitchFamily="18" charset="0"/>
                <a:ea typeface="Times New Roman" panose="02020603050405020304" pitchFamily="18" charset="0"/>
              </a:rPr>
              <a:t>Marshall Plan</a:t>
            </a:r>
            <a:r>
              <a:rPr lang="en-US" sz="2800" kern="0" dirty="0">
                <a:effectLst/>
                <a:latin typeface="Times New Roman" panose="02020603050405020304" pitchFamily="18" charset="0"/>
                <a:ea typeface="Times New Roman" panose="02020603050405020304" pitchFamily="18" charset="0"/>
              </a:rPr>
              <a:t>, demonstrated the new philosophy of international economic cooperation. Western Europe recovered rapidly, while Japan subsequently became one of the world's major industrial economies</a:t>
            </a:r>
          </a:p>
          <a:p>
            <a:pPr marL="0" marR="0">
              <a:lnSpc>
                <a:spcPct val="115000"/>
              </a:lnSpc>
              <a:spcAft>
                <a:spcPts val="800"/>
              </a:spcAft>
              <a:buNone/>
            </a:pPr>
            <a:r>
              <a:rPr lang="en-US" dirty="0"/>
              <a:t>Soon after the war ended the geopolitical system got divided  between </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United States and its allies;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Soviet Union and its allies;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newly independent and non-aligned countries.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5301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4BCEB-C0FA-4216-11D9-3EFFE374B1B9}"/>
              </a:ext>
            </a:extLst>
          </p:cNvPr>
          <p:cNvSpPr>
            <a:spLocks noGrp="1"/>
          </p:cNvSpPr>
          <p:nvPr>
            <p:ph type="title"/>
          </p:nvPr>
        </p:nvSpPr>
        <p:spPr/>
        <p:txBody>
          <a:bodyPr/>
          <a:lstStyle/>
          <a:p>
            <a:r>
              <a:rPr lang="en-US" dirty="0"/>
              <a:t>Decolonization </a:t>
            </a:r>
          </a:p>
        </p:txBody>
      </p:sp>
      <p:sp>
        <p:nvSpPr>
          <p:cNvPr id="3" name="Content Placeholder 2">
            <a:extLst>
              <a:ext uri="{FF2B5EF4-FFF2-40B4-BE49-F238E27FC236}">
                <a16:creationId xmlns:a16="http://schemas.microsoft.com/office/drawing/2014/main" id="{84C5DE1F-4346-72A8-A9A3-7E6C79CF3D57}"/>
              </a:ext>
            </a:extLst>
          </p:cNvPr>
          <p:cNvSpPr>
            <a:spLocks noGrp="1"/>
          </p:cNvSpPr>
          <p:nvPr>
            <p:ph idx="1"/>
          </p:nvPr>
        </p:nvSpPr>
        <p:spPr>
          <a:xfrm>
            <a:off x="838200" y="1253331"/>
            <a:ext cx="10515600" cy="4351338"/>
          </a:xfrm>
        </p:spPr>
        <p:txBody>
          <a:bodyPr>
            <a:normAutofit fontScale="25000" lnSpcReduction="20000"/>
          </a:bodyPr>
          <a:lstStyle/>
          <a:p>
            <a:r>
              <a:rPr lang="en-US" sz="7200" kern="0" dirty="0">
                <a:effectLst/>
                <a:latin typeface="Times New Roman" panose="02020603050405020304" pitchFamily="18" charset="0"/>
                <a:ea typeface="Times New Roman" panose="02020603050405020304" pitchFamily="18" charset="0"/>
              </a:rPr>
              <a:t>In 1945, about </a:t>
            </a:r>
            <a:r>
              <a:rPr lang="en-US" sz="7200" b="1" kern="0" dirty="0">
                <a:effectLst/>
                <a:latin typeface="Times New Roman" panose="02020603050405020304" pitchFamily="18" charset="0"/>
                <a:ea typeface="Times New Roman" panose="02020603050405020304" pitchFamily="18" charset="0"/>
              </a:rPr>
              <a:t>750 million people—nearly one-third of humanity—lived in dependent territories</a:t>
            </a:r>
            <a:r>
              <a:rPr lang="en-US" sz="7200" kern="0" dirty="0">
                <a:effectLst/>
                <a:latin typeface="Times New Roman" panose="02020603050405020304" pitchFamily="18" charset="0"/>
                <a:ea typeface="Times New Roman" panose="02020603050405020304" pitchFamily="18" charset="0"/>
              </a:rPr>
              <a:t>. Since then, more than 80 former colonies have become independent</a:t>
            </a:r>
          </a:p>
          <a:p>
            <a:endParaRPr lang="en-US" sz="7200" b="1" kern="0" dirty="0">
              <a:latin typeface="Times New Roman" panose="02020603050405020304" pitchFamily="18" charset="0"/>
            </a:endParaRPr>
          </a:p>
          <a:p>
            <a:pPr marL="0" marR="0">
              <a:lnSpc>
                <a:spcPct val="115000"/>
              </a:lnSpc>
              <a:spcAft>
                <a:spcPts val="800"/>
              </a:spcAft>
              <a:buNone/>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Political independence did not automatically produce:</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economic independence;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technological capability;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adequate human capital;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access to capital;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fair commodity prices;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equal representation in global institutions. </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7200" b="1" kern="0" dirty="0">
                <a:effectLst/>
                <a:latin typeface="Times New Roman" panose="02020603050405020304" pitchFamily="18" charset="0"/>
                <a:ea typeface="Times New Roman" panose="02020603050405020304" pitchFamily="18" charset="0"/>
                <a:cs typeface="Times New Roman" panose="02020603050405020304" pitchFamily="18" charset="0"/>
              </a:rPr>
              <a:t>This became the foundation of the North-South divide.</a:t>
            </a:r>
            <a:endParaRPr lang="en-US" sz="7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b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0180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73EA-82BB-006F-E929-FB3AB22235CF}"/>
              </a:ext>
            </a:extLst>
          </p:cNvPr>
          <p:cNvSpPr>
            <a:spLocks noGrp="1"/>
          </p:cNvSpPr>
          <p:nvPr>
            <p:ph type="title"/>
          </p:nvPr>
        </p:nvSpPr>
        <p:spPr/>
        <p:txBody>
          <a:bodyPr>
            <a:normAutofit fontScale="90000"/>
          </a:bodyPr>
          <a:lstStyle/>
          <a:p>
            <a:pPr marL="0" marR="0">
              <a:lnSpc>
                <a:spcPct val="115000"/>
              </a:lnSpc>
              <a:spcAft>
                <a:spcPts val="800"/>
              </a:spcAft>
            </a:pPr>
            <a:r>
              <a:rPr lang="en-US" sz="4400" b="1" kern="1800" dirty="0">
                <a:effectLst/>
                <a:latin typeface="Times New Roman" panose="02020603050405020304" pitchFamily="18" charset="0"/>
                <a:ea typeface="Times New Roman" panose="02020603050405020304" pitchFamily="18" charset="0"/>
                <a:cs typeface="Times New Roman" panose="02020603050405020304" pitchFamily="18" charset="0"/>
              </a:rPr>
              <a:t>The economic transformation: 1950–1973</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EDA4859-B35E-7E20-0F78-FCA9125EF517}"/>
              </a:ext>
            </a:extLst>
          </p:cNvPr>
          <p:cNvSpPr>
            <a:spLocks noGrp="1"/>
          </p:cNvSpPr>
          <p:nvPr>
            <p:ph idx="1"/>
          </p:nvPr>
        </p:nvSpPr>
        <p:spPr/>
        <p:txBody>
          <a:bodyPr>
            <a:normAutofit fontScale="92500" lnSpcReduction="20000"/>
          </a:bodyPr>
          <a:lstStyle/>
          <a:p>
            <a:pPr marL="0" marR="0">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 first three postwar decades produced extraordinary global economic expansion what became known as the </a:t>
            </a:r>
            <a:r>
              <a:rPr lang="en-US" sz="3600" b="1" kern="0" dirty="0">
                <a:effectLst/>
                <a:latin typeface="Times New Roman" panose="02020603050405020304" pitchFamily="18" charset="0"/>
                <a:ea typeface="Times New Roman" panose="02020603050405020304" pitchFamily="18" charset="0"/>
                <a:cs typeface="Times New Roman" panose="02020603050405020304" pitchFamily="18" charset="0"/>
              </a:rPr>
              <a:t>Golden Age of capitalism</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3600" kern="0" dirty="0">
                <a:effectLst/>
                <a:latin typeface="Times New Roman" panose="02020603050405020304" pitchFamily="18" charset="0"/>
                <a:ea typeface="Times New Roman" panose="02020603050405020304" pitchFamily="18" charset="0"/>
              </a:rPr>
              <a:t>Western Europe, Japan and later several East Asian economies experienced rapid industrialization</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3500" dirty="0"/>
              <a:t> </a:t>
            </a:r>
            <a:r>
              <a:rPr lang="en-US" sz="3500" kern="0" dirty="0">
                <a:effectLst/>
                <a:latin typeface="Times New Roman" panose="02020603050405020304" pitchFamily="18" charset="0"/>
                <a:ea typeface="Times New Roman" panose="02020603050405020304" pitchFamily="18" charset="0"/>
                <a:cs typeface="Times New Roman" panose="02020603050405020304" pitchFamily="18" charset="0"/>
              </a:rPr>
              <a:t>The US suspended dollar convertibility into gold in 1971, and the fixed exchange-rate system effectively ended during the early 1970s.</a:t>
            </a:r>
            <a:endParaRPr lang="en-US" sz="35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36325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A659F-04C0-E4B3-CE91-54D535E8C2AF}"/>
              </a:ext>
            </a:extLst>
          </p:cNvPr>
          <p:cNvSpPr>
            <a:spLocks noGrp="1"/>
          </p:cNvSpPr>
          <p:nvPr>
            <p:ph type="title"/>
          </p:nvPr>
        </p:nvSpPr>
        <p:spPr/>
        <p:txBody>
          <a:bodyPr>
            <a:normAutofit fontScale="90000"/>
          </a:bodyPr>
          <a:lstStyle/>
          <a:p>
            <a:pPr marL="0" marR="0">
              <a:lnSpc>
                <a:spcPct val="115000"/>
              </a:lnSpc>
              <a:spcAft>
                <a:spcPts val="800"/>
              </a:spcAft>
            </a:pPr>
            <a:r>
              <a:rPr lang="en-US" sz="4400" b="1" kern="1800" dirty="0">
                <a:effectLst/>
                <a:latin typeface="Times New Roman" panose="02020603050405020304" pitchFamily="18" charset="0"/>
                <a:ea typeface="Times New Roman" panose="02020603050405020304" pitchFamily="18" charset="0"/>
                <a:cs typeface="Times New Roman" panose="02020603050405020304" pitchFamily="18" charset="0"/>
              </a:rPr>
              <a:t>The oil shocks, debt and structural adjustment</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kumimoji="0" lang="en-US" sz="4400" b="1" i="0" u="none" strike="noStrike" kern="18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1970s–1980s:</a:t>
            </a:r>
            <a:endParaRPr lang="en-US" dirty="0"/>
          </a:p>
        </p:txBody>
      </p:sp>
      <p:sp>
        <p:nvSpPr>
          <p:cNvPr id="3" name="Content Placeholder 2">
            <a:extLst>
              <a:ext uri="{FF2B5EF4-FFF2-40B4-BE49-F238E27FC236}">
                <a16:creationId xmlns:a16="http://schemas.microsoft.com/office/drawing/2014/main" id="{B295BDA3-9D58-D3CD-E6E4-0B17552EBBE3}"/>
              </a:ext>
            </a:extLst>
          </p:cNvPr>
          <p:cNvSpPr>
            <a:spLocks noGrp="1"/>
          </p:cNvSpPr>
          <p:nvPr>
            <p:ph idx="1"/>
          </p:nvPr>
        </p:nvSpPr>
        <p:spPr/>
        <p:txBody>
          <a:bodyPr>
            <a:normAutofit fontScale="25000" lnSpcReduction="20000"/>
          </a:bodyPr>
          <a:lstStyle/>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The oil shocks of 1973 and 1979 produced inflation and recession. Developing countries accumulated large external debts.</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The Latin American debt crisis of the 1980s brought the IMF and World Bank into much more intrusive roles.</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Structural adjustment </a:t>
            </a:r>
            <a:r>
              <a:rPr lang="en-US" sz="9600" kern="0" dirty="0" err="1">
                <a:effectLst/>
                <a:latin typeface="Times New Roman" panose="02020603050405020304" pitchFamily="18" charset="0"/>
                <a:ea typeface="Times New Roman" panose="02020603050405020304" pitchFamily="18" charset="0"/>
                <a:cs typeface="Times New Roman" panose="02020603050405020304" pitchFamily="18" charset="0"/>
              </a:rPr>
              <a:t>programmes</a:t>
            </a: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  under the sponsorship of the IMF and the World Bank  were frequently required by the developing countries facing balance of payments problem</a:t>
            </a:r>
            <a:r>
              <a:rPr lang="en-US" sz="9600" kern="0" dirty="0">
                <a:latin typeface="Times New Roman" panose="02020603050405020304" pitchFamily="18" charset="0"/>
                <a:ea typeface="Times New Roman" panose="02020603050405020304" pitchFamily="18" charset="0"/>
                <a:cs typeface="Times New Roman" panose="02020603050405020304" pitchFamily="18" charset="0"/>
              </a:rPr>
              <a:t>.</a:t>
            </a: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 Critics argue that adjustment sometimes imposed excessive social costs, reduced policy space and treated countries with very different structural conditions too similarly.</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This debate remains relevant in 2026.</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b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29128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B527-4634-A8A3-C3FD-4A8280657FA5}"/>
              </a:ext>
            </a:extLst>
          </p:cNvPr>
          <p:cNvSpPr>
            <a:spLocks noGrp="1"/>
          </p:cNvSpPr>
          <p:nvPr>
            <p:ph type="title"/>
          </p:nvPr>
        </p:nvSpPr>
        <p:spPr/>
        <p:txBody>
          <a:bodyPr/>
          <a:lstStyle/>
          <a:p>
            <a:r>
              <a:rPr lang="en-US" sz="4400" b="1" kern="1800" dirty="0">
                <a:effectLst/>
                <a:latin typeface="Times New Roman" panose="02020603050405020304" pitchFamily="18" charset="0"/>
                <a:ea typeface="Times New Roman" panose="02020603050405020304" pitchFamily="18" charset="0"/>
              </a:rPr>
              <a:t>Globalization 1989-2008</a:t>
            </a:r>
            <a:endParaRPr lang="en-US" dirty="0"/>
          </a:p>
        </p:txBody>
      </p:sp>
      <p:sp>
        <p:nvSpPr>
          <p:cNvPr id="3" name="Content Placeholder 2">
            <a:extLst>
              <a:ext uri="{FF2B5EF4-FFF2-40B4-BE49-F238E27FC236}">
                <a16:creationId xmlns:a16="http://schemas.microsoft.com/office/drawing/2014/main" id="{3652120F-8453-4926-C4CD-9F7DDF5D61D9}"/>
              </a:ext>
            </a:extLst>
          </p:cNvPr>
          <p:cNvSpPr>
            <a:spLocks noGrp="1"/>
          </p:cNvSpPr>
          <p:nvPr>
            <p:ph idx="1"/>
          </p:nvPr>
        </p:nvSpPr>
        <p:spPr/>
        <p:txBody>
          <a:bodyPr>
            <a:normAutofit fontScale="55000" lnSpcReduction="20000"/>
          </a:bodyPr>
          <a:lstStyle/>
          <a:p>
            <a:pPr marL="0" marR="0">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rPr>
              <a:t>The collapse of the Soviet Union fundamentally altered the global system. </a:t>
            </a: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there appeared to be convergence </a:t>
            </a:r>
            <a:r>
              <a:rPr lang="en-US" sz="4400" kern="0" dirty="0" err="1">
                <a:effectLst/>
                <a:latin typeface="Times New Roman" panose="02020603050405020304" pitchFamily="18" charset="0"/>
                <a:ea typeface="Times New Roman" panose="02020603050405020304" pitchFamily="18" charset="0"/>
                <a:cs typeface="Times New Roman" panose="02020603050405020304" pitchFamily="18" charset="0"/>
              </a:rPr>
              <a:t>around:market</a:t>
            </a: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 economics; democracy; international trade; FDI, migration of workers, transfer of technology. WTO was created in 1995. Multilateral trading system contributed to an almost </a:t>
            </a:r>
            <a:r>
              <a:rPr lang="en-US" sz="4400" b="1" kern="0" dirty="0">
                <a:effectLst/>
                <a:latin typeface="Times New Roman" panose="02020603050405020304" pitchFamily="18" charset="0"/>
                <a:ea typeface="Times New Roman" panose="02020603050405020304" pitchFamily="18" charset="0"/>
                <a:cs typeface="Times New Roman" panose="02020603050405020304" pitchFamily="18" charset="0"/>
              </a:rPr>
              <a:t>50-fold expansion of global trade</a:t>
            </a: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 since its early GATT origins and helped reduce trade barriers substantially. </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4400" kern="0" dirty="0">
                <a:latin typeface="Times New Roman" panose="02020603050405020304" pitchFamily="18" charset="0"/>
                <a:ea typeface="Times New Roman" panose="02020603050405020304" pitchFamily="18" charset="0"/>
                <a:cs typeface="Times New Roman" panose="02020603050405020304" pitchFamily="18" charset="0"/>
              </a:rPr>
              <a:t>Globalization boosted the economies of developing countries and 1. 2 billion people were lifted out of poverty by 2015 , China  emerged as the largest exporting nation of the world and second largest economy challenging the hegemony of the US</a:t>
            </a:r>
            <a:r>
              <a:rPr lang="en-US" kern="0"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2923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7FA8-44EE-5423-E540-5DE10FA3F2A6}"/>
              </a:ext>
            </a:extLst>
          </p:cNvPr>
          <p:cNvSpPr>
            <a:spLocks noGrp="1"/>
          </p:cNvSpPr>
          <p:nvPr>
            <p:ph type="title"/>
          </p:nvPr>
        </p:nvSpPr>
        <p:spPr/>
        <p:txBody>
          <a:bodyPr/>
          <a:lstStyle/>
          <a:p>
            <a:r>
              <a:rPr lang="en-US" sz="4400" b="1" kern="1800" dirty="0">
                <a:effectLst/>
                <a:latin typeface="Times New Roman" panose="02020603050405020304" pitchFamily="18" charset="0"/>
                <a:ea typeface="Times New Roman" panose="02020603050405020304" pitchFamily="18" charset="0"/>
              </a:rPr>
              <a:t>The 2008 financial crisis</a:t>
            </a:r>
            <a:endParaRPr lang="en-US" dirty="0"/>
          </a:p>
        </p:txBody>
      </p:sp>
      <p:sp>
        <p:nvSpPr>
          <p:cNvPr id="3" name="Content Placeholder 2">
            <a:extLst>
              <a:ext uri="{FF2B5EF4-FFF2-40B4-BE49-F238E27FC236}">
                <a16:creationId xmlns:a16="http://schemas.microsoft.com/office/drawing/2014/main" id="{8C29FAAC-8F2F-833F-76BA-9172E68826CA}"/>
              </a:ext>
            </a:extLst>
          </p:cNvPr>
          <p:cNvSpPr>
            <a:spLocks noGrp="1"/>
          </p:cNvSpPr>
          <p:nvPr>
            <p:ph idx="1"/>
          </p:nvPr>
        </p:nvSpPr>
        <p:spPr>
          <a:xfrm>
            <a:off x="1319463" y="1945941"/>
            <a:ext cx="10515600" cy="4351338"/>
          </a:xfrm>
        </p:spPr>
        <p:txBody>
          <a:bodyPr>
            <a:normAutofit fontScale="25000" lnSpcReduction="20000"/>
          </a:bodyPr>
          <a:lstStyle/>
          <a:p>
            <a:pPr marL="0" marR="0">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Unlike the Great Depression, countries responded with substantial international monetary cooperation.</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US" sz="9600" b="1" kern="0" dirty="0">
                <a:effectLst/>
                <a:latin typeface="Times New Roman" panose="02020603050405020304" pitchFamily="18" charset="0"/>
                <a:ea typeface="Times New Roman" panose="02020603050405020304" pitchFamily="18" charset="0"/>
                <a:cs typeface="Times New Roman" panose="02020603050405020304" pitchFamily="18" charset="0"/>
              </a:rPr>
              <a:t>G20</a:t>
            </a: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 rather than the G7 alone, became the principal forum for coordinating the major economies.</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The IMF was strengthened, financial regulation was coordinated internationally, and central banks cooperated extensively.</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Yet the crisis also exposed weaknesses in the system:</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insufficient regulation of global finance; excessive leverage; "too-big-to-fail" institutions; unequal distribution of crisis costs; </a:t>
            </a:r>
            <a:r>
              <a:rPr lang="en-US" sz="11200" kern="0" dirty="0">
                <a:effectLst/>
                <a:latin typeface="Times New Roman" panose="02020603050405020304" pitchFamily="18" charset="0"/>
                <a:ea typeface="Times New Roman" panose="02020603050405020304" pitchFamily="18" charset="0"/>
                <a:cs typeface="Times New Roman" panose="02020603050405020304" pitchFamily="18" charset="0"/>
              </a:rPr>
              <a:t>insufficient regulation of global finance; excessive leverage; too-big-to-fail" institutions; unequal distribution of crisis costs; </a:t>
            </a:r>
            <a:r>
              <a:rPr lang="en-US" sz="9600" kern="0" dirty="0">
                <a:effectLst/>
                <a:latin typeface="Times New Roman" panose="02020603050405020304" pitchFamily="18" charset="0"/>
                <a:ea typeface="Times New Roman" panose="02020603050405020304" pitchFamily="18" charset="0"/>
                <a:cs typeface="Times New Roman" panose="02020603050405020304" pitchFamily="18" charset="0"/>
              </a:rPr>
              <a:t>inadequate representation of emerging economies. </a:t>
            </a:r>
            <a:endParaRPr lang="en-US" sz="9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b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76925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5E35-9FD8-D399-07DD-23AD9145B583}"/>
              </a:ext>
            </a:extLst>
          </p:cNvPr>
          <p:cNvSpPr>
            <a:spLocks noGrp="1"/>
          </p:cNvSpPr>
          <p:nvPr>
            <p:ph type="title"/>
          </p:nvPr>
        </p:nvSpPr>
        <p:spPr/>
        <p:txBody>
          <a:bodyPr/>
          <a:lstStyle/>
          <a:p>
            <a:r>
              <a:rPr lang="en-US" sz="4400" b="1" kern="1800" dirty="0">
                <a:effectLst/>
                <a:latin typeface="Times New Roman" panose="02020603050405020304" pitchFamily="18" charset="0"/>
                <a:ea typeface="Times New Roman" panose="02020603050405020304" pitchFamily="18" charset="0"/>
              </a:rPr>
              <a:t>From globalization to fragmentation 2015-2026</a:t>
            </a:r>
            <a:endParaRPr lang="en-US" dirty="0"/>
          </a:p>
        </p:txBody>
      </p:sp>
      <p:sp>
        <p:nvSpPr>
          <p:cNvPr id="3" name="Content Placeholder 2">
            <a:extLst>
              <a:ext uri="{FF2B5EF4-FFF2-40B4-BE49-F238E27FC236}">
                <a16:creationId xmlns:a16="http://schemas.microsoft.com/office/drawing/2014/main" id="{DDBC8ED9-BF25-A3E4-15B8-EBC2BEE8894F}"/>
              </a:ext>
            </a:extLst>
          </p:cNvPr>
          <p:cNvSpPr>
            <a:spLocks noGrp="1"/>
          </p:cNvSpPr>
          <p:nvPr>
            <p:ph idx="1"/>
          </p:nvPr>
        </p:nvSpPr>
        <p:spPr/>
        <p:txBody>
          <a:bodyPr>
            <a:normAutofit fontScale="32500" lnSpcReduction="20000"/>
          </a:bodyPr>
          <a:lstStyle/>
          <a:p>
            <a:pPr marL="0" marR="0">
              <a:lnSpc>
                <a:spcPct val="115000"/>
              </a:lnSpc>
              <a:spcAft>
                <a:spcPts val="800"/>
              </a:spcAft>
              <a:buNone/>
            </a:pPr>
            <a:r>
              <a:rPr lang="en-US" sz="6400" kern="0" dirty="0">
                <a:effectLst/>
                <a:latin typeface="Times New Roman" panose="02020603050405020304" pitchFamily="18" charset="0"/>
                <a:ea typeface="Times New Roman" panose="02020603050405020304" pitchFamily="18" charset="0"/>
                <a:cs typeface="Times New Roman" panose="02020603050405020304" pitchFamily="18" charset="0"/>
              </a:rPr>
              <a:t>The post-2015 period has been substantially more difficult.</a:t>
            </a:r>
            <a:endParaRPr lang="en-US" sz="6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6400" kern="0" dirty="0">
                <a:effectLst/>
                <a:latin typeface="Times New Roman" panose="02020603050405020304" pitchFamily="18" charset="0"/>
                <a:ea typeface="Times New Roman" panose="02020603050405020304" pitchFamily="18" charset="0"/>
                <a:cs typeface="Times New Roman" panose="02020603050405020304" pitchFamily="18" charset="0"/>
              </a:rPr>
              <a:t>Several developments converged:</a:t>
            </a:r>
            <a:endParaRPr lang="en-US" sz="6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6400" b="1" kern="0" dirty="0">
                <a:effectLst/>
                <a:latin typeface="Times New Roman" panose="02020603050405020304" pitchFamily="18" charset="0"/>
                <a:ea typeface="Times New Roman" panose="02020603050405020304" pitchFamily="18" charset="0"/>
                <a:cs typeface="Times New Roman" panose="02020603050405020304" pitchFamily="18" charset="0"/>
              </a:rPr>
              <a:t>Brexit, US-China strategic competition, trade wars, COVID-19, Russia's invasion of Ukraine, the Gaza war, geopolitical rivalry, supply-chain disruptions, energy insecurity, debt distress and accelerating climate change.</a:t>
            </a:r>
            <a:endParaRPr lang="en-US" sz="6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6400" kern="0" dirty="0">
                <a:effectLst/>
                <a:latin typeface="Times New Roman" panose="02020603050405020304" pitchFamily="18" charset="0"/>
                <a:ea typeface="Times New Roman" panose="02020603050405020304" pitchFamily="18" charset="0"/>
                <a:cs typeface="Times New Roman" panose="02020603050405020304" pitchFamily="18" charset="0"/>
              </a:rPr>
              <a:t>The underlying assumption that economic interdependence would necessarily produce political convergence proved too optimistic.</a:t>
            </a:r>
            <a:endParaRPr lang="en-US" sz="6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6400" kern="0" dirty="0">
                <a:effectLst/>
                <a:latin typeface="Times New Roman" panose="02020603050405020304" pitchFamily="18" charset="0"/>
                <a:ea typeface="Times New Roman" panose="02020603050405020304" pitchFamily="18" charset="0"/>
                <a:cs typeface="Times New Roman" panose="02020603050405020304" pitchFamily="18" charset="0"/>
              </a:rPr>
              <a:t>Instead, the world moved toward strategic competition , ;economic nationalism; sanctions;  industrial policy; export controls; technology restrictions; friend-shoring; regional blocs. </a:t>
            </a:r>
            <a:endParaRPr lang="en-US" sz="6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8171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9952</TotalTime>
  <Words>788</Words>
  <Application>Microsoft Office PowerPoint</Application>
  <PresentationFormat>Widescreen</PresentationFormat>
  <Paragraphs>50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Aptos Display</vt:lpstr>
      <vt:lpstr>Arial</vt:lpstr>
      <vt:lpstr>Symbol</vt:lpstr>
      <vt:lpstr>Times New Roman</vt:lpstr>
      <vt:lpstr>Office Theme</vt:lpstr>
      <vt:lpstr>GLOBAL GOVERNANCE</vt:lpstr>
      <vt:lpstr>The ORIGINS 1941-45</vt:lpstr>
      <vt:lpstr>Reconstruction and the Cold War, 1945–1960 </vt:lpstr>
      <vt:lpstr>Decolonization </vt:lpstr>
      <vt:lpstr>The economic transformation: 1950–1973 </vt:lpstr>
      <vt:lpstr>The oil shocks, debt and structural adjustment 1970s–1980s:</vt:lpstr>
      <vt:lpstr>Globalization 1989-2008</vt:lpstr>
      <vt:lpstr>The 2008 financial crisis</vt:lpstr>
      <vt:lpstr>From globalization to fragmentation 2015-2026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Ishrat Husain / Professor Emeritus and Chairman CEIF</dc:creator>
  <cp:lastModifiedBy>Dr. Ishrat Husain / Professor Emeritus and Chairman CEIF</cp:lastModifiedBy>
  <cp:revision>1</cp:revision>
  <dcterms:created xsi:type="dcterms:W3CDTF">2026-09-22T03:48:07Z</dcterms:created>
  <dcterms:modified xsi:type="dcterms:W3CDTF">2026-10-01T09:27:50Z</dcterms:modified>
</cp:coreProperties>
</file>