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3" r:id="rId3"/>
    <p:sldId id="261" r:id="rId4"/>
    <p:sldId id="258" r:id="rId5"/>
    <p:sldId id="274" r:id="rId6"/>
    <p:sldId id="260" r:id="rId7"/>
    <p:sldId id="262" r:id="rId8"/>
    <p:sldId id="263" r:id="rId9"/>
    <p:sldId id="264" r:id="rId10"/>
    <p:sldId id="265" r:id="rId11"/>
    <p:sldId id="266" r:id="rId12"/>
    <p:sldId id="269" r:id="rId13"/>
    <p:sldId id="27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CC00FF"/>
    <a:srgbClr val="FF00FF"/>
    <a:srgbClr val="99FFCC"/>
    <a:srgbClr val="FF99CC"/>
    <a:srgbClr val="FF6699"/>
    <a:srgbClr val="CC3300"/>
    <a:srgbClr val="66FFFF"/>
    <a:srgbClr val="993366"/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A76D-2E98-4E09-B22F-B96496975749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A3BE5-AF7A-4551-A334-337D1BCF96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210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A76D-2E98-4E09-B22F-B96496975749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A3BE5-AF7A-4551-A334-337D1BCF96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343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A76D-2E98-4E09-B22F-B96496975749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A3BE5-AF7A-4551-A334-337D1BCF96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083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A76D-2E98-4E09-B22F-B96496975749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A3BE5-AF7A-4551-A334-337D1BCF96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240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A76D-2E98-4E09-B22F-B96496975749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A3BE5-AF7A-4551-A334-337D1BCF96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649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A76D-2E98-4E09-B22F-B96496975749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A3BE5-AF7A-4551-A334-337D1BCF96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764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A76D-2E98-4E09-B22F-B96496975749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A3BE5-AF7A-4551-A334-337D1BCF96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898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A76D-2E98-4E09-B22F-B96496975749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A3BE5-AF7A-4551-A334-337D1BCF96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468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A76D-2E98-4E09-B22F-B96496975749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A3BE5-AF7A-4551-A334-337D1BCF96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81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A76D-2E98-4E09-B22F-B96496975749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A3BE5-AF7A-4551-A334-337D1BCF96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891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A76D-2E98-4E09-B22F-B96496975749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A3BE5-AF7A-4551-A334-337D1BCF96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865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5AA76D-2E98-4E09-B22F-B96496975749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A3BE5-AF7A-4551-A334-337D1BCF96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38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8.wdp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microsoft.com/office/2007/relationships/hdphoto" Target="../media/hdphoto9.wdp"/><Relationship Id="rId4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3.png"/><Relationship Id="rId7" Type="http://schemas.microsoft.com/office/2007/relationships/hdphoto" Target="../media/hdphoto11.wdp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microsoft.com/office/2007/relationships/hdphoto" Target="../media/hdphoto10.wdp"/><Relationship Id="rId4" Type="http://schemas.openxmlformats.org/officeDocument/2006/relationships/image" Target="../media/image24.png"/><Relationship Id="rId9" Type="http://schemas.openxmlformats.org/officeDocument/2006/relationships/image" Target="../media/image2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12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microsoft.com/office/2007/relationships/hdphoto" Target="../media/hdphoto5.wdp"/><Relationship Id="rId5" Type="http://schemas.microsoft.com/office/2007/relationships/hdphoto" Target="../media/hdphoto2.wdp"/><Relationship Id="rId10" Type="http://schemas.openxmlformats.org/officeDocument/2006/relationships/image" Target="../media/image8.png"/><Relationship Id="rId4" Type="http://schemas.openxmlformats.org/officeDocument/2006/relationships/image" Target="../media/image5.png"/><Relationship Id="rId9" Type="http://schemas.microsoft.com/office/2007/relationships/hdphoto" Target="../media/hdphoto4.wdp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microsoft.com/office/2007/relationships/hdphoto" Target="../media/hdphoto5.wdp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7.wdp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55164" y="1934817"/>
            <a:ext cx="7298635" cy="4242146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Define the vision for the organization</a:t>
            </a:r>
          </a:p>
          <a:p>
            <a:pPr>
              <a:lnSpc>
                <a:spcPct val="150000"/>
              </a:lnSpc>
            </a:pPr>
            <a:r>
              <a:rPr lang="en-US" dirty="0"/>
              <a:t>Develop a consensus among key stakeholders around that vision</a:t>
            </a:r>
          </a:p>
          <a:p>
            <a:pPr>
              <a:lnSpc>
                <a:spcPct val="150000"/>
              </a:lnSpc>
            </a:pPr>
            <a:r>
              <a:rPr lang="en-US" dirty="0"/>
              <a:t>Develop strategies to translate that vision into action by scanning external environment and internal strengths and weaknesses</a:t>
            </a:r>
          </a:p>
          <a:p>
            <a:pPr>
              <a:lnSpc>
                <a:spcPct val="150000"/>
              </a:lnSpc>
            </a:pPr>
            <a:r>
              <a:rPr lang="en-US" dirty="0"/>
              <a:t>Leads the people by motivating and inspiring them to achieve the vision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461031"/>
            <a:ext cx="12192000" cy="1107592"/>
          </a:xfrm>
          <a:prstGeom prst="rect">
            <a:avLst/>
          </a:prstGeom>
          <a:solidFill>
            <a:srgbClr val="CC0099"/>
          </a:solidFill>
          <a:ln>
            <a:solidFill>
              <a:srgbClr val="CC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LEADERSHIP FOR TRANSFORMATION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198" y="2563467"/>
            <a:ext cx="3280742" cy="3280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0697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51443" y="2332383"/>
            <a:ext cx="5602357" cy="3844580"/>
          </a:xfrm>
        </p:spPr>
        <p:txBody>
          <a:bodyPr>
            <a:normAutofit fontScale="85000" lnSpcReduction="20000"/>
          </a:bodyPr>
          <a:lstStyle/>
          <a:p>
            <a:pPr lvl="0">
              <a:lnSpc>
                <a:spcPct val="150000"/>
              </a:lnSpc>
            </a:pPr>
            <a:r>
              <a:rPr lang="en-US" dirty="0"/>
              <a:t>Develop Business Plan and Annual Budgeting– Allocate resources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Create effective organizational structure to match strategy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Devise Policies and Information systems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Motivate employees and link compensation to performance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590758"/>
            <a:ext cx="12192000" cy="1107592"/>
          </a:xfrm>
          <a:prstGeom prst="rect">
            <a:avLst/>
          </a:prstGeom>
          <a:solidFill>
            <a:srgbClr val="99CC00"/>
          </a:solidFill>
          <a:ln>
            <a:solidFill>
              <a:srgbClr val="99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STRATEGY IMPLEMENTATION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48797" y="2430945"/>
            <a:ext cx="3343690" cy="3343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908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17292"/>
            <a:ext cx="12192000" cy="1107592"/>
          </a:xfrm>
          <a:prstGeom prst="rect">
            <a:avLst/>
          </a:prstGeom>
          <a:solidFill>
            <a:srgbClr val="9999FF"/>
          </a:solidFill>
          <a:ln>
            <a:solidFill>
              <a:srgbClr val="99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BUSINESS PLAN</a:t>
            </a:r>
          </a:p>
        </p:txBody>
      </p:sp>
      <p:sp>
        <p:nvSpPr>
          <p:cNvPr id="7" name="Rectangle 6"/>
          <p:cNvSpPr/>
          <p:nvPr/>
        </p:nvSpPr>
        <p:spPr>
          <a:xfrm>
            <a:off x="844546" y="4645078"/>
            <a:ext cx="1204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/>
              <a:t>Set Targets</a:t>
            </a:r>
          </a:p>
        </p:txBody>
      </p:sp>
      <p:sp>
        <p:nvSpPr>
          <p:cNvPr id="8" name="Rectangle 7"/>
          <p:cNvSpPr/>
          <p:nvPr/>
        </p:nvSpPr>
        <p:spPr>
          <a:xfrm>
            <a:off x="3905766" y="4662122"/>
            <a:ext cx="17625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Align Strategic Initiatives</a:t>
            </a:r>
          </a:p>
        </p:txBody>
      </p:sp>
      <p:sp>
        <p:nvSpPr>
          <p:cNvPr id="9" name="Rectangle 8"/>
          <p:cNvSpPr/>
          <p:nvPr/>
        </p:nvSpPr>
        <p:spPr>
          <a:xfrm>
            <a:off x="7238662" y="4598911"/>
            <a:ext cx="12492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Allocate Resources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9866135" y="4645078"/>
            <a:ext cx="14598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Establish Milestones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2841" y="2950024"/>
            <a:ext cx="1062105" cy="106210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/>
          <a:srcRect b="34845"/>
          <a:stretch/>
        </p:blipFill>
        <p:spPr>
          <a:xfrm>
            <a:off x="6947225" y="2758314"/>
            <a:ext cx="1459602" cy="107371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714" b="95000" l="4380" r="94891">
                        <a14:foregroundMark x1="35036" y1="7857" x2="35036" y2="7857"/>
                        <a14:foregroundMark x1="35036" y1="8571" x2="62774" y2="10714"/>
                        <a14:foregroundMark x1="62774" y1="5714" x2="86131" y2="33571"/>
                        <a14:foregroundMark x1="86131" y1="33571" x2="91971" y2="53571"/>
                        <a14:foregroundMark x1="72993" y1="9286" x2="94161" y2="39286"/>
                        <a14:foregroundMark x1="94161" y1="39286" x2="79562" y2="75714"/>
                        <a14:foregroundMark x1="79562" y1="75714" x2="45255" y2="94286"/>
                        <a14:foregroundMark x1="45255" y1="94286" x2="14599" y2="74286"/>
                        <a14:foregroundMark x1="14599" y1="74286" x2="3650" y2="39286"/>
                        <a14:foregroundMark x1="3650" y1="39286" x2="29197" y2="10714"/>
                        <a14:foregroundMark x1="29197" y1="10714" x2="58394" y2="6429"/>
                        <a14:foregroundMark x1="59854" y1="6429" x2="51825" y2="46429"/>
                        <a14:foregroundMark x1="5839" y1="42143" x2="28467" y2="75000"/>
                        <a14:foregroundMark x1="28467" y1="75000" x2="64964" y2="92143"/>
                        <a14:foregroundMark x1="64964" y1="92143" x2="90511" y2="63571"/>
                        <a14:foregroundMark x1="90511" y1="63571" x2="94891" y2="48571"/>
                        <a14:foregroundMark x1="43066" y1="26429" x2="66423" y2="37143"/>
                        <a14:foregroundMark x1="54745" y1="95000" x2="19708" y2="72143"/>
                        <a14:foregroundMark x1="19708" y1="72143" x2="5839" y2="50000"/>
                        <a14:foregroundMark x1="5839" y1="50000" x2="16788" y2="85000"/>
                        <a14:foregroundMark x1="16788" y1="85000" x2="46715" y2="95714"/>
                        <a14:foregroundMark x1="52555" y1="714" x2="52555" y2="642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218953" y="2950024"/>
            <a:ext cx="954905" cy="97581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6"/>
          <a:srcRect b="17413"/>
          <a:stretch/>
        </p:blipFill>
        <p:spPr>
          <a:xfrm>
            <a:off x="9905608" y="2863734"/>
            <a:ext cx="1149297" cy="862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0746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00408"/>
            <a:ext cx="12192000" cy="1107592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KEY RESOURCES</a:t>
            </a:r>
          </a:p>
        </p:txBody>
      </p:sp>
      <p:sp>
        <p:nvSpPr>
          <p:cNvPr id="5" name="Rectangle 4"/>
          <p:cNvSpPr/>
          <p:nvPr/>
        </p:nvSpPr>
        <p:spPr>
          <a:xfrm>
            <a:off x="696737" y="3508092"/>
            <a:ext cx="15064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People, Talent</a:t>
            </a:r>
          </a:p>
        </p:txBody>
      </p:sp>
      <p:sp>
        <p:nvSpPr>
          <p:cNvPr id="6" name="Rectangle 5"/>
          <p:cNvSpPr/>
          <p:nvPr/>
        </p:nvSpPr>
        <p:spPr>
          <a:xfrm>
            <a:off x="9022741" y="3323426"/>
            <a:ext cx="12429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Technology</a:t>
            </a:r>
          </a:p>
        </p:txBody>
      </p:sp>
      <p:sp>
        <p:nvSpPr>
          <p:cNvPr id="7" name="Rectangle 6"/>
          <p:cNvSpPr/>
          <p:nvPr/>
        </p:nvSpPr>
        <p:spPr>
          <a:xfrm>
            <a:off x="5252327" y="3425280"/>
            <a:ext cx="10994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Processes</a:t>
            </a:r>
          </a:p>
        </p:txBody>
      </p:sp>
      <p:sp>
        <p:nvSpPr>
          <p:cNvPr id="8" name="Rectangle 7"/>
          <p:cNvSpPr/>
          <p:nvPr/>
        </p:nvSpPr>
        <p:spPr>
          <a:xfrm>
            <a:off x="595828" y="5680744"/>
            <a:ext cx="19006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Information, Data and Analytics</a:t>
            </a:r>
          </a:p>
        </p:txBody>
      </p:sp>
      <p:sp>
        <p:nvSpPr>
          <p:cNvPr id="9" name="Rectangle 8"/>
          <p:cNvSpPr/>
          <p:nvPr/>
        </p:nvSpPr>
        <p:spPr>
          <a:xfrm>
            <a:off x="5143516" y="5810959"/>
            <a:ext cx="12082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Equipment</a:t>
            </a:r>
          </a:p>
        </p:txBody>
      </p:sp>
      <p:sp>
        <p:nvSpPr>
          <p:cNvPr id="10" name="Rectangle 9"/>
          <p:cNvSpPr/>
          <p:nvPr/>
        </p:nvSpPr>
        <p:spPr>
          <a:xfrm>
            <a:off x="9022741" y="5777516"/>
            <a:ext cx="13787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Brand Equity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896" y="1881107"/>
            <a:ext cx="1090120" cy="109012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2327" y="1916651"/>
            <a:ext cx="1031356" cy="103135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2920" r="99270">
                        <a14:foregroundMark x1="2920" y1="47143" x2="6569" y2="57143"/>
                        <a14:foregroundMark x1="75912" y1="56429" x2="91971" y2="76429"/>
                        <a14:foregroundMark x1="83942" y1="33571" x2="92701" y2="41429"/>
                        <a14:foregroundMark x1="82482" y1="72143" x2="99270" y2="7642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059665" y="1916651"/>
            <a:ext cx="1304925" cy="13335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0" r="99291">
                        <a14:foregroundMark x1="17021" y1="35000" x2="31206" y2="52857"/>
                        <a14:foregroundMark x1="34043" y1="35000" x2="44681" y2="44286"/>
                        <a14:foregroundMark x1="14184" y1="47857" x2="14184" y2="55000"/>
                        <a14:foregroundMark x1="73759" y1="22857" x2="83688" y2="47143"/>
                        <a14:foregroundMark x1="61702" y1="27143" x2="73759" y2="48571"/>
                        <a14:foregroundMark x1="13475" y1="68571" x2="49645" y2="70000"/>
                        <a14:foregroundMark x1="49645" y1="70000" x2="53901" y2="80000"/>
                        <a14:foregroundMark x1="709" y1="12857" x2="94326" y2="15000"/>
                        <a14:foregroundMark x1="92199" y1="19286" x2="88652" y2="58571"/>
                        <a14:foregroundMark x1="94326" y1="14286" x2="97163" y2="68571"/>
                        <a14:foregroundMark x1="87234" y1="67143" x2="51773" y2="76429"/>
                        <a14:foregroundMark x1="51773" y1="76429" x2="48936" y2="85714"/>
                        <a14:foregroundMark x1="2837" y1="20000" x2="709" y2="47857"/>
                        <a14:foregroundMark x1="1418" y1="52857" x2="3546" y2="68571"/>
                        <a14:foregroundMark x1="82270" y1="14286" x2="99291" y2="1500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97331" y="4655143"/>
            <a:ext cx="897685" cy="89131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0857" y="4655143"/>
            <a:ext cx="834295" cy="83429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9"/>
          <a:srcRect b="33800"/>
          <a:stretch/>
        </p:blipFill>
        <p:spPr>
          <a:xfrm>
            <a:off x="9022741" y="4452130"/>
            <a:ext cx="1333500" cy="882779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0" y="4102220"/>
            <a:ext cx="12192000" cy="45719"/>
          </a:xfrm>
          <a:prstGeom prst="rect">
            <a:avLst/>
          </a:prstGeom>
          <a:solidFill>
            <a:srgbClr val="FF6699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7186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81138"/>
            <a:ext cx="12192000" cy="1107592"/>
          </a:xfrm>
          <a:prstGeom prst="rect">
            <a:avLst/>
          </a:prstGeom>
          <a:solidFill>
            <a:srgbClr val="993366"/>
          </a:solidFill>
          <a:ln>
            <a:solidFill>
              <a:srgbClr val="993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EVALUATION AND CONTROL</a:t>
            </a:r>
          </a:p>
        </p:txBody>
      </p:sp>
      <p:sp>
        <p:nvSpPr>
          <p:cNvPr id="6" name="Rectangle 5"/>
          <p:cNvSpPr/>
          <p:nvPr/>
        </p:nvSpPr>
        <p:spPr>
          <a:xfrm>
            <a:off x="1019293" y="4595255"/>
            <a:ext cx="19519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Performance Evaluation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5189648" y="4743458"/>
            <a:ext cx="9941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Learning</a:t>
            </a:r>
          </a:p>
        </p:txBody>
      </p:sp>
      <p:sp>
        <p:nvSpPr>
          <p:cNvPr id="8" name="Rectangle 7"/>
          <p:cNvSpPr/>
          <p:nvPr/>
        </p:nvSpPr>
        <p:spPr>
          <a:xfrm>
            <a:off x="9062098" y="4733523"/>
            <a:ext cx="10741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Feedback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/>
          <a:srcRect b="23741"/>
          <a:stretch/>
        </p:blipFill>
        <p:spPr>
          <a:xfrm>
            <a:off x="1019293" y="2711272"/>
            <a:ext cx="1458863" cy="119809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6458" y="2643569"/>
            <a:ext cx="1198094" cy="119809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32418" y="2643569"/>
            <a:ext cx="1333500" cy="133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789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7774" y="1789043"/>
            <a:ext cx="6636026" cy="4387920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50000"/>
              </a:lnSpc>
            </a:pPr>
            <a:r>
              <a:rPr lang="en-US" dirty="0"/>
              <a:t>Setting the vision and Strategy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Leading , motivating and inspiring the team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Aligning the organization with the new vision and strategy 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Working with the board and the shareholders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Engage with the external stakeholders 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Continuous learning and developing one self 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329717"/>
            <a:ext cx="12192000" cy="1107592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ROLE OF THE LEADER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5301" y="2709241"/>
            <a:ext cx="2190750" cy="2190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2628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488744"/>
            <a:ext cx="12192000" cy="1107592"/>
          </a:xfrm>
          <a:prstGeom prst="rect">
            <a:avLst/>
          </a:prstGeom>
          <a:solidFill>
            <a:srgbClr val="6666FF"/>
          </a:solidFill>
          <a:ln>
            <a:solidFill>
              <a:srgbClr val="66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ATTRIBUTES OF A SUCCESSFUL LEADER</a:t>
            </a:r>
          </a:p>
        </p:txBody>
      </p:sp>
      <p:sp>
        <p:nvSpPr>
          <p:cNvPr id="6" name="Rectangle 5"/>
          <p:cNvSpPr/>
          <p:nvPr/>
        </p:nvSpPr>
        <p:spPr>
          <a:xfrm>
            <a:off x="1999554" y="2301952"/>
            <a:ext cx="25989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Integrity and credibility</a:t>
            </a:r>
          </a:p>
        </p:txBody>
      </p:sp>
      <p:sp>
        <p:nvSpPr>
          <p:cNvPr id="7" name="Rectangle 6"/>
          <p:cNvSpPr/>
          <p:nvPr/>
        </p:nvSpPr>
        <p:spPr>
          <a:xfrm>
            <a:off x="8670740" y="2163453"/>
            <a:ext cx="25613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Ability to inspire, motivate and align </a:t>
            </a:r>
          </a:p>
        </p:txBody>
      </p:sp>
      <p:sp>
        <p:nvSpPr>
          <p:cNvPr id="8" name="Rectangle 7"/>
          <p:cNvSpPr/>
          <p:nvPr/>
        </p:nvSpPr>
        <p:spPr>
          <a:xfrm>
            <a:off x="1999554" y="3828353"/>
            <a:ext cx="30782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Real time connection with reality—outside and inside </a:t>
            </a:r>
          </a:p>
        </p:txBody>
      </p:sp>
      <p:sp>
        <p:nvSpPr>
          <p:cNvPr id="9" name="Rectangle 8"/>
          <p:cNvSpPr/>
          <p:nvPr/>
        </p:nvSpPr>
        <p:spPr>
          <a:xfrm>
            <a:off x="8643285" y="3700826"/>
            <a:ext cx="27875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Adaptability that  exhibits Realism tampered with optimism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999554" y="5484784"/>
            <a:ext cx="316726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Interacting, Listening, getting feedback as well as explaining and answering questions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765322" y="5623283"/>
            <a:ext cx="246680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Courage in taking timely decisions 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/>
          <a:srcRect l="15967" t="12960" r="16506" b="22687"/>
          <a:stretch/>
        </p:blipFill>
        <p:spPr>
          <a:xfrm>
            <a:off x="770817" y="2133023"/>
            <a:ext cx="694644" cy="71411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2"/>
          <a:srcRect l="15967" t="12960" r="16506" b="22687"/>
          <a:stretch/>
        </p:blipFill>
        <p:spPr>
          <a:xfrm>
            <a:off x="770817" y="3794464"/>
            <a:ext cx="694644" cy="71411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/>
          <a:srcRect l="15967" t="12960" r="16506" b="22687"/>
          <a:stretch/>
        </p:blipFill>
        <p:spPr>
          <a:xfrm>
            <a:off x="770817" y="5589394"/>
            <a:ext cx="694644" cy="71411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2"/>
          <a:srcRect l="15967" t="12960" r="16506" b="22687"/>
          <a:stretch/>
        </p:blipFill>
        <p:spPr>
          <a:xfrm>
            <a:off x="7370400" y="3805436"/>
            <a:ext cx="694644" cy="71411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2"/>
          <a:srcRect l="15967" t="12960" r="16506" b="22687"/>
          <a:stretch/>
        </p:blipFill>
        <p:spPr>
          <a:xfrm>
            <a:off x="7370400" y="2095674"/>
            <a:ext cx="694644" cy="71411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2"/>
          <a:srcRect l="15967" t="12960" r="16506" b="22687"/>
          <a:stretch/>
        </p:blipFill>
        <p:spPr>
          <a:xfrm>
            <a:off x="7370400" y="5455763"/>
            <a:ext cx="694644" cy="71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479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488744"/>
            <a:ext cx="12192000" cy="1107592"/>
          </a:xfrm>
          <a:prstGeom prst="rect">
            <a:avLst/>
          </a:prstGeom>
          <a:solidFill>
            <a:srgbClr val="CC3300"/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ATTRIBUTES OF A SUCCESSFUL LEADER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559" b="94118" l="5556" r="93827">
                        <a14:foregroundMark x1="14198" y1="38971" x2="14198" y2="38971"/>
                        <a14:foregroundMark x1="5556" y1="43382" x2="5556" y2="43382"/>
                        <a14:foregroundMark x1="40741" y1="17647" x2="40741" y2="17647"/>
                        <a14:foregroundMark x1="91358" y1="36029" x2="91358" y2="36029"/>
                        <a14:foregroundMark x1="93210" y1="72059" x2="93210" y2="72059"/>
                        <a14:foregroundMark x1="94444" y1="41176" x2="94444" y2="41176"/>
                        <a14:foregroundMark x1="33951" y1="83824" x2="33951" y2="83824"/>
                        <a14:foregroundMark x1="51852" y1="94118" x2="51852" y2="94118"/>
                        <a14:foregroundMark x1="64815" y1="41912" x2="64815" y2="4191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87688" y="2657762"/>
            <a:ext cx="1195596" cy="100371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00683" y="4346277"/>
            <a:ext cx="19415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Vision and Mission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3345059" y="4168877"/>
            <a:ext cx="220747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External opportunities and threats</a:t>
            </a:r>
          </a:p>
        </p:txBody>
      </p:sp>
      <p:sp>
        <p:nvSpPr>
          <p:cNvPr id="8" name="Rectangle 7"/>
          <p:cNvSpPr/>
          <p:nvPr/>
        </p:nvSpPr>
        <p:spPr>
          <a:xfrm>
            <a:off x="6283080" y="4215043"/>
            <a:ext cx="185489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Internal strengths and weaknesses</a:t>
            </a:r>
          </a:p>
        </p:txBody>
      </p:sp>
      <p:sp>
        <p:nvSpPr>
          <p:cNvPr id="9" name="Rectangle 8"/>
          <p:cNvSpPr/>
          <p:nvPr/>
        </p:nvSpPr>
        <p:spPr>
          <a:xfrm>
            <a:off x="9515061" y="4215042"/>
            <a:ext cx="202692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Establishing long term objectives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3709191" y="2489753"/>
            <a:ext cx="1135061" cy="1084914"/>
            <a:chOff x="3623273" y="2705316"/>
            <a:chExt cx="1135061" cy="1084914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7692" b="92308" l="9877" r="88889">
                          <a14:foregroundMark x1="77778" y1="8333" x2="77778" y2="8333"/>
                          <a14:foregroundMark x1="22222" y1="9615" x2="22222" y2="9615"/>
                          <a14:foregroundMark x1="81481" y1="92308" x2="81481" y2="92308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3623273" y="2945190"/>
              <a:ext cx="438771" cy="845040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6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9630" b="92593" l="9278" r="89691">
                          <a14:foregroundMark x1="60825" y1="25185" x2="60825" y2="25185"/>
                          <a14:foregroundMark x1="39175" y1="88889" x2="39175" y2="88889"/>
                          <a14:foregroundMark x1="49485" y1="92593" x2="49485" y2="92593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4062044" y="2705316"/>
              <a:ext cx="696290" cy="969064"/>
            </a:xfrm>
            <a:prstGeom prst="rect">
              <a:avLst/>
            </a:prstGeom>
          </p:spPr>
        </p:pic>
      </p:grpSp>
      <p:grpSp>
        <p:nvGrpSpPr>
          <p:cNvPr id="16" name="Group 15"/>
          <p:cNvGrpSpPr/>
          <p:nvPr/>
        </p:nvGrpSpPr>
        <p:grpSpPr>
          <a:xfrm>
            <a:off x="6337433" y="2474922"/>
            <a:ext cx="1539942" cy="1325061"/>
            <a:chOff x="6440557" y="2705316"/>
            <a:chExt cx="1539942" cy="1325061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8"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backgroundRemoval t="9412" b="89412" l="9804" r="94771">
                          <a14:foregroundMark x1="94771" y1="47059" x2="94771" y2="47059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6440557" y="2705316"/>
              <a:ext cx="1232451" cy="684695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10">
              <a:extLst>
                <a:ext uri="{BEBA8EAE-BF5A-486C-A8C5-ECC9F3942E4B}">
                  <a14:imgProps xmlns:a14="http://schemas.microsoft.com/office/drawing/2010/main">
                    <a14:imgLayer r:embed="rId11">
                      <a14:imgEffect>
                        <a14:backgroundRemoval t="8621" b="87931" l="2941" r="96471">
                          <a14:foregroundMark x1="10000" y1="46552" x2="10000" y2="46552"/>
                          <a14:foregroundMark x1="3529" y1="55172" x2="3529" y2="55172"/>
                          <a14:foregroundMark x1="48235" y1="29310" x2="48235" y2="29310"/>
                          <a14:foregroundMark x1="54706" y1="24138" x2="54706" y2="24138"/>
                          <a14:foregroundMark x1="50000" y1="22414" x2="50000" y2="22414"/>
                          <a14:foregroundMark x1="44118" y1="79310" x2="44118" y2="79310"/>
                          <a14:foregroundMark x1="50000" y1="74138" x2="50000" y2="74138"/>
                          <a14:foregroundMark x1="54706" y1="74138" x2="54706" y2="74138"/>
                          <a14:foregroundMark x1="90000" y1="46552" x2="90000" y2="46552"/>
                          <a14:foregroundMark x1="96471" y1="53448" x2="96471" y2="53448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6440557" y="3504985"/>
              <a:ext cx="1539942" cy="525392"/>
            </a:xfrm>
            <a:prstGeom prst="rect">
              <a:avLst/>
            </a:prstGeom>
          </p:spPr>
        </p:pic>
      </p:grpSp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12"/>
          <a:srcRect b="38209"/>
          <a:stretch/>
        </p:blipFill>
        <p:spPr>
          <a:xfrm>
            <a:off x="9515061" y="2489753"/>
            <a:ext cx="1689194" cy="1124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418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What do we want to become?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74275"/>
            <a:ext cx="12192000" cy="902734"/>
          </a:xfrm>
          <a:prstGeom prst="rect">
            <a:avLst/>
          </a:prstGeom>
          <a:solidFill>
            <a:srgbClr val="6666FF"/>
          </a:solidFill>
          <a:ln>
            <a:solidFill>
              <a:srgbClr val="66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VISION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2764805"/>
            <a:ext cx="12192000" cy="902734"/>
          </a:xfrm>
          <a:prstGeom prst="rect">
            <a:avLst/>
          </a:prstGeom>
          <a:solidFill>
            <a:srgbClr val="FF9999"/>
          </a:solidFill>
          <a:ln>
            <a:solidFill>
              <a:srgbClr val="FF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MISSION STATEMENT</a:t>
            </a:r>
          </a:p>
        </p:txBody>
      </p:sp>
      <p:sp>
        <p:nvSpPr>
          <p:cNvPr id="2" name="Rectangle 1"/>
          <p:cNvSpPr/>
          <p:nvPr/>
        </p:nvSpPr>
        <p:spPr>
          <a:xfrm>
            <a:off x="660352" y="5393353"/>
            <a:ext cx="244065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Foundation for priorities, strategies , plans and work assignments</a:t>
            </a:r>
          </a:p>
        </p:txBody>
      </p:sp>
      <p:sp>
        <p:nvSpPr>
          <p:cNvPr id="6" name="Rectangle 5"/>
          <p:cNvSpPr/>
          <p:nvPr/>
        </p:nvSpPr>
        <p:spPr>
          <a:xfrm>
            <a:off x="4764348" y="5368299"/>
            <a:ext cx="280072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Declaration of an organization’s reason for being. Statement of Purpose</a:t>
            </a:r>
          </a:p>
        </p:txBody>
      </p:sp>
      <p:sp>
        <p:nvSpPr>
          <p:cNvPr id="8" name="Rectangle 7"/>
          <p:cNvSpPr/>
          <p:nvPr/>
        </p:nvSpPr>
        <p:spPr>
          <a:xfrm>
            <a:off x="9228410" y="5557642"/>
            <a:ext cx="23032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What is our business?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9835" b="72727" l="57407" r="95062">
                        <a14:foregroundMark x1="69136" y1="19835" x2="69136" y2="19835"/>
                        <a14:foregroundMark x1="61111" y1="71901" x2="61111" y2="71901"/>
                      </a14:backgroundRemoval>
                    </a14:imgEffect>
                  </a14:imgLayer>
                </a14:imgProps>
              </a:ext>
            </a:extLst>
          </a:blip>
          <a:srcRect l="53249" t="16866" b="20282"/>
          <a:stretch/>
        </p:blipFill>
        <p:spPr>
          <a:xfrm>
            <a:off x="937591" y="4103809"/>
            <a:ext cx="1038037" cy="104235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/>
          <a:srcRect b="12713"/>
          <a:stretch/>
        </p:blipFill>
        <p:spPr>
          <a:xfrm>
            <a:off x="5331101" y="3982186"/>
            <a:ext cx="1238250" cy="116397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82973" y="4168116"/>
            <a:ext cx="888949" cy="888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595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0957" y="2013606"/>
            <a:ext cx="5032512" cy="4401172"/>
          </a:xfrm>
        </p:spPr>
        <p:txBody>
          <a:bodyPr>
            <a:normAutofit fontScale="92500" lnSpcReduction="20000"/>
          </a:bodyPr>
          <a:lstStyle/>
          <a:p>
            <a:pPr marL="342900" lvl="0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Economic Forces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Social, Cultural, demographic and natural environment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Political, governmental and legal factors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Technological forces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Competitive forces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422484"/>
            <a:ext cx="12192000" cy="1107592"/>
          </a:xfrm>
          <a:prstGeom prst="rect">
            <a:avLst/>
          </a:prstGeom>
          <a:solidFill>
            <a:srgbClr val="008080"/>
          </a:solidFill>
          <a:ln>
            <a:solidFill>
              <a:srgbClr val="0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EXTERNAL OPPORTUNITIES AND THREATS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800877" y="3082894"/>
            <a:ext cx="1909731" cy="1595124"/>
            <a:chOff x="3623273" y="2705316"/>
            <a:chExt cx="1135061" cy="1084914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7692" b="92308" l="9877" r="88889">
                          <a14:foregroundMark x1="77778" y1="8333" x2="77778" y2="8333"/>
                          <a14:foregroundMark x1="22222" y1="9615" x2="22222" y2="9615"/>
                          <a14:foregroundMark x1="81481" y1="92308" x2="81481" y2="92308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3623273" y="2945190"/>
              <a:ext cx="438771" cy="84504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9630" b="92593" l="9278" r="89691">
                          <a14:foregroundMark x1="60825" y1="25185" x2="60825" y2="25185"/>
                          <a14:foregroundMark x1="39175" y1="88889" x2="39175" y2="88889"/>
                          <a14:foregroundMark x1="49485" y1="92593" x2="49485" y2="92593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4062044" y="2705316"/>
              <a:ext cx="696290" cy="9690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27498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5582" y="2001077"/>
            <a:ext cx="6278217" cy="4175885"/>
          </a:xfrm>
        </p:spPr>
        <p:txBody>
          <a:bodyPr>
            <a:normAutofit fontScale="70000" lnSpcReduction="20000"/>
          </a:bodyPr>
          <a:lstStyle/>
          <a:p>
            <a:pPr lvl="0">
              <a:lnSpc>
                <a:spcPct val="150000"/>
              </a:lnSpc>
            </a:pPr>
            <a:r>
              <a:rPr lang="en-US" dirty="0"/>
              <a:t>Functional areas differ according to the nature of the organization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Distinctive competencies: Gathering , assimilating and evaluating information about the firm’s operation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Effective coordination and understanding among functional business areas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Physical resources, Human resources, organizational resources, 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Organizational culture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475492"/>
            <a:ext cx="12192000" cy="1107592"/>
          </a:xfrm>
          <a:prstGeom prst="rect">
            <a:avLst/>
          </a:prstGeom>
          <a:solidFill>
            <a:srgbClr val="FF6699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INTERNAL STRENGTHS AND WEAKNESSES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738927" y="3159749"/>
            <a:ext cx="2170463" cy="1858540"/>
            <a:chOff x="6440557" y="2656328"/>
            <a:chExt cx="1539942" cy="1374049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9412" b="89412" l="9804" r="94771">
                          <a14:foregroundMark x1="94771" y1="47059" x2="94771" y2="47059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6516802" y="2656328"/>
              <a:ext cx="1232451" cy="684695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8621" b="87931" l="2941" r="96471">
                          <a14:foregroundMark x1="10000" y1="46552" x2="10000" y2="46552"/>
                          <a14:foregroundMark x1="3529" y1="55172" x2="3529" y2="55172"/>
                          <a14:foregroundMark x1="48235" y1="29310" x2="48235" y2="29310"/>
                          <a14:foregroundMark x1="54706" y1="24138" x2="54706" y2="24138"/>
                          <a14:foregroundMark x1="50000" y1="22414" x2="50000" y2="22414"/>
                          <a14:foregroundMark x1="44118" y1="79310" x2="44118" y2="79310"/>
                          <a14:foregroundMark x1="50000" y1="74138" x2="50000" y2="74138"/>
                          <a14:foregroundMark x1="54706" y1="74138" x2="54706" y2="74138"/>
                          <a14:foregroundMark x1="90000" y1="46552" x2="90000" y2="46552"/>
                          <a14:foregroundMark x1="96471" y1="53448" x2="96471" y2="53448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6440557" y="3504985"/>
              <a:ext cx="1539942" cy="52539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538843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462240"/>
            <a:ext cx="12192000" cy="1107592"/>
          </a:xfrm>
          <a:prstGeom prst="rect">
            <a:avLst/>
          </a:prstGeom>
          <a:solidFill>
            <a:srgbClr val="9966FF"/>
          </a:solidFill>
          <a:ln>
            <a:solidFill>
              <a:srgbClr val="99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TRANSLATING THE VISION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889032" y="4570687"/>
            <a:ext cx="25300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Clarifying the Vision , communicating and linking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5036147" y="4570687"/>
            <a:ext cx="28753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Gaining the Consensus, Feedback and Learning </a:t>
            </a:r>
          </a:p>
        </p:txBody>
      </p:sp>
      <p:sp>
        <p:nvSpPr>
          <p:cNvPr id="8" name="Rectangle 7"/>
          <p:cNvSpPr/>
          <p:nvPr/>
        </p:nvSpPr>
        <p:spPr>
          <a:xfrm>
            <a:off x="9303348" y="4611684"/>
            <a:ext cx="20618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Developing Strategy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7143" b="92857" l="4930" r="92254">
                        <a14:foregroundMark x1="14085" y1="15000" x2="14085" y2="15000"/>
                        <a14:foregroundMark x1="4930" y1="27857" x2="4930" y2="27857"/>
                        <a14:foregroundMark x1="18310" y1="22857" x2="40141" y2="47143"/>
                        <a14:foregroundMark x1="40141" y1="47143" x2="40845" y2="49286"/>
                        <a14:foregroundMark x1="33099" y1="15000" x2="76761" y2="34286"/>
                        <a14:foregroundMark x1="66901" y1="19286" x2="92254" y2="30714"/>
                        <a14:foregroundMark x1="71127" y1="10000" x2="71127" y2="10000"/>
                        <a14:foregroundMark x1="33099" y1="7143" x2="33803" y2="44286"/>
                        <a14:foregroundMark x1="33803" y1="44286" x2="34507" y2="45000"/>
                        <a14:foregroundMark x1="30282" y1="50000" x2="40845" y2="82143"/>
                        <a14:foregroundMark x1="40845" y1="82143" x2="48592" y2="92857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06710" y="2738644"/>
            <a:ext cx="1344943" cy="1326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92417" y="2891163"/>
            <a:ext cx="881429" cy="88142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17307" y="2738644"/>
            <a:ext cx="1033927" cy="1041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988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87616" y="1948069"/>
            <a:ext cx="6066183" cy="4228893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50000"/>
              </a:lnSpc>
            </a:pPr>
            <a:r>
              <a:rPr lang="en-US" dirty="0"/>
              <a:t>Examining alternate strategies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Choosing preferred strategy to pursue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Setting Goals and Sharing throughout the organization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Aligning the structure, processes and policies with the agreed strategy  and allocating  the functions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555005"/>
            <a:ext cx="12192000" cy="1107592"/>
          </a:xfrm>
          <a:prstGeom prst="rect">
            <a:avLst/>
          </a:prstGeom>
          <a:solidFill>
            <a:srgbClr val="FF9900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DEVELOPING AND MANAGING STRATEGY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b="16956"/>
          <a:stretch/>
        </p:blipFill>
        <p:spPr>
          <a:xfrm>
            <a:off x="1368700" y="2682737"/>
            <a:ext cx="2616347" cy="233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2256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381</Words>
  <Application>Microsoft Office PowerPoint</Application>
  <PresentationFormat>Widescreen</PresentationFormat>
  <Paragraphs>72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Iqra Saeed</dc:creator>
  <cp:lastModifiedBy>Dr. Ishrat Husain / Professor Emeritus and Chairman CEIF</cp:lastModifiedBy>
  <cp:revision>12</cp:revision>
  <dcterms:created xsi:type="dcterms:W3CDTF">2022-05-13T11:49:06Z</dcterms:created>
  <dcterms:modified xsi:type="dcterms:W3CDTF">2026-04-14T14:44:18Z</dcterms:modified>
</cp:coreProperties>
</file>