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89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02033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0E8891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C6962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7498080" y="1755648"/>
            <a:ext cx="475488" cy="3611880"/>
          </a:xfrm>
          <a:prstGeom prst="roundRect">
            <a:avLst/>
          </a:prstGeom>
          <a:solidFill>
            <a:srgbClr val="0E8891">
              <a:alpha val="88000"/>
            </a:srgbClr>
          </a:solidFill>
          <a:ln w="6350">
            <a:solidFill>
              <a:srgbClr val="0E889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8229600" y="1325880"/>
            <a:ext cx="475488" cy="4041648"/>
          </a:xfrm>
          <a:prstGeom prst="roundRect">
            <a:avLst/>
          </a:prstGeom>
          <a:solidFill>
            <a:srgbClr val="C6962C">
              <a:alpha val="96000"/>
            </a:srgbClr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8961120" y="2176272"/>
            <a:ext cx="475488" cy="3191256"/>
          </a:xfrm>
          <a:prstGeom prst="roundRect">
            <a:avLst/>
          </a:prstGeom>
          <a:solidFill>
            <a:srgbClr val="5E8C61">
              <a:alpha val="86000"/>
            </a:srgbClr>
          </a:solidFill>
          <a:ln w="6350">
            <a:solidFill>
              <a:srgbClr val="5E8C6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9692640" y="1554480"/>
            <a:ext cx="475488" cy="3813048"/>
          </a:xfrm>
          <a:prstGeom prst="roundRect">
            <a:avLst/>
          </a:prstGeom>
          <a:solidFill>
            <a:srgbClr val="C97152">
              <a:alpha val="82000"/>
            </a:srgbClr>
          </a:solidFill>
          <a:ln w="6350">
            <a:solidFill>
              <a:srgbClr val="C9715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0424160" y="1874520"/>
            <a:ext cx="475488" cy="3493008"/>
          </a:xfrm>
          <a:prstGeom prst="roundRect">
            <a:avLst/>
          </a:prstGeom>
          <a:solidFill>
            <a:srgbClr val="6B7FA3">
              <a:alpha val="86000"/>
            </a:srgbClr>
          </a:solidFill>
          <a:ln w="6350">
            <a:solidFill>
              <a:srgbClr val="6B7FA3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182881" y="681089"/>
            <a:ext cx="11704319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Pillars of  Financial Sustainability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94944" y="3063240"/>
            <a:ext cx="1828800" cy="0"/>
          </a:xfrm>
          <a:prstGeom prst="line">
            <a:avLst/>
          </a:prstGeom>
          <a:noFill/>
          <a:ln w="3810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694944" y="3337560"/>
            <a:ext cx="680313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D8E5EA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A strategic framework for strengthening the long-term operating model of universities.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94944" y="5285232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8D5D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Dr. Ishrat Husain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ECOSYSTEM INTEGRATION</a:t>
            </a:r>
            <a:endParaRPr lang="en-US" sz="10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Integrate with regional industrial and agricultural clusters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8" y="1389888"/>
            <a:ext cx="1081735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8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Universities can position campuses, labs and applied research around the economic strengths of their cities and regions.</a:t>
            </a:r>
            <a:endParaRPr lang="en-US" sz="168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85800" y="2057400"/>
            <a:ext cx="2606040" cy="33375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685800" y="2057400"/>
            <a:ext cx="2606040" cy="457200"/>
          </a:xfrm>
          <a:prstGeom prst="roundRect">
            <a:avLst/>
          </a:prstGeom>
          <a:solidFill>
            <a:srgbClr val="5E8C61"/>
          </a:solidFill>
          <a:ln w="6350">
            <a:solidFill>
              <a:srgbClr val="5E8C6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841248" y="2176272"/>
            <a:ext cx="2295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Agriculture &amp; food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14400" y="2743200"/>
            <a:ext cx="22402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Sargodha — kinnow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Multan &amp; Mirpurkhas — mangoes/bananas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Narowal — basmati rice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Sahiwal &amp; Okara — potatoes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Khairpur — dates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493008" y="2057400"/>
            <a:ext cx="2606040" cy="33375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493008" y="2057400"/>
            <a:ext cx="2606040" cy="457200"/>
          </a:xfrm>
          <a:prstGeom prst="roundRect">
            <a:avLst/>
          </a:prstGeom>
          <a:solidFill>
            <a:srgbClr val="0A6D7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648456" y="2176272"/>
            <a:ext cx="2295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Manufacturing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721608" y="2743200"/>
            <a:ext cx="22402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Faisalabad — industrial hub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Wazirabad — cutlery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Sialkot — sports &amp; surgical goods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Gujranwala — ceramics, sanitary, tiles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Gujrat — fans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Chiniot — furniture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300216" y="2057400"/>
            <a:ext cx="2606040" cy="33375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6300216" y="2057400"/>
            <a:ext cx="2606040" cy="457200"/>
          </a:xfrm>
          <a:prstGeom prst="roundRect">
            <a:avLst/>
          </a:prstGeom>
          <a:solidFill>
            <a:srgbClr val="C6962C"/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6455664" y="2176272"/>
            <a:ext cx="2295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Resources &amp; energy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528816" y="2743200"/>
            <a:ext cx="22402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Noshki — minerals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Gwadar — fisheries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Karak, Dera Bugti &amp; Badin — oil and gas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Hub &amp; Lasbela — oil refineries, heavy engineering, thermal power plants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107424" y="2057400"/>
            <a:ext cx="2606040" cy="33375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9107424" y="2057400"/>
            <a:ext cx="2606040" cy="457200"/>
          </a:xfrm>
          <a:prstGeom prst="roundRect">
            <a:avLst/>
          </a:prstGeom>
          <a:solidFill>
            <a:srgbClr val="5C6F92"/>
          </a:solidFill>
          <a:ln w="635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9262872" y="2176272"/>
            <a:ext cx="2295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Local enterprise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9336024" y="2743200"/>
            <a:ext cx="224028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Swabi &amp; Mardan — chappals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City-specific skills, testing, incubation and supplier development opportunities.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14400" y="5806440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Strategic question: What local problem can each university solve better than anyone else?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TESTING SERVICES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Create fee-based testing and certification services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8" y="1417320"/>
            <a:ext cx="103144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Universities can provide independent, credible and scalable assessment services to the public and professional sectors.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057400"/>
            <a:ext cx="3840480" cy="3200400"/>
          </a:xfrm>
          <a:prstGeom prst="roundRect">
            <a:avLst/>
          </a:prstGeom>
          <a:solidFill>
            <a:srgbClr val="102033"/>
          </a:solidFill>
          <a:ln w="6350">
            <a:solidFill>
              <a:srgbClr val="102033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207008" y="2532888"/>
            <a:ext cx="2926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Trusted testing platform</a:t>
            </a:r>
            <a:endParaRPr lang="en-US" sz="2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07008" y="365760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A sustainable revenue stream when quality assurance, confidentiality and operational integrity are built in.</a:t>
            </a:r>
            <a:endParaRPr lang="en-US" sz="1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577840" y="2167128"/>
            <a:ext cx="5394960" cy="420624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5806440" y="2267712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Teacher recruitment tests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577840" y="2788920"/>
            <a:ext cx="5394960" cy="420624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5806440" y="2889504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Health worker recruitment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577840" y="3410712"/>
            <a:ext cx="5394960" cy="420624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5806440" y="3511296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PMDC examinations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577840" y="4032504"/>
            <a:ext cx="5394960" cy="420624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5806440" y="4133088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Bar examinations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577840" y="4654296"/>
            <a:ext cx="5394960" cy="420624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5806440" y="475488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Other professional assessments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033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0E8891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C6962C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BD4D7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IMPLEMENTATION ROADMAP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521208"/>
            <a:ext cx="103327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Sequencing the sustainability transformation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34546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C9D7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7" y="1417320"/>
            <a:ext cx="10241279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The pillars are mutually reinforcing. The practical challenge is to sequence them without overloading the institution.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77240" y="2395728"/>
            <a:ext cx="3337560" cy="2331720"/>
          </a:xfrm>
          <a:prstGeom prst="roundRect">
            <a:avLst/>
          </a:prstGeom>
          <a:solidFill>
            <a:srgbClr val="173653"/>
          </a:solidFill>
          <a:ln w="6350">
            <a:solidFill>
              <a:srgbClr val="1630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033272" y="2697480"/>
            <a:ext cx="1463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1C15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0–6 months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33272" y="3063240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Foundation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33272" y="3675888"/>
            <a:ext cx="2743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Policy approval for tuition indexation, benefits review, endowment governance and fundraising targets.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0" y="2395728"/>
            <a:ext cx="3337560" cy="2331720"/>
          </a:xfrm>
          <a:prstGeom prst="roundRect">
            <a:avLst/>
          </a:prstGeom>
          <a:solidFill>
            <a:srgbClr val="173D4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828032" y="2697480"/>
            <a:ext cx="1463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1C15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6–18 months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828032" y="3063240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Revenue engines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828032" y="3675888"/>
            <a:ext cx="2743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Launch executive programs, micro-credentials, testing services and industry-linked labs.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366760" y="2395728"/>
            <a:ext cx="3337560" cy="2331720"/>
          </a:xfrm>
          <a:prstGeom prst="roundRect">
            <a:avLst/>
          </a:prstGeom>
          <a:solidFill>
            <a:srgbClr val="2D453A"/>
          </a:solidFill>
          <a:ln w="6350">
            <a:solidFill>
              <a:srgbClr val="16304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8622792" y="2697480"/>
            <a:ext cx="1463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1C15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18–36 months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622792" y="3063240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Institutionalization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622792" y="3675888"/>
            <a:ext cx="27432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Scale endowment income, academic mergers, faculty pooling and cluster-based partnerships.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14400" y="5669280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440" b="1" dirty="0">
                <a:solidFill>
                  <a:srgbClr val="F3E4BE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Measure progress through recurring non-tuition revenue, cost-to-income discipline, faculty productivity and student support coverage.</a:t>
            </a:r>
            <a:endParaRPr lang="en-US" sz="14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CB1B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STRATEGIC VIEW</a:t>
            </a: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From single-source funding to a resilient model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40080" y="1417320"/>
            <a:ext cx="6583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5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Financial sustainability is built by combining revenue diversification, productivity, disciplined costs and deeper external partnerships.</a:t>
            </a:r>
            <a:endParaRPr lang="en-US" sz="1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85800" y="2788920"/>
            <a:ext cx="2148840" cy="2560320"/>
          </a:xfrm>
          <a:prstGeom prst="roundRect">
            <a:avLst/>
          </a:prstGeom>
          <a:solidFill>
            <a:srgbClr val="0A6D7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68680" y="295351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86968" y="3447288"/>
            <a:ext cx="17465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4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Market-linked revenues</a:t>
            </a:r>
            <a:endParaRPr lang="en-US" sz="16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86968" y="4142232"/>
            <a:ext cx="17465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5F7F9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Indexed tuition, executive education, short courses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999232" y="2377440"/>
            <a:ext cx="2148840" cy="2971800"/>
          </a:xfrm>
          <a:prstGeom prst="roundRect">
            <a:avLst/>
          </a:prstGeom>
          <a:solidFill>
            <a:srgbClr val="C6962C">
              <a:alpha val="97000"/>
            </a:srgbClr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82112" y="254203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200400" y="3035808"/>
            <a:ext cx="17465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4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Faculty productivity</a:t>
            </a:r>
            <a:endParaRPr lang="en-US" sz="16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00400" y="3730752"/>
            <a:ext cx="17465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F5F7F9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Research, consultancy, commercialization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312664" y="2788920"/>
            <a:ext cx="2148840" cy="2560320"/>
          </a:xfrm>
          <a:prstGeom prst="roundRect">
            <a:avLst/>
          </a:prstGeom>
          <a:solidFill>
            <a:srgbClr val="5E8C61"/>
          </a:solidFill>
          <a:ln w="6350">
            <a:solidFill>
              <a:srgbClr val="5E8C61"/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495544" y="295351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513832" y="3447288"/>
            <a:ext cx="17465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4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Asset monetization</a:t>
            </a:r>
            <a:endParaRPr lang="en-US" sz="16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513832" y="4142232"/>
            <a:ext cx="17465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F5F7F9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Land, technology parks, labs, farms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626096" y="2377440"/>
            <a:ext cx="2148840" cy="2971800"/>
          </a:xfrm>
          <a:prstGeom prst="roundRect">
            <a:avLst/>
          </a:prstGeom>
          <a:solidFill>
            <a:srgbClr val="9D4D4D"/>
          </a:solidFill>
          <a:ln w="6350">
            <a:solidFill>
              <a:srgbClr val="9D4D4D"/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808976" y="254203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7827264" y="3035808"/>
            <a:ext cx="17465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4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Cost discipline</a:t>
            </a:r>
            <a:endParaRPr lang="en-US" sz="16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827264" y="3730752"/>
            <a:ext cx="17465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F5F7F9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Staffing, benefits and pension reform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939528" y="2788920"/>
            <a:ext cx="2148840" cy="2560320"/>
          </a:xfrm>
          <a:prstGeom prst="roundRect">
            <a:avLst/>
          </a:prstGeom>
          <a:solidFill>
            <a:srgbClr val="5C6F92"/>
          </a:solidFill>
          <a:ln w="635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 sz="2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122408" y="2953512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10140696" y="3447288"/>
            <a:ext cx="17465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4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Ecosystem integration</a:t>
            </a:r>
            <a:endParaRPr lang="en-US" sz="164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140696" y="4142232"/>
            <a:ext cx="174650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F5F7F9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Industry clusters, testing services, donors</a:t>
            </a:r>
            <a:endParaRPr lang="en-US" sz="126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-9144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REVENUE &amp; ASSETS</a:t>
            </a:r>
            <a:endParaRPr lang="en-US" sz="10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Index revenues. Activate institutional assets.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8" y="1417320"/>
            <a:ext cx="7040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Two immediate levers help universities protect purchasing power and convert underused assets into income-generating platforms.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13232" y="2212848"/>
            <a:ext cx="4800600" cy="2999232"/>
          </a:xfrm>
          <a:prstGeom prst="roundRect">
            <a:avLst/>
          </a:prstGeom>
          <a:solidFill>
            <a:srgbClr val="102033"/>
          </a:solidFill>
          <a:ln w="6350">
            <a:solidFill>
              <a:srgbClr val="102033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051560" y="2532888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Transparent tuition indexation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51560" y="3072384"/>
            <a:ext cx="37490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Link annual tuition adjustments to inflation through a predictable and communicated mechanism.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51560" y="4462272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1C15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Stability for planning, salaries and service quality</a:t>
            </a:r>
            <a:endParaRPr lang="en-US" sz="14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80760" y="2048256"/>
            <a:ext cx="2606040" cy="1252728"/>
          </a:xfrm>
          <a:prstGeom prst="roundRect">
            <a:avLst/>
          </a:prstGeom>
          <a:solidFill>
            <a:srgbClr val="E7F1F1"/>
          </a:solidFill>
          <a:ln w="635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6080760" y="2048256"/>
            <a:ext cx="82296" cy="1252728"/>
          </a:xfrm>
          <a:prstGeom prst="rect">
            <a:avLst/>
          </a:prstGeom>
          <a:solidFill>
            <a:srgbClr val="0A6D7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6291072" y="2194560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Technology &amp; incubation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91072" y="2551176"/>
            <a:ext cx="22585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Technology parks, business incubation and entrepreneurship centers linked with market demand.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887968" y="2048256"/>
            <a:ext cx="2606040" cy="1252728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8887968" y="2048256"/>
            <a:ext cx="82296" cy="1252728"/>
          </a:xfrm>
          <a:prstGeom prst="rect">
            <a:avLst/>
          </a:prstGeom>
          <a:solidFill>
            <a:srgbClr val="C6962C"/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9098280" y="2194560"/>
            <a:ext cx="22860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Applied facilities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098280" y="2551176"/>
            <a:ext cx="22585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Engineering prototypes, testing labs and services that can be offered to industry.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080760" y="3712464"/>
            <a:ext cx="5413248" cy="1252728"/>
          </a:xfrm>
          <a:prstGeom prst="roundRect">
            <a:avLst/>
          </a:prstGeom>
          <a:solidFill>
            <a:srgbClr val="EAF0F7"/>
          </a:solidFill>
          <a:ln w="6350">
            <a:solidFill>
              <a:srgbClr val="EAF0F7"/>
            </a:solidFill>
            <a:prstDash val="solid"/>
          </a:ln>
        </p:spPr>
        <p:txBody>
          <a:bodyPr/>
          <a:lstStyle/>
          <a:p>
            <a:endParaRPr lang="en-PK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080760" y="3712464"/>
            <a:ext cx="82296" cy="1252728"/>
          </a:xfrm>
          <a:prstGeom prst="rect">
            <a:avLst/>
          </a:prstGeom>
          <a:solidFill>
            <a:srgbClr val="5C6F92"/>
          </a:solidFill>
          <a:ln w="635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6291072" y="3858768"/>
            <a:ext cx="509320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Land-based ventures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291072" y="4215384"/>
            <a:ext cx="50657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Efficient use of university land through agriculture and livestock farms.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FACULTY DEVELOPMENT</a:t>
            </a:r>
            <a:endParaRPr lang="en-US" sz="10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Turn faculty capability into a growth engine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40080" y="1389888"/>
            <a:ext cx="951530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The faculty model should reward productivity, build international exposure and create pathways for research-led income.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85800" y="2148840"/>
            <a:ext cx="3063240" cy="135331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685800" y="2148840"/>
            <a:ext cx="82296" cy="1353312"/>
          </a:xfrm>
          <a:prstGeom prst="rect">
            <a:avLst/>
          </a:prstGeom>
          <a:solidFill>
            <a:srgbClr val="0A6D7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896112" y="2295144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Doctoral &amp; postgraduate fellowships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96112" y="2651760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Use government and international scholarship schemes including US, Erasmus and China programs.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33672" y="2148840"/>
            <a:ext cx="3063240" cy="1353312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33672" y="2148840"/>
            <a:ext cx="82296" cy="1353312"/>
          </a:xfrm>
          <a:prstGeom prst="rect">
            <a:avLst/>
          </a:prstGeom>
          <a:solidFill>
            <a:srgbClr val="C6962C"/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443984" y="2295144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Competitive research grants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443984" y="2651760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Encourage commercialization and clear ownership of intellectual property.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781544" y="2148840"/>
            <a:ext cx="3063240" cy="135331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7781544" y="2148840"/>
            <a:ext cx="82296" cy="1353312"/>
          </a:xfrm>
          <a:prstGeom prst="rect">
            <a:avLst/>
          </a:prstGeom>
          <a:solidFill>
            <a:srgbClr val="5E8C61"/>
          </a:solidFill>
          <a:ln w="6350">
            <a:solidFill>
              <a:srgbClr val="5E8C6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7991856" y="2295144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Consultancy &amp; professional engagement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991856" y="2651760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Enable faculty to work with firms in their respective fields.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85800" y="4005072"/>
            <a:ext cx="3063240" cy="1353312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685800" y="4005072"/>
            <a:ext cx="82296" cy="1353312"/>
          </a:xfrm>
          <a:prstGeom prst="rect">
            <a:avLst/>
          </a:prstGeom>
          <a:solidFill>
            <a:srgbClr val="9D4D4D"/>
          </a:solidFill>
          <a:ln w="6350">
            <a:solidFill>
              <a:srgbClr val="9D4D4D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896112" y="4151376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Performance-based increments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896112" y="4507992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Replace across-the-board increases with transparent annual performance progression.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233672" y="4005072"/>
            <a:ext cx="3063240" cy="135331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7" name="Shape 25"/>
          <p:cNvSpPr/>
          <p:nvPr/>
        </p:nvSpPr>
        <p:spPr>
          <a:xfrm>
            <a:off x="4233672" y="4005072"/>
            <a:ext cx="82296" cy="1353312"/>
          </a:xfrm>
          <a:prstGeom prst="rect">
            <a:avLst/>
          </a:prstGeom>
          <a:solidFill>
            <a:srgbClr val="5C6F92"/>
          </a:solidFill>
          <a:ln w="635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4443984" y="4151376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Monetized benefits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443984" y="4507992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Merge housing, transport and similar allowances into salaries.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7781544" y="4005072"/>
            <a:ext cx="3063240" cy="1353312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1" name="Shape 29"/>
          <p:cNvSpPr/>
          <p:nvPr/>
        </p:nvSpPr>
        <p:spPr>
          <a:xfrm>
            <a:off x="7781544" y="4005072"/>
            <a:ext cx="82296" cy="1353312"/>
          </a:xfrm>
          <a:prstGeom prst="rect">
            <a:avLst/>
          </a:prstGeom>
          <a:solidFill>
            <a:srgbClr val="C97152"/>
          </a:solidFill>
          <a:ln w="6350">
            <a:solidFill>
              <a:srgbClr val="C9715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7991856" y="4151376"/>
            <a:ext cx="274320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Health insurance approach</a:t>
            </a:r>
            <a:endParaRPr lang="en-US" sz="15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991856" y="4507992"/>
            <a:ext cx="2715768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Use health cards and pay insurance premiums rather than open-ended reimbursements.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COMMUNITY OUTREACH</a:t>
            </a: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Expand from degree programs to lifelong learning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7" y="1417320"/>
            <a:ext cx="11104141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Universities can serve working professionals, government servants and communities through flexible, modular offerings.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14400" y="2148840"/>
            <a:ext cx="10469880" cy="3127248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51460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01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216152" y="2889504"/>
            <a:ext cx="1737360" cy="0"/>
          </a:xfrm>
          <a:prstGeom prst="line">
            <a:avLst/>
          </a:prstGeom>
          <a:noFill/>
          <a:ln w="2540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1188720" y="31546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Executive development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88720" y="3813048"/>
            <a:ext cx="1965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Continuous progression programs for managers and professionals.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85032" y="251460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6962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02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758184" y="2889504"/>
            <a:ext cx="1737360" cy="0"/>
          </a:xfrm>
          <a:prstGeom prst="line">
            <a:avLst/>
          </a:prstGeom>
          <a:noFill/>
          <a:ln w="2540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730752" y="31546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Micro-credentials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730752" y="3813048"/>
            <a:ext cx="1965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Short-term courses, six-month certificates and diploma pathways.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227064" y="251460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E8C61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03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300216" y="2889504"/>
            <a:ext cx="1737360" cy="0"/>
          </a:xfrm>
          <a:prstGeom prst="line">
            <a:avLst/>
          </a:prstGeom>
          <a:noFill/>
          <a:ln w="25400">
            <a:solidFill>
              <a:srgbClr val="5E8C6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6272784" y="31546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Government skills training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272784" y="3813048"/>
            <a:ext cx="1965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Fee-based training for public-sector capability development.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769096" y="251460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5C6F92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04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842248" y="2889504"/>
            <a:ext cx="1737360" cy="0"/>
          </a:xfrm>
          <a:prstGeom prst="line">
            <a:avLst/>
          </a:prstGeom>
          <a:noFill/>
          <a:ln w="2540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8814816" y="31546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Summer &amp; winter schools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814816" y="3813048"/>
            <a:ext cx="1965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Open enrollment programs for wider public participation.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ENDOWMENT &amp; STUDENT SUPPORT</a:t>
            </a:r>
            <a:endParaRPr lang="en-US" sz="10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Endowment and aid strengthen both resilience and access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8" y="1417320"/>
            <a:ext cx="1058875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A professionally governed endowment can create recurring income while preserving access for students in genuine need.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828800" y="3273552"/>
            <a:ext cx="1828800" cy="0"/>
          </a:xfrm>
          <a:prstGeom prst="line">
            <a:avLst/>
          </a:prstGeom>
          <a:noFill/>
          <a:ln w="19050">
            <a:solidFill>
              <a:srgbClr val="DAD6C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709160" y="3273552"/>
            <a:ext cx="1828800" cy="0"/>
          </a:xfrm>
          <a:prstGeom prst="line">
            <a:avLst/>
          </a:prstGeom>
          <a:noFill/>
          <a:ln w="19050">
            <a:solidFill>
              <a:srgbClr val="DAD6C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7635240" y="3273552"/>
            <a:ext cx="1828800" cy="0"/>
          </a:xfrm>
          <a:prstGeom prst="line">
            <a:avLst/>
          </a:prstGeom>
          <a:noFill/>
          <a:ln w="19050">
            <a:solidFill>
              <a:srgbClr val="DAD6CB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731520" y="2423160"/>
            <a:ext cx="2057400" cy="1600200"/>
          </a:xfrm>
          <a:prstGeom prst="roundRect">
            <a:avLst/>
          </a:prstGeom>
          <a:solidFill>
            <a:srgbClr val="E7F1F1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914400" y="269748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Donors</a:t>
            </a:r>
            <a:endParaRPr lang="en-US" sz="16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14400" y="3136392"/>
            <a:ext cx="1691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Corporate sector, philanthropists and alumni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611880" y="2423160"/>
            <a:ext cx="2057400" cy="1600200"/>
          </a:xfrm>
          <a:prstGeom prst="roundRect">
            <a:avLst/>
          </a:prstGeom>
          <a:solidFill>
            <a:srgbClr val="102033"/>
          </a:solidFill>
          <a:ln w="6350">
            <a:solidFill>
              <a:srgbClr val="102033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794760" y="269748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Endowment Fund</a:t>
            </a:r>
            <a:endParaRPr lang="en-US" sz="16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794760" y="3136392"/>
            <a:ext cx="1691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8EC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General or specific funds such as scholarships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92240" y="2423160"/>
            <a:ext cx="2057400" cy="1600200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6675120" y="269748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Investment Income</a:t>
            </a:r>
            <a:endParaRPr lang="en-US" sz="16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675120" y="3136392"/>
            <a:ext cx="1691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Recurring income for operations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372600" y="2423160"/>
            <a:ext cx="2057400" cy="160020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9555480" y="269748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Student Aid</a:t>
            </a:r>
            <a:endParaRPr lang="en-US" sz="162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555480" y="3136392"/>
            <a:ext cx="1691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Scholarships, stipends and Qarz-e-Hasna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914400" y="4892040"/>
            <a:ext cx="10012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Design principle: preserve the fund; use income for operational support and targeted access.</a:t>
            </a:r>
            <a:endParaRPr lang="en-US" sz="1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COST STRUCTURE &amp; BENEFITS</a:t>
            </a:r>
            <a:endParaRPr lang="en-US" sz="10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Cost discipline must protect the academic mission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7" y="1417320"/>
            <a:ext cx="1066079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Sustainability is not only about new revenue; it also requires deliberate redesign of recurring cost structures.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77240" y="2084832"/>
            <a:ext cx="5166360" cy="3246120"/>
          </a:xfrm>
          <a:prstGeom prst="roundRect">
            <a:avLst/>
          </a:prstGeom>
          <a:solidFill>
            <a:srgbClr val="102033"/>
          </a:solidFill>
          <a:ln w="6350">
            <a:solidFill>
              <a:srgbClr val="102033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115568" y="25146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Administrative efficiency</a:t>
            </a:r>
            <a:endParaRPr lang="en-US" sz="2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88720" y="3246120"/>
            <a:ext cx="425196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lnSpcReduction="10000"/>
          </a:bodyPr>
          <a:lstStyle/>
          <a:p>
            <a:r>
              <a:rPr lang="en-US" sz="1600" dirty="0">
                <a:solidFill>
                  <a:srgbClr val="E7EEF2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Curtail lower-grade non-academic, administrative and support staff where functions are duplicative.
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600" dirty="0">
                <a:solidFill>
                  <a:srgbClr val="E7EEF2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Redirect savings to academic strength, quality of teaching and student support.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0" y="2084832"/>
            <a:ext cx="4800600" cy="324612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720840" y="25146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Pension reform</a:t>
            </a:r>
            <a:endParaRPr lang="en-US" sz="2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812280" y="3246120"/>
            <a:ext cx="38862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Replace pay-as-you-go defined benefits with defined contribution arrangements.
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6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University and employees contribute to a professionally managed pension fund.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72200" y="2331720"/>
            <a:ext cx="0" cy="2743200"/>
          </a:xfrm>
          <a:prstGeom prst="line">
            <a:avLst/>
          </a:prstGeom>
          <a:noFill/>
          <a:ln w="2540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ACADEMIC STRUCTURE</a:t>
            </a:r>
            <a:endParaRPr lang="en-US"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Rationalize the academic portfolio and share capacity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8" y="1417320"/>
            <a:ext cx="104973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Programs, departments and faculty resources should be aligned with demand, quality and scale.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005840" y="2148840"/>
            <a:ext cx="1920240" cy="822960"/>
          </a:xfrm>
          <a:prstGeom prst="roundRect">
            <a:avLst/>
          </a:prstGeom>
          <a:solidFill>
            <a:srgbClr val="0A6D75"/>
          </a:solidFill>
          <a:ln w="6350">
            <a:solidFill>
              <a:srgbClr val="0A6D7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261872" y="235000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Merge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154680" y="2148840"/>
            <a:ext cx="7589520" cy="8229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3474720" y="2313432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Allied disciplines, departments, centers and institutes with overlapping mandates.</a:t>
            </a:r>
            <a:endParaRPr lang="en-US" sz="15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05840" y="3319272"/>
            <a:ext cx="1920240" cy="822960"/>
          </a:xfrm>
          <a:prstGeom prst="roundRect">
            <a:avLst/>
          </a:prstGeom>
          <a:solidFill>
            <a:srgbClr val="C6962C"/>
          </a:solidFill>
          <a:ln w="6350">
            <a:solidFill>
              <a:srgbClr val="C6962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1261872" y="35204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Pool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54680" y="3319272"/>
            <a:ext cx="7589520" cy="8229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474720" y="3483864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Collaborate with universities in the same town to share faculty resources.</a:t>
            </a:r>
            <a:endParaRPr lang="en-US" sz="15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005840" y="4489704"/>
            <a:ext cx="1920240" cy="822960"/>
          </a:xfrm>
          <a:prstGeom prst="roundRect">
            <a:avLst/>
          </a:prstGeom>
          <a:solidFill>
            <a:srgbClr val="5C6F92"/>
          </a:solidFill>
          <a:ln w="6350">
            <a:solidFill>
              <a:srgbClr val="5C6F9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1261872" y="469087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Protect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154680" y="4489704"/>
            <a:ext cx="7589520" cy="822960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3474720" y="4654296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Ensure low or declining demand subjects are taught efficiently without weakening quality.</a:t>
            </a:r>
            <a:endParaRPr lang="en-US" sz="15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51560" y="548640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Outcome</a:t>
            </a: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965960" y="5431536"/>
            <a:ext cx="8001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Lean academic structures with better utilization of people, programs and facilities.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 w="635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9829800" y="91440"/>
            <a:ext cx="2057400" cy="205740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182880" y="5074920"/>
            <a:ext cx="1554480" cy="1554480"/>
          </a:xfrm>
          <a:prstGeom prst="arc">
            <a:avLst/>
          </a:prstGeom>
          <a:solidFill>
            <a:srgbClr val="FFFFFF">
              <a:alpha val="0"/>
            </a:srgbClr>
          </a:solidFill>
          <a:ln w="6350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21792" y="32004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FUNDRAISING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4360" y="60350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102033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Institutionalize fundraising as a strategic capability</a:t>
            </a:r>
            <a:endParaRPr lang="en-US" sz="27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60" y="1197864"/>
            <a:ext cx="10881360" cy="0"/>
          </a:xfrm>
          <a:prstGeom prst="line">
            <a:avLst/>
          </a:prstGeom>
          <a:noFill/>
          <a:ln w="8890">
            <a:solidFill>
              <a:srgbClr val="DAD6C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10972800" y="3840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58367" y="1417320"/>
            <a:ext cx="938617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Fundraising should move from occasional appeals to a sustained relationship-building system.</a:t>
            </a:r>
            <a:endParaRPr lang="en-US" sz="17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295248" y="2011680"/>
            <a:ext cx="9601200" cy="576072"/>
          </a:xfrm>
          <a:prstGeom prst="roundRect">
            <a:avLst/>
          </a:prstGeom>
          <a:solidFill>
            <a:srgbClr val="EAF0F7"/>
          </a:solidFill>
          <a:ln w="6350">
            <a:solidFill>
              <a:srgbClr val="EAF0F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1551280" y="2130552"/>
            <a:ext cx="90891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Prospects — Corporate sector • philanthropists • alumni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346808" y="2871216"/>
            <a:ext cx="7498080" cy="576072"/>
          </a:xfrm>
          <a:prstGeom prst="roundRect">
            <a:avLst/>
          </a:prstGeom>
          <a:solidFill>
            <a:srgbClr val="E7F1F1"/>
          </a:solidFill>
          <a:ln w="6350">
            <a:solidFill>
              <a:srgbClr val="E7F1F1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602840" y="2990088"/>
            <a:ext cx="6986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Campaigns — Named chairs, labs, scholarships and student support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306928" y="3730752"/>
            <a:ext cx="5577840" cy="576072"/>
          </a:xfrm>
          <a:prstGeom prst="roundRect">
            <a:avLst/>
          </a:prstGeom>
          <a:solidFill>
            <a:srgbClr val="FBF1D7"/>
          </a:solidFill>
          <a:ln w="6350">
            <a:solidFill>
              <a:srgbClr val="FBF1D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3562960" y="3849624"/>
            <a:ext cx="5065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Commitments — Multi-year pledges and donor stewardship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048" y="4590288"/>
            <a:ext cx="4361688" cy="576072"/>
          </a:xfrm>
          <a:prstGeom prst="roundRect">
            <a:avLst/>
          </a:prstGeom>
          <a:solidFill>
            <a:srgbClr val="F0F6EC"/>
          </a:solidFill>
          <a:ln w="6350">
            <a:solidFill>
              <a:srgbClr val="F0F6EC"/>
            </a:solidFill>
            <a:prstDash val="solid"/>
          </a:ln>
        </p:spPr>
        <p:txBody>
          <a:bodyPr/>
          <a:lstStyle/>
          <a:p>
            <a:endParaRPr lang="en-PK" sz="2000"/>
          </a:p>
        </p:txBody>
      </p:sp>
      <p:sp>
        <p:nvSpPr>
          <p:cNvPr id="17" name="Text 15"/>
          <p:cNvSpPr/>
          <p:nvPr/>
        </p:nvSpPr>
        <p:spPr>
          <a:xfrm>
            <a:off x="4267048" y="4709160"/>
            <a:ext cx="421193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Impact — Income that strengthens access and institutional quality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51560" y="5559552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A6D75"/>
                </a:solidFill>
                <a:latin typeface="Cambria" panose="02040503050406030204" pitchFamily="18" charset="0"/>
                <a:ea typeface="Cambria" panose="02040503050406030204" pitchFamily="18" charset="0"/>
                <a:cs typeface="Aptos" pitchFamily="34" charset="-120"/>
              </a:rPr>
              <a:t>Giving culture is strongest when donors see named, measurable and well-governed outcomes.</a:t>
            </a:r>
            <a:endParaRPr lang="en-US" sz="15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155680" y="6473952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1000</Words>
  <Application>Microsoft Office PowerPoint</Application>
  <PresentationFormat>Widescreen</PresentationFormat>
  <Paragraphs>185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Pillars of Financial Sustainability</dc:title>
  <dc:subject>Pillars of Financial Sustainability</dc:subject>
  <dc:creator>OpenAI</dc:creator>
  <cp:lastModifiedBy>Dr. Ishrat Husain / Professor Emeritus and Chairman CEIF</cp:lastModifiedBy>
  <cp:revision>3</cp:revision>
  <dcterms:created xsi:type="dcterms:W3CDTF">2026-08-18T04:50:06Z</dcterms:created>
  <dcterms:modified xsi:type="dcterms:W3CDTF">2026-08-26T16:14:01Z</dcterms:modified>
</cp:coreProperties>
</file>