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57" r:id="rId7"/>
    <p:sldId id="259" r:id="rId8"/>
    <p:sldId id="261" r:id="rId9"/>
    <p:sldId id="262" r:id="rId10"/>
    <p:sldId id="263" r:id="rId11"/>
    <p:sldId id="264" r:id="rId12"/>
    <p:sldId id="265" r:id="rId13"/>
    <p:sldId id="283" r:id="rId14"/>
    <p:sldId id="285" r:id="rId15"/>
    <p:sldId id="266" r:id="rId16"/>
    <p:sldId id="281" r:id="rId17"/>
    <p:sldId id="267" r:id="rId18"/>
    <p:sldId id="268" r:id="rId19"/>
    <p:sldId id="269" r:id="rId20"/>
    <p:sldId id="272" r:id="rId21"/>
    <p:sldId id="273" r:id="rId22"/>
    <p:sldId id="274" r:id="rId23"/>
    <p:sldId id="275" r:id="rId24"/>
    <p:sldId id="277" r:id="rId25"/>
    <p:sldId id="280" r:id="rId26"/>
    <p:sldId id="282" r:id="rId27"/>
  </p:sldIdLst>
  <p:sldSz cx="12192000" cy="6858000"/>
  <p:notesSz cx="6954838" cy="93091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77B04-A044-7232-8D36-0676444B21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9E5D27A9-4195-1881-5CAA-2D73605412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5D19A217-8F33-B2D8-D2FD-9CEED438D831}"/>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5" name="Footer Placeholder 4">
            <a:extLst>
              <a:ext uri="{FF2B5EF4-FFF2-40B4-BE49-F238E27FC236}">
                <a16:creationId xmlns:a16="http://schemas.microsoft.com/office/drawing/2014/main" id="{D9D5589C-64F7-61D3-0C25-C081ADDCA8F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7D2940F-B78D-10D8-DDC0-C6CDFAC12A9A}"/>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776606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CC479-7030-8638-0C44-8E27FDBEE65E}"/>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B4DD8AFB-8B0F-8A79-FD14-1462AA538B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A3AEF99B-7428-5058-0768-221D933FA14A}"/>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5" name="Footer Placeholder 4">
            <a:extLst>
              <a:ext uri="{FF2B5EF4-FFF2-40B4-BE49-F238E27FC236}">
                <a16:creationId xmlns:a16="http://schemas.microsoft.com/office/drawing/2014/main" id="{76135E49-2D57-D006-6B92-133CFEBAE302}"/>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FAFAA3C-B1ED-E73F-F22B-3DB1DC1DBB6D}"/>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171784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A4B58A-ACED-B355-507C-29D84AA4B0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52C882BD-49C7-A5FF-1518-7601C82D55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6C6F32FD-F17A-A9B8-2FB1-889A066A2FD7}"/>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5" name="Footer Placeholder 4">
            <a:extLst>
              <a:ext uri="{FF2B5EF4-FFF2-40B4-BE49-F238E27FC236}">
                <a16:creationId xmlns:a16="http://schemas.microsoft.com/office/drawing/2014/main" id="{2432636A-A574-0B11-5A9A-5EE88D52D3B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E7A8A39-EA8E-2BCC-830A-2A77E1248901}"/>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1584320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7E68-77CD-D358-6A50-13479940D327}"/>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AB12E48E-AC39-3C07-E4A9-B691DD5853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6899BC5-EA82-4509-7D07-6629E954C7AC}"/>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5" name="Footer Placeholder 4">
            <a:extLst>
              <a:ext uri="{FF2B5EF4-FFF2-40B4-BE49-F238E27FC236}">
                <a16:creationId xmlns:a16="http://schemas.microsoft.com/office/drawing/2014/main" id="{B01E881E-6317-9F25-A944-AF9C05BFB201}"/>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22C1C2F-5401-4DDE-0793-EEA73747FE6F}"/>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404557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D0CFF-A5FA-E30E-1C5C-8646172D5D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4AF5F493-D6E9-0AD9-848A-C9475C159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0545EE-1C00-AF28-4ED0-27C294711656}"/>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5" name="Footer Placeholder 4">
            <a:extLst>
              <a:ext uri="{FF2B5EF4-FFF2-40B4-BE49-F238E27FC236}">
                <a16:creationId xmlns:a16="http://schemas.microsoft.com/office/drawing/2014/main" id="{71F6D508-6EA9-83E9-28E7-075D78487EC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BC745991-22AD-D685-C676-B9B74F2767DF}"/>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581256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4285B-1B21-499C-0F30-2896DE4169AD}"/>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C5A81D94-A8BB-3F63-1A4F-5479DB626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EB75C65F-8B0D-9A23-A8C5-FF2E327FB4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C52AA70A-2978-7A68-18A6-6A96A04CDBF0}"/>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6" name="Footer Placeholder 5">
            <a:extLst>
              <a:ext uri="{FF2B5EF4-FFF2-40B4-BE49-F238E27FC236}">
                <a16:creationId xmlns:a16="http://schemas.microsoft.com/office/drawing/2014/main" id="{D2400716-D5D1-3724-6CFE-290D171FEDF3}"/>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70D86006-4D2E-FCDD-D7D3-C56D65FD5E94}"/>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1097161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8B9EF-6435-BC52-2318-F57BBB588C8E}"/>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6738FDE1-36FA-36CA-CC7E-CBC858EB24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4FD866-EC5B-B143-06D7-7A3FE9D75E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F9632295-F2B7-F7B8-6C29-378E16C995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B5BE30-C8C7-F147-B9EF-8A393DE417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758BCB85-2702-097C-7299-DE981220FB0E}"/>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8" name="Footer Placeholder 7">
            <a:extLst>
              <a:ext uri="{FF2B5EF4-FFF2-40B4-BE49-F238E27FC236}">
                <a16:creationId xmlns:a16="http://schemas.microsoft.com/office/drawing/2014/main" id="{D9DC79BA-6D7A-A4A3-9295-7F40A79CA0AE}"/>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7220FA42-DB81-E218-D136-23355B10AEEF}"/>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70517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63045-9225-9947-6ADB-E3E484B369AB}"/>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4E7B513E-4C6F-326A-78C6-5576ECA91D40}"/>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4" name="Footer Placeholder 3">
            <a:extLst>
              <a:ext uri="{FF2B5EF4-FFF2-40B4-BE49-F238E27FC236}">
                <a16:creationId xmlns:a16="http://schemas.microsoft.com/office/drawing/2014/main" id="{F5302494-0A51-967C-849B-13AB541F0924}"/>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D6E8A6AB-B9B4-9A2D-5E54-7825C3BB47BD}"/>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43790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635700-B9BC-DE7F-E03C-3395FF1C69BE}"/>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3" name="Footer Placeholder 2">
            <a:extLst>
              <a:ext uri="{FF2B5EF4-FFF2-40B4-BE49-F238E27FC236}">
                <a16:creationId xmlns:a16="http://schemas.microsoft.com/office/drawing/2014/main" id="{ED582A63-F8B8-7AE6-CF83-F3E8EC6ACC6D}"/>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DB499D31-A224-DD6A-076A-068B5B88B4BA}"/>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281724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BF657-E2A1-EEEE-B7E3-5F9E5CAE1A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B16A43F4-514E-379B-BC2E-E847A5C546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CC66B61F-C15A-9DAB-8677-8F911BFA6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0EE3A3-A798-15A4-1EFB-C8913B7F30FC}"/>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6" name="Footer Placeholder 5">
            <a:extLst>
              <a:ext uri="{FF2B5EF4-FFF2-40B4-BE49-F238E27FC236}">
                <a16:creationId xmlns:a16="http://schemas.microsoft.com/office/drawing/2014/main" id="{613205C5-E444-6873-D91F-F03859725BDE}"/>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9C064F8E-D2E9-8973-97A1-592E02183CF0}"/>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3605843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3CD00-B9F2-B770-6513-56084ACA1C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898A73C5-3CEE-F7B4-A4CE-3E5997B3F2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1EEB3753-906E-6DF1-C289-1D03140CFC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F51369-B48A-B218-DED6-6E2E9F05E602}"/>
              </a:ext>
            </a:extLst>
          </p:cNvPr>
          <p:cNvSpPr>
            <a:spLocks noGrp="1"/>
          </p:cNvSpPr>
          <p:nvPr>
            <p:ph type="dt" sz="half" idx="10"/>
          </p:nvPr>
        </p:nvSpPr>
        <p:spPr/>
        <p:txBody>
          <a:bodyPr/>
          <a:lstStyle/>
          <a:p>
            <a:fld id="{3FFE6138-2D4E-4F40-BDE9-7E0B8287A65A}" type="datetimeFigureOut">
              <a:rPr lang="en-PK" smtClean="0"/>
              <a:t>02/03/2025</a:t>
            </a:fld>
            <a:endParaRPr lang="en-PK"/>
          </a:p>
        </p:txBody>
      </p:sp>
      <p:sp>
        <p:nvSpPr>
          <p:cNvPr id="6" name="Footer Placeholder 5">
            <a:extLst>
              <a:ext uri="{FF2B5EF4-FFF2-40B4-BE49-F238E27FC236}">
                <a16:creationId xmlns:a16="http://schemas.microsoft.com/office/drawing/2014/main" id="{040B6E32-131A-6504-00BD-5F721DFFDAB1}"/>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23652F42-C8D1-8BFF-AEFA-19799C4E15F6}"/>
              </a:ext>
            </a:extLst>
          </p:cNvPr>
          <p:cNvSpPr>
            <a:spLocks noGrp="1"/>
          </p:cNvSpPr>
          <p:nvPr>
            <p:ph type="sldNum" sz="quarter" idx="12"/>
          </p:nvPr>
        </p:nvSpPr>
        <p:spPr/>
        <p:txBody>
          <a:bodyPr/>
          <a:lstStyle/>
          <a:p>
            <a:fld id="{ABBCEEB8-94DD-4570-821A-21508E047FDB}" type="slidenum">
              <a:rPr lang="en-PK" smtClean="0"/>
              <a:t>‹#›</a:t>
            </a:fld>
            <a:endParaRPr lang="en-PK"/>
          </a:p>
        </p:txBody>
      </p:sp>
    </p:spTree>
    <p:extLst>
      <p:ext uri="{BB962C8B-B14F-4D97-AF65-F5344CB8AC3E}">
        <p14:creationId xmlns:p14="http://schemas.microsoft.com/office/powerpoint/2010/main" val="2542616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0099CA-BC07-30FE-284D-115784CEDA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4979794C-3A2D-DFAA-4D57-8211C6E70A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6B1270D-347B-3C78-71EB-0AE9CEBEA6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E6138-2D4E-4F40-BDE9-7E0B8287A65A}" type="datetimeFigureOut">
              <a:rPr lang="en-PK" smtClean="0"/>
              <a:t>02/03/2025</a:t>
            </a:fld>
            <a:endParaRPr lang="en-PK"/>
          </a:p>
        </p:txBody>
      </p:sp>
      <p:sp>
        <p:nvSpPr>
          <p:cNvPr id="5" name="Footer Placeholder 4">
            <a:extLst>
              <a:ext uri="{FF2B5EF4-FFF2-40B4-BE49-F238E27FC236}">
                <a16:creationId xmlns:a16="http://schemas.microsoft.com/office/drawing/2014/main" id="{8FD82B2F-AEBF-F82A-4B11-74E35F198F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35EB687D-643C-BABC-97E7-EF6B439E27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CEEB8-94DD-4570-821A-21508E047FDB}" type="slidenum">
              <a:rPr lang="en-PK" smtClean="0"/>
              <a:t>‹#›</a:t>
            </a:fld>
            <a:endParaRPr lang="en-PK"/>
          </a:p>
        </p:txBody>
      </p:sp>
    </p:spTree>
    <p:extLst>
      <p:ext uri="{BB962C8B-B14F-4D97-AF65-F5344CB8AC3E}">
        <p14:creationId xmlns:p14="http://schemas.microsoft.com/office/powerpoint/2010/main" val="2709757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89BF16D-2D33-AC19-9810-24FA7DFEE5A5}"/>
              </a:ext>
            </a:extLst>
          </p:cNvPr>
          <p:cNvSpPr>
            <a:spLocks noGrp="1"/>
          </p:cNvSpPr>
          <p:nvPr>
            <p:ph type="ctrTitle"/>
          </p:nvPr>
        </p:nvSpPr>
        <p:spPr>
          <a:xfrm>
            <a:off x="643468" y="643467"/>
            <a:ext cx="4620584" cy="4567137"/>
          </a:xfrm>
        </p:spPr>
        <p:txBody>
          <a:bodyPr>
            <a:normAutofit/>
          </a:bodyPr>
          <a:lstStyle/>
          <a:p>
            <a:pPr algn="l"/>
            <a:r>
              <a:rPr lang="en-GB" sz="4400" b="1"/>
              <a:t>Board Leadership for Transformation</a:t>
            </a:r>
            <a:br>
              <a:rPr lang="en-GB" sz="4400"/>
            </a:br>
            <a:br>
              <a:rPr lang="en-GB" sz="4400"/>
            </a:br>
            <a:br>
              <a:rPr lang="en-GB" sz="4400"/>
            </a:br>
            <a:br>
              <a:rPr lang="en-GB" sz="4400"/>
            </a:br>
            <a:r>
              <a:rPr lang="en-GB" sz="4400" b="1"/>
              <a:t>Dr. Ishrat Husain</a:t>
            </a:r>
            <a:br>
              <a:rPr lang="en-GB" sz="4400"/>
            </a:br>
            <a:endParaRPr lang="en-PK" sz="4400"/>
          </a:p>
        </p:txBody>
      </p:sp>
      <p:pic>
        <p:nvPicPr>
          <p:cNvPr id="6" name="Picture 5">
            <a:extLst>
              <a:ext uri="{FF2B5EF4-FFF2-40B4-BE49-F238E27FC236}">
                <a16:creationId xmlns:a16="http://schemas.microsoft.com/office/drawing/2014/main" id="{63A70F50-C971-EE8D-F212-C80A6B5489A9}"/>
              </a:ext>
            </a:extLst>
          </p:cNvPr>
          <p:cNvPicPr>
            <a:picLocks noChangeAspect="1"/>
          </p:cNvPicPr>
          <p:nvPr/>
        </p:nvPicPr>
        <p:blipFill>
          <a:blip r:embed="rId2"/>
          <a:stretch>
            <a:fillRect/>
          </a:stretch>
        </p:blipFill>
        <p:spPr>
          <a:xfrm>
            <a:off x="6606253" y="1871843"/>
            <a:ext cx="4942280" cy="3114313"/>
          </a:xfrm>
          <a:prstGeom prst="rect">
            <a:avLst/>
          </a:prstGeom>
        </p:spPr>
      </p:pic>
    </p:spTree>
    <p:extLst>
      <p:ext uri="{BB962C8B-B14F-4D97-AF65-F5344CB8AC3E}">
        <p14:creationId xmlns:p14="http://schemas.microsoft.com/office/powerpoint/2010/main" val="74129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DA848-6784-EE77-2671-CF4DBC950324}"/>
              </a:ext>
            </a:extLst>
          </p:cNvPr>
          <p:cNvSpPr>
            <a:spLocks noGrp="1"/>
          </p:cNvSpPr>
          <p:nvPr>
            <p:ph type="title"/>
          </p:nvPr>
        </p:nvSpPr>
        <p:spPr/>
        <p:txBody>
          <a:bodyPr/>
          <a:lstStyle/>
          <a:p>
            <a:r>
              <a:rPr lang="en-US" dirty="0"/>
              <a:t>6.Constraints facing State owned Enterprises</a:t>
            </a:r>
          </a:p>
        </p:txBody>
      </p:sp>
      <p:sp>
        <p:nvSpPr>
          <p:cNvPr id="3" name="Content Placeholder 2">
            <a:extLst>
              <a:ext uri="{FF2B5EF4-FFF2-40B4-BE49-F238E27FC236}">
                <a16:creationId xmlns:a16="http://schemas.microsoft.com/office/drawing/2014/main" id="{1758E5F9-E755-CA6D-DBCB-80E5D09106EB}"/>
              </a:ext>
            </a:extLst>
          </p:cNvPr>
          <p:cNvSpPr>
            <a:spLocks noGrp="1"/>
          </p:cNvSpPr>
          <p:nvPr>
            <p:ph idx="1"/>
          </p:nvPr>
        </p:nvSpPr>
        <p:spPr/>
        <p:txBody>
          <a:bodyPr>
            <a:normAutofit fontScale="70000" lnSpcReduction="20000"/>
          </a:bodyPr>
          <a:lstStyle/>
          <a:p>
            <a:pPr marL="804545" marR="0">
              <a:lnSpc>
                <a:spcPct val="107000"/>
              </a:lnSpc>
              <a:spcAft>
                <a:spcPts val="800"/>
              </a:spcAft>
            </a:pPr>
            <a:r>
              <a:rPr lang="en-US" sz="2400" b="1" u="none" strike="noStrike" kern="0" dirty="0">
                <a:solidFill>
                  <a:srgbClr val="90C226"/>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Wingdings 3" panose="05040102010807070707" pitchFamily="18" charset="2"/>
              <a:buChar char=""/>
              <a:tabLst>
                <a:tab pos="457200" algn="l"/>
              </a:tabLst>
            </a:pP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Unclear direction about the goals – Mixed political signals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Wingdings 3" panose="05040102010807070707" pitchFamily="18" charset="2"/>
              <a:buChar char=""/>
              <a:tabLst>
                <a:tab pos="457200" algn="l"/>
              </a:tabLst>
            </a:pP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Diffused responsibility– multiple layers of clearances, approvals, references and Directives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Wingdings 3" panose="05040102010807070707" pitchFamily="18" charset="2"/>
              <a:buChar char=""/>
              <a:tabLst>
                <a:tab pos="457200" algn="l"/>
              </a:tabLst>
            </a:pP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As the goals are unclear , Performance evaluation is difficult to measure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Wingdings 3" panose="05040102010807070707" pitchFamily="18" charset="2"/>
              <a:buChar char=""/>
              <a:tabLst>
                <a:tab pos="457200" algn="l"/>
              </a:tabLst>
            </a:pP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Absence of security of tenure and frequent changes in leadership positions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Wingdings 3" panose="05040102010807070707" pitchFamily="18" charset="2"/>
              <a:buChar char=""/>
              <a:tabLst>
                <a:tab pos="457200" algn="l"/>
              </a:tabLst>
            </a:pP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Little choice in the selection of direct </a:t>
            </a:r>
            <a:r>
              <a:rPr lang="en-US" sz="2800" b="1" kern="1200" dirty="0" err="1">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reportees</a:t>
            </a: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Wingdings 3" panose="05040102010807070707" pitchFamily="18" charset="2"/>
              <a:buChar char=""/>
              <a:tabLst>
                <a:tab pos="457200" algn="l"/>
              </a:tabLst>
            </a:pP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 Excessive External Accountability – NAB, FIA, Anti Corruption, Auditor General, Parliamentary Committees, Judiciary, media </a:t>
            </a:r>
            <a:r>
              <a:rPr lang="en-US" sz="2800" b="1" kern="1200" dirty="0" err="1">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etc</a:t>
            </a:r>
            <a:r>
              <a:rPr lang="en-US" sz="2800" b="1" kern="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80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690732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9C36C-3123-1DF9-DF57-3F063964C05B}"/>
              </a:ext>
            </a:extLst>
          </p:cNvPr>
          <p:cNvSpPr>
            <a:spLocks noGrp="1"/>
          </p:cNvSpPr>
          <p:nvPr>
            <p:ph type="title"/>
          </p:nvPr>
        </p:nvSpPr>
        <p:spPr/>
        <p:txBody>
          <a:bodyPr/>
          <a:lstStyle/>
          <a:p>
            <a:r>
              <a:rPr lang="en-US" dirty="0"/>
              <a:t>SOE POLICY</a:t>
            </a:r>
          </a:p>
        </p:txBody>
      </p:sp>
      <p:sp>
        <p:nvSpPr>
          <p:cNvPr id="3" name="Content Placeholder 2">
            <a:extLst>
              <a:ext uri="{FF2B5EF4-FFF2-40B4-BE49-F238E27FC236}">
                <a16:creationId xmlns:a16="http://schemas.microsoft.com/office/drawing/2014/main" id="{9D1DB5B7-2524-F7E2-DE59-F0E78E357F92}"/>
              </a:ext>
            </a:extLst>
          </p:cNvPr>
          <p:cNvSpPr>
            <a:spLocks noGrp="1"/>
          </p:cNvSpPr>
          <p:nvPr>
            <p:ph idx="1"/>
          </p:nvPr>
        </p:nvSpPr>
        <p:spPr/>
        <p:txBody>
          <a:bodyPr>
            <a:normAutofit lnSpcReduction="10000"/>
          </a:bodyPr>
          <a:lstStyle/>
          <a:p>
            <a:pPr marL="0" indent="0">
              <a:buNone/>
            </a:pPr>
            <a:r>
              <a:rPr lang="en-US" dirty="0"/>
              <a:t>Government will own and retain only those SOEs</a:t>
            </a:r>
          </a:p>
          <a:p>
            <a:pPr marL="514350" indent="-514350">
              <a:buFont typeface="+mj-lt"/>
              <a:buAutoNum type="alphaLcParenR"/>
            </a:pPr>
            <a:r>
              <a:rPr lang="en-US" dirty="0"/>
              <a:t>Have  significant strategic, security or social importance that they cannot be entrusted to private ownership</a:t>
            </a:r>
          </a:p>
          <a:p>
            <a:pPr marL="514350" indent="-514350">
              <a:buFont typeface="+mj-lt"/>
              <a:buAutoNum type="alphaLcParenR"/>
            </a:pPr>
            <a:r>
              <a:rPr lang="en-US" dirty="0"/>
              <a:t>Are a monopoly service provider and there is no effective regulatory oversight of their operations. However, options such as outsourcing and management transfer with sufficient safeguards embodied may be explored </a:t>
            </a:r>
          </a:p>
          <a:p>
            <a:pPr marL="0" indent="0">
              <a:buNone/>
            </a:pPr>
            <a:r>
              <a:rPr lang="en-US" dirty="0"/>
              <a:t>Each Ministry will come up with the proposals for (i) Strategic SOES to be retained (ii) Commercial SOEs to be privatized (iii) SOEs required to be restructured and retained (iv) SOEs required to be restructured/ reformed and privatized </a:t>
            </a:r>
          </a:p>
        </p:txBody>
      </p:sp>
    </p:spTree>
    <p:extLst>
      <p:ext uri="{BB962C8B-B14F-4D97-AF65-F5344CB8AC3E}">
        <p14:creationId xmlns:p14="http://schemas.microsoft.com/office/powerpoint/2010/main" val="1596495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91F1-4209-F275-D4DF-BA777CC494ED}"/>
              </a:ext>
            </a:extLst>
          </p:cNvPr>
          <p:cNvSpPr>
            <a:spLocks noGrp="1"/>
          </p:cNvSpPr>
          <p:nvPr>
            <p:ph type="title"/>
          </p:nvPr>
        </p:nvSpPr>
        <p:spPr>
          <a:xfrm>
            <a:off x="762001" y="1138265"/>
            <a:ext cx="9390528" cy="1401183"/>
          </a:xfrm>
        </p:spPr>
        <p:txBody>
          <a:bodyPr anchor="t">
            <a:normAutofit/>
          </a:bodyPr>
          <a:lstStyle/>
          <a:p>
            <a:r>
              <a:rPr lang="en-GB" sz="3200" b="1" dirty="0"/>
              <a:t>7.</a:t>
            </a:r>
            <a:r>
              <a:rPr lang="en-PK" sz="3200" b="1" dirty="0"/>
              <a:t>MODERN BOARD PRACTICES</a:t>
            </a:r>
            <a:br>
              <a:rPr lang="en-PK"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PK" sz="3200" dirty="0"/>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3530BA7-35EB-2348-E8CE-1AA458AC4639}"/>
              </a:ext>
            </a:extLst>
          </p:cNvPr>
          <p:cNvSpPr>
            <a:spLocks noGrp="1"/>
          </p:cNvSpPr>
          <p:nvPr>
            <p:ph idx="1"/>
          </p:nvPr>
        </p:nvSpPr>
        <p:spPr>
          <a:xfrm>
            <a:off x="200789" y="2137649"/>
            <a:ext cx="10069605" cy="4058025"/>
          </a:xfrm>
        </p:spPr>
        <p:txBody>
          <a:bodyPr>
            <a:normAutofit fontScale="25000" lnSpcReduction="20000"/>
          </a:bodyPr>
          <a:lstStyle/>
          <a:p>
            <a:pPr>
              <a:spcAft>
                <a:spcPts val="800"/>
              </a:spcAft>
            </a:pPr>
            <a:r>
              <a:rPr lang="en-US" sz="9600" kern="100" dirty="0">
                <a:latin typeface="Calibri" panose="020F0502020204030204" pitchFamily="34" charset="0"/>
                <a:ea typeface="Calibri" panose="020F0502020204030204" pitchFamily="34" charset="0"/>
                <a:cs typeface="Times New Roman" panose="02020603050405020304" pitchFamily="18" charset="0"/>
              </a:rPr>
              <a:t>Fiduciary-Legal, Regulatory, Audit, Compliance Risk, Performance Reporting</a:t>
            </a:r>
          </a:p>
          <a:p>
            <a:r>
              <a:rPr lang="en-US" sz="9600" kern="100" dirty="0">
                <a:effectLst/>
                <a:latin typeface="Calibri" panose="020F0502020204030204" pitchFamily="34" charset="0"/>
                <a:ea typeface="Calibri" panose="020F0502020204030204" pitchFamily="34" charset="0"/>
                <a:cs typeface="Times New Roman" panose="02020603050405020304" pitchFamily="18" charset="0"/>
              </a:rPr>
              <a:t>Create trust  among the board members as well as the senior management. Collaborate rather than adversarial relationship but challenging observations, incisive questioning </a:t>
            </a:r>
          </a:p>
          <a:p>
            <a:r>
              <a:rPr lang="en-US" sz="9600" kern="100" dirty="0">
                <a:effectLst/>
                <a:latin typeface="Calibri" panose="020F0502020204030204" pitchFamily="34" charset="0"/>
                <a:ea typeface="Calibri" panose="020F0502020204030204" pitchFamily="34" charset="0"/>
                <a:cs typeface="Times New Roman" panose="02020603050405020304" pitchFamily="18" charset="0"/>
              </a:rPr>
              <a:t>Board members should have diverse expertise and right mix of experience-industry ,functional, geographies, growth phases and demographic. Diversity, </a:t>
            </a:r>
            <a:r>
              <a:rPr lang="en-US" sz="9600" kern="100" dirty="0">
                <a:latin typeface="Calibri" panose="020F0502020204030204" pitchFamily="34" charset="0"/>
                <a:ea typeface="Calibri" panose="020F0502020204030204" pitchFamily="34" charset="0"/>
                <a:cs typeface="Times New Roman" panose="02020603050405020304" pitchFamily="18" charset="0"/>
              </a:rPr>
              <a:t>E</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quity and Inclusion .. Assign task among the members according to what the directors do best</a:t>
            </a:r>
          </a:p>
          <a:p>
            <a:r>
              <a:rPr lang="en-US" sz="9600" kern="100" dirty="0">
                <a:effectLst/>
                <a:latin typeface="Calibri" panose="020F0502020204030204" pitchFamily="34" charset="0"/>
                <a:ea typeface="Calibri" panose="020F0502020204030204" pitchFamily="34" charset="0"/>
                <a:cs typeface="Times New Roman" panose="02020603050405020304" pitchFamily="18" charset="0"/>
              </a:rPr>
              <a:t>Keep continuously informed about changing technology, emerging risks, risks competitor's customer satisfaction, shifting macroeconomic scenarios, anticipate major shocks, macroeconomic events, potential crises. Scan external environment and keep it on radar screen</a:t>
            </a:r>
          </a:p>
          <a:p>
            <a:r>
              <a:rPr lang="en-US" sz="9600" kern="100" dirty="0">
                <a:latin typeface="Calibri" panose="020F0502020204030204" pitchFamily="34" charset="0"/>
                <a:ea typeface="Calibri" panose="020F0502020204030204" pitchFamily="34" charset="0"/>
                <a:cs typeface="Times New Roman" panose="02020603050405020304" pitchFamily="18" charset="0"/>
              </a:rPr>
              <a:t>Engage not only in oversight but more deeply in strategy, sustainability (, Risk and resilience  management, M&amp;A </a:t>
            </a:r>
            <a:r>
              <a:rPr lang="en-US" sz="9600" kern="100" dirty="0" err="1">
                <a:latin typeface="Calibri" panose="020F0502020204030204" pitchFamily="34" charset="0"/>
                <a:ea typeface="Calibri" panose="020F0502020204030204" pitchFamily="34" charset="0"/>
                <a:cs typeface="Times New Roman" panose="02020603050405020304" pitchFamily="18" charset="0"/>
              </a:rPr>
              <a:t>talent,Digital</a:t>
            </a:r>
            <a:r>
              <a:rPr lang="en-US" sz="9600" kern="100" dirty="0">
                <a:latin typeface="Calibri" panose="020F0502020204030204" pitchFamily="34" charset="0"/>
                <a:ea typeface="Calibri" panose="020F0502020204030204" pitchFamily="34" charset="0"/>
                <a:cs typeface="Times New Roman" panose="02020603050405020304" pitchFamily="18" charset="0"/>
              </a:rPr>
              <a:t> transformation weaves into the fabric of Business.  IT governance responsibilities. </a:t>
            </a:r>
          </a:p>
          <a:p>
            <a:r>
              <a:rPr lang="en-US" sz="9600" kern="100" dirty="0">
                <a:effectLst/>
                <a:latin typeface="Calibri" panose="020F0502020204030204" pitchFamily="34" charset="0"/>
                <a:ea typeface="Calibri" panose="020F0502020204030204" pitchFamily="34" charset="0"/>
                <a:cs typeface="Times New Roman" panose="02020603050405020304" pitchFamily="18" charset="0"/>
              </a:rPr>
              <a:t>Defend against biasness, promote a culture of fairness</a:t>
            </a:r>
            <a:r>
              <a:rPr lang="en-US" sz="9600" kern="100" dirty="0">
                <a:latin typeface="Calibri" panose="020F0502020204030204" pitchFamily="34" charset="0"/>
                <a:ea typeface="Calibri" panose="020F0502020204030204" pitchFamily="34" charset="0"/>
                <a:cs typeface="Times New Roman" panose="02020603050405020304" pitchFamily="18" charset="0"/>
              </a:rPr>
              <a:t>, trust, values. Authencity rather than fakeness or bluft, straight forwardness</a:t>
            </a:r>
          </a:p>
          <a:p>
            <a:pPr>
              <a:spcAft>
                <a:spcPts val="800"/>
              </a:spcAft>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PK" sz="2000" dirty="0"/>
          </a:p>
        </p:txBody>
      </p:sp>
    </p:spTree>
    <p:extLst>
      <p:ext uri="{BB962C8B-B14F-4D97-AF65-F5344CB8AC3E}">
        <p14:creationId xmlns:p14="http://schemas.microsoft.com/office/powerpoint/2010/main" val="1049879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F6629A-7C05-8DB0-BDD8-A4EB0599D29D}"/>
              </a:ext>
            </a:extLst>
          </p:cNvPr>
          <p:cNvSpPr>
            <a:spLocks noGrp="1"/>
          </p:cNvSpPr>
          <p:nvPr>
            <p:ph idx="1"/>
          </p:nvPr>
        </p:nvSpPr>
        <p:spPr>
          <a:xfrm>
            <a:off x="0" y="498764"/>
            <a:ext cx="11353800" cy="5678199"/>
          </a:xfrm>
        </p:spPr>
        <p:txBody>
          <a:bodyPr>
            <a:normAutofit fontScale="25000" lnSpcReduction="20000"/>
          </a:bodyPr>
          <a:lstStyle/>
          <a:p>
            <a:r>
              <a:rPr lang="en-US" sz="9600" kern="100" dirty="0">
                <a:effectLst/>
                <a:latin typeface="Calibri" panose="020F0502020204030204" pitchFamily="34" charset="0"/>
                <a:ea typeface="Calibri" panose="020F0502020204030204" pitchFamily="34" charset="0"/>
                <a:cs typeface="Times New Roman" panose="02020603050405020304" pitchFamily="18" charset="0"/>
              </a:rPr>
              <a:t>Bring  in </a:t>
            </a:r>
            <a:r>
              <a:rPr lang="en-US" sz="9600" kern="100" dirty="0">
                <a:latin typeface="Calibri" panose="020F0502020204030204" pitchFamily="34" charset="0"/>
                <a:ea typeface="Calibri" panose="020F0502020204030204" pitchFamily="34" charset="0"/>
                <a:cs typeface="Times New Roman" panose="02020603050405020304" pitchFamily="18" charset="0"/>
              </a:rPr>
              <a:t>external perspectives-media, NGOs, regulations, international organizations, rating agencies, professional bodies, courts-into decision making process</a:t>
            </a:r>
          </a:p>
          <a:p>
            <a:r>
              <a:rPr lang="en-US" sz="9600" kern="100" dirty="0">
                <a:effectLst/>
                <a:latin typeface="Calibri" panose="020F0502020204030204" pitchFamily="34" charset="0"/>
                <a:ea typeface="Calibri" panose="020F0502020204030204" pitchFamily="34" charset="0"/>
                <a:cs typeface="Times New Roman" panose="02020603050405020304" pitchFamily="18" charset="0"/>
              </a:rPr>
              <a:t>Pay attention to </a:t>
            </a:r>
            <a:r>
              <a:rPr lang="en-US" sz="9600" kern="100" dirty="0">
                <a:latin typeface="Calibri" panose="020F0502020204030204" pitchFamily="34" charset="0"/>
                <a:ea typeface="Calibri" panose="020F0502020204030204" pitchFamily="34" charset="0"/>
                <a:cs typeface="Times New Roman" panose="02020603050405020304" pitchFamily="18" charset="0"/>
              </a:rPr>
              <a:t>I</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nvestors-institutions</a:t>
            </a:r>
            <a:r>
              <a:rPr lang="en-US" sz="9600" kern="100" dirty="0">
                <a:latin typeface="Calibri" panose="020F0502020204030204" pitchFamily="34" charset="0"/>
                <a:ea typeface="Calibri" panose="020F0502020204030204" pitchFamily="34" charset="0"/>
                <a:cs typeface="Times New Roman" panose="02020603050405020304" pitchFamily="18" charset="0"/>
              </a:rPr>
              <a:t>, Banks, Equity/VCs, market participants-Brokers/dealers, issues exchange; internal audiences-managers, employees</a:t>
            </a:r>
          </a:p>
          <a:p>
            <a:pPr>
              <a:spcAft>
                <a:spcPts val="800"/>
              </a:spcAft>
            </a:pP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Deepen commitment towards social</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environmental</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governance responsibilities. Firms with a strong ESG record get a premium in the marketplace.</a:t>
            </a:r>
          </a:p>
          <a:p>
            <a:pPr>
              <a:spcAft>
                <a:spcPts val="800"/>
              </a:spcAft>
            </a:pP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Defend against biasness, promote a culture of fairness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trust</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 and</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values. </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authenticity rather than flakiness or bluff</a:t>
            </a:r>
            <a:r>
              <a:rPr lang="en-US" sz="9600" kern="100" dirty="0">
                <a:latin typeface="Calibri" panose="020F0502020204030204" pitchFamily="34" charset="0"/>
                <a:ea typeface="Calibri" panose="020F0502020204030204" pitchFamily="34" charset="0"/>
                <a:cs typeface="Times New Roman" panose="02020603050405020304" pitchFamily="18" charset="0"/>
              </a:rPr>
              <a:t> </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straightforwardness</a:t>
            </a:r>
          </a:p>
          <a:p>
            <a:pPr>
              <a:spcAft>
                <a:spcPts val="800"/>
              </a:spcAft>
            </a:pP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Bring in external perspectives—media</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 NGOs,</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regulators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international organizations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rating agencies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 professional</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bodies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courts—into decision making process.</a:t>
            </a:r>
          </a:p>
          <a:p>
            <a:pPr>
              <a:spcAft>
                <a:spcPts val="800"/>
              </a:spcAft>
            </a:pP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Pay</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attention to investors—institutions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banks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equity/VCs; market participants—brokers/dealers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issuers, exchanges; internal audiences—managers</a:t>
            </a: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9600" kern="100" dirty="0">
                <a:effectLst/>
                <a:latin typeface="Calibri" panose="020F0502020204030204" pitchFamily="34" charset="0"/>
                <a:ea typeface="Calibri" panose="020F0502020204030204" pitchFamily="34" charset="0"/>
                <a:cs typeface="Times New Roman" panose="02020603050405020304" pitchFamily="18" charset="0"/>
              </a:rPr>
              <a:t> employees</a:t>
            </a:r>
            <a:endParaRPr lang="en-US" sz="9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PK"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70859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91F1-4209-F275-D4DF-BA777CC494ED}"/>
              </a:ext>
            </a:extLst>
          </p:cNvPr>
          <p:cNvSpPr>
            <a:spLocks noGrp="1"/>
          </p:cNvSpPr>
          <p:nvPr>
            <p:ph type="title"/>
          </p:nvPr>
        </p:nvSpPr>
        <p:spPr>
          <a:xfrm>
            <a:off x="762001" y="1138265"/>
            <a:ext cx="9390528" cy="1401183"/>
          </a:xfrm>
        </p:spPr>
        <p:txBody>
          <a:bodyPr anchor="t">
            <a:normAutofit/>
          </a:bodyPr>
          <a:lstStyle/>
          <a:p>
            <a:r>
              <a:rPr lang="en-GB" sz="3200" b="1" dirty="0"/>
              <a:t>8.</a:t>
            </a:r>
            <a:r>
              <a:rPr lang="en-PK" sz="3200" kern="100" dirty="0">
                <a:effectLst/>
                <a:latin typeface="Calibri" panose="020F0502020204030204" pitchFamily="34" charset="0"/>
                <a:ea typeface="Calibri" panose="020F0502020204030204" pitchFamily="34" charset="0"/>
                <a:cs typeface="Times New Roman" panose="02020603050405020304" pitchFamily="18" charset="0"/>
              </a:rPr>
              <a:t> BOARD COMPOSITION</a:t>
            </a:r>
            <a:br>
              <a:rPr lang="en-PK"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PK" sz="3200" dirty="0"/>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3530BA7-35EB-2348-E8CE-1AA458AC4639}"/>
              </a:ext>
            </a:extLst>
          </p:cNvPr>
          <p:cNvSpPr>
            <a:spLocks noGrp="1"/>
          </p:cNvSpPr>
          <p:nvPr>
            <p:ph idx="1"/>
          </p:nvPr>
        </p:nvSpPr>
        <p:spPr>
          <a:xfrm>
            <a:off x="762001" y="1899138"/>
            <a:ext cx="10069605" cy="4254973"/>
          </a:xfrm>
        </p:spPr>
        <p:txBody>
          <a:bodyPr>
            <a:normAutofit/>
          </a:bodyPr>
          <a:lstStyle/>
          <a:p>
            <a:pPr>
              <a:spcAft>
                <a:spcPts val="800"/>
              </a:spcAft>
            </a:pP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Non-executive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hairman</a:t>
            </a:r>
            <a:endParaRPr lang="en-PK" sz="2400"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Non-executive independent directors (not in the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service</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of Pakistan)</a:t>
            </a:r>
          </a:p>
          <a:p>
            <a:pPr>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lected</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or nominated directors</a:t>
            </a:r>
          </a:p>
          <a:p>
            <a:pPr>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EO and executive directors</a:t>
            </a:r>
          </a:p>
          <a:p>
            <a:pPr>
              <a:spcAft>
                <a:spcPts val="800"/>
              </a:spcAft>
            </a:pP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Core competencies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iversity</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Requisite Skills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Knowledge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Experience</a:t>
            </a:r>
          </a:p>
          <a:p>
            <a:pPr>
              <a:spcAft>
                <a:spcPts val="800"/>
              </a:spcAft>
            </a:pP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Gender representation</a:t>
            </a:r>
          </a:p>
          <a:p>
            <a:pPr>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D</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ivide</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the work among the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oard</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ommittees</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audit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R,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omination</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IT,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R</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isk</a:t>
            </a:r>
            <a:r>
              <a:rPr lang="en-PK"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M</a:t>
            </a:r>
            <a:r>
              <a:rPr lang="en-PK" sz="2400" kern="100" dirty="0" err="1">
                <a:effectLst/>
                <a:latin typeface="Calibri" panose="020F0502020204030204" pitchFamily="34" charset="0"/>
                <a:ea typeface="Calibri" panose="020F0502020204030204" pitchFamily="34" charset="0"/>
                <a:cs typeface="Times New Roman" panose="02020603050405020304" pitchFamily="18" charset="0"/>
              </a:rPr>
              <a:t>anagement</a:t>
            </a:r>
            <a:endParaRPr lang="en-PK"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PK" sz="2000" dirty="0"/>
          </a:p>
        </p:txBody>
      </p:sp>
    </p:spTree>
    <p:extLst>
      <p:ext uri="{BB962C8B-B14F-4D97-AF65-F5344CB8AC3E}">
        <p14:creationId xmlns:p14="http://schemas.microsoft.com/office/powerpoint/2010/main" val="4247989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91F1-4209-F275-D4DF-BA777CC494ED}"/>
              </a:ext>
            </a:extLst>
          </p:cNvPr>
          <p:cNvSpPr>
            <a:spLocks noGrp="1"/>
          </p:cNvSpPr>
          <p:nvPr>
            <p:ph type="title"/>
          </p:nvPr>
        </p:nvSpPr>
        <p:spPr>
          <a:xfrm>
            <a:off x="762001" y="1138265"/>
            <a:ext cx="9390528" cy="1401183"/>
          </a:xfrm>
        </p:spPr>
        <p:txBody>
          <a:bodyPr anchor="t">
            <a:normAutofit/>
          </a:bodyPr>
          <a:lstStyle/>
          <a:p>
            <a:r>
              <a:rPr lang="en-GB" sz="3200" b="1" dirty="0"/>
              <a:t>9.</a:t>
            </a:r>
            <a:r>
              <a:rPr lang="en-PK"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3200" kern="100" dirty="0">
                <a:latin typeface="Calibri" panose="020F0502020204030204" pitchFamily="34" charset="0"/>
                <a:cs typeface="Times New Roman" panose="02020603050405020304" pitchFamily="18" charset="0"/>
              </a:rPr>
              <a:t>FORMS OF CAPITAL AVAILABLE TO CORPORATE</a:t>
            </a:r>
            <a:br>
              <a:rPr lang="en-PK"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PK" sz="3200" dirty="0"/>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3530BA7-35EB-2348-E8CE-1AA458AC4639}"/>
              </a:ext>
            </a:extLst>
          </p:cNvPr>
          <p:cNvSpPr>
            <a:spLocks noGrp="1"/>
          </p:cNvSpPr>
          <p:nvPr>
            <p:ph idx="1"/>
          </p:nvPr>
        </p:nvSpPr>
        <p:spPr>
          <a:xfrm>
            <a:off x="762001" y="2551176"/>
            <a:ext cx="10069605" cy="3602935"/>
          </a:xfrm>
        </p:spPr>
        <p:txBody>
          <a:bodyPr>
            <a:normAutofit/>
          </a:bodyPr>
          <a:lstStyle/>
          <a:p>
            <a:pPr marL="342900" lvl="0" indent="-342900">
              <a:buFont typeface="+mj-lt"/>
              <a:buAutoNum type="arabicPeriod"/>
            </a:pPr>
            <a:r>
              <a:rPr lang="en-PK" b="1" kern="100" dirty="0">
                <a:effectLst/>
                <a:latin typeface="Calibri" panose="020F0502020204030204" pitchFamily="34" charset="0"/>
                <a:ea typeface="Calibri" panose="020F0502020204030204" pitchFamily="34" charset="0"/>
                <a:cs typeface="Times New Roman" panose="02020603050405020304" pitchFamily="18" charset="0"/>
              </a:rPr>
              <a:t>Financial</a:t>
            </a:r>
            <a:r>
              <a:rPr lang="en-PK" kern="100" dirty="0">
                <a:effectLst/>
                <a:latin typeface="Calibri" panose="020F0502020204030204" pitchFamily="34" charset="0"/>
                <a:ea typeface="Calibri" panose="020F0502020204030204" pitchFamily="34" charset="0"/>
                <a:cs typeface="Times New Roman" panose="02020603050405020304" pitchFamily="18" charset="0"/>
              </a:rPr>
              <a:t>—equity debt funds</a:t>
            </a:r>
          </a:p>
          <a:p>
            <a:pPr marL="342900" lvl="0" indent="-342900">
              <a:buFont typeface="+mj-lt"/>
              <a:buAutoNum type="arabicPeriod"/>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Manufactured</a:t>
            </a:r>
            <a:r>
              <a:rPr lang="en-US" kern="100" dirty="0">
                <a:effectLst/>
                <a:latin typeface="Calibri" panose="020F0502020204030204" pitchFamily="34" charset="0"/>
                <a:ea typeface="Calibri" panose="020F0502020204030204" pitchFamily="34" charset="0"/>
                <a:cs typeface="Times New Roman" panose="02020603050405020304" pitchFamily="18" charset="0"/>
              </a:rPr>
              <a:t>—production </a:t>
            </a:r>
            <a:r>
              <a:rPr lang="en-PK" kern="100" dirty="0">
                <a:effectLst/>
                <a:latin typeface="Calibri" panose="020F0502020204030204" pitchFamily="34" charset="0"/>
                <a:ea typeface="Calibri" panose="020F0502020204030204" pitchFamily="34" charset="0"/>
                <a:cs typeface="Times New Roman" panose="02020603050405020304" pitchFamily="18" charset="0"/>
              </a:rPr>
              <a:t>of goods</a:t>
            </a:r>
          </a:p>
          <a:p>
            <a:pPr marL="342900" lvl="0" indent="-342900">
              <a:buFont typeface="+mj-lt"/>
              <a:buAutoNum type="arabicPeriod"/>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I</a:t>
            </a:r>
            <a:r>
              <a:rPr lang="en-PK" b="1" kern="100" dirty="0" err="1">
                <a:effectLst/>
                <a:latin typeface="Calibri" panose="020F0502020204030204" pitchFamily="34" charset="0"/>
                <a:ea typeface="Calibri" panose="020F0502020204030204" pitchFamily="34" charset="0"/>
                <a:cs typeface="Times New Roman" panose="02020603050405020304" pitchFamily="18" charset="0"/>
              </a:rPr>
              <a:t>ntellectual</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r>
              <a:rPr lang="en-PK" kern="100" dirty="0">
                <a:effectLst/>
                <a:latin typeface="Calibri" panose="020F0502020204030204" pitchFamily="34" charset="0"/>
                <a:ea typeface="Calibri" panose="020F0502020204030204" pitchFamily="34" charset="0"/>
                <a:cs typeface="Times New Roman" panose="02020603050405020304" pitchFamily="18" charset="0"/>
              </a:rPr>
              <a:t>knowledge-based intangibles, organizational capital</a:t>
            </a:r>
          </a:p>
          <a:p>
            <a:pPr marL="342900" lvl="0" indent="-342900">
              <a:buFont typeface="+mj-lt"/>
              <a:buAutoNum type="arabicPeriod"/>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H</a:t>
            </a:r>
            <a:r>
              <a:rPr lang="en-PK" b="1" kern="100" dirty="0" err="1">
                <a:effectLst/>
                <a:latin typeface="Calibri" panose="020F0502020204030204" pitchFamily="34" charset="0"/>
                <a:ea typeface="Calibri" panose="020F0502020204030204" pitchFamily="34" charset="0"/>
                <a:cs typeface="Times New Roman" panose="02020603050405020304" pitchFamily="18" charset="0"/>
              </a:rPr>
              <a:t>uman</a:t>
            </a:r>
            <a:r>
              <a:rPr lang="en-US" kern="100" dirty="0">
                <a:effectLst/>
                <a:latin typeface="Calibri" panose="020F0502020204030204" pitchFamily="34" charset="0"/>
                <a:ea typeface="Calibri" panose="020F0502020204030204" pitchFamily="34" charset="0"/>
                <a:cs typeface="Times New Roman" panose="02020603050405020304" pitchFamily="18" charset="0"/>
              </a:rPr>
              <a:t>—c</a:t>
            </a:r>
            <a:r>
              <a:rPr lang="en-PK" kern="100" dirty="0" err="1">
                <a:effectLst/>
                <a:latin typeface="Calibri" panose="020F0502020204030204" pitchFamily="34" charset="0"/>
                <a:ea typeface="Calibri" panose="020F0502020204030204" pitchFamily="34" charset="0"/>
                <a:cs typeface="Times New Roman" panose="02020603050405020304" pitchFamily="18" charset="0"/>
              </a:rPr>
              <a:t>ompetencies</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r>
              <a:rPr lang="en-PK" kern="100" dirty="0">
                <a:effectLst/>
                <a:latin typeface="Calibri" panose="020F0502020204030204" pitchFamily="34" charset="0"/>
                <a:ea typeface="Calibri" panose="020F0502020204030204" pitchFamily="34" charset="0"/>
                <a:cs typeface="Times New Roman" panose="02020603050405020304" pitchFamily="18" charset="0"/>
              </a:rPr>
              <a:t> capabilities</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r>
              <a:rPr lang="en-PK" kern="100" dirty="0">
                <a:effectLst/>
                <a:latin typeface="Calibri" panose="020F0502020204030204" pitchFamily="34" charset="0"/>
                <a:ea typeface="Calibri" panose="020F0502020204030204" pitchFamily="34" charset="0"/>
                <a:cs typeface="Times New Roman" panose="02020603050405020304" pitchFamily="18" charset="0"/>
              </a:rPr>
              <a:t> experience</a:t>
            </a:r>
          </a:p>
          <a:p>
            <a:pPr marL="342900" lvl="0" indent="-342900">
              <a:buFont typeface="+mj-lt"/>
              <a:buAutoNum type="arabicPeriod"/>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N</a:t>
            </a:r>
            <a:r>
              <a:rPr lang="en-PK" b="1" kern="100" dirty="0" err="1">
                <a:effectLst/>
                <a:latin typeface="Calibri" panose="020F0502020204030204" pitchFamily="34" charset="0"/>
                <a:ea typeface="Calibri" panose="020F0502020204030204" pitchFamily="34" charset="0"/>
                <a:cs typeface="Times New Roman" panose="02020603050405020304" pitchFamily="18" charset="0"/>
              </a:rPr>
              <a:t>atural</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r>
              <a:rPr lang="en-PK" kern="100" dirty="0">
                <a:effectLst/>
                <a:latin typeface="Calibri" panose="020F0502020204030204" pitchFamily="34" charset="0"/>
                <a:ea typeface="Calibri" panose="020F0502020204030204" pitchFamily="34" charset="0"/>
                <a:cs typeface="Times New Roman" panose="02020603050405020304" pitchFamily="18" charset="0"/>
              </a:rPr>
              <a:t>renewable and non-renewable</a:t>
            </a:r>
          </a:p>
          <a:p>
            <a:pPr marL="342900" lvl="0" indent="-342900">
              <a:spcAft>
                <a:spcPts val="800"/>
              </a:spcAft>
              <a:buFont typeface="+mj-lt"/>
              <a:buAutoNum type="arabicPeriod"/>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S</a:t>
            </a:r>
            <a:r>
              <a:rPr lang="en-PK" b="1" kern="100" dirty="0" err="1">
                <a:effectLst/>
                <a:latin typeface="Calibri" panose="020F0502020204030204" pitchFamily="34" charset="0"/>
                <a:ea typeface="Calibri" panose="020F0502020204030204" pitchFamily="34" charset="0"/>
                <a:cs typeface="Times New Roman" panose="02020603050405020304" pitchFamily="18" charset="0"/>
              </a:rPr>
              <a:t>ocial</a:t>
            </a:r>
            <a:r>
              <a:rPr lang="en-PK" kern="100" dirty="0">
                <a:effectLst/>
                <a:latin typeface="Calibri" panose="020F0502020204030204" pitchFamily="34" charset="0"/>
                <a:ea typeface="Calibri" panose="020F0502020204030204" pitchFamily="34" charset="0"/>
                <a:cs typeface="Times New Roman" panose="02020603050405020304" pitchFamily="18" charset="0"/>
              </a:rPr>
              <a:t> and relationships</a:t>
            </a:r>
            <a:r>
              <a:rPr lang="en-US" kern="100" dirty="0">
                <a:effectLst/>
                <a:latin typeface="Calibri" panose="020F0502020204030204" pitchFamily="34" charset="0"/>
                <a:ea typeface="Calibri" panose="020F0502020204030204" pitchFamily="34" charset="0"/>
                <a:cs typeface="Times New Roman" panose="02020603050405020304" pitchFamily="18" charset="0"/>
              </a:rPr>
              <a:t>—trust </a:t>
            </a:r>
            <a:r>
              <a:rPr lang="en-PK" kern="100" dirty="0">
                <a:effectLst/>
                <a:latin typeface="Calibri" panose="020F0502020204030204" pitchFamily="34" charset="0"/>
                <a:ea typeface="Calibri" panose="020F0502020204030204" pitchFamily="34" charset="0"/>
                <a:cs typeface="Times New Roman" panose="02020603050405020304" pitchFamily="18" charset="0"/>
              </a:rPr>
              <a:t>and willingness to engage</a:t>
            </a:r>
          </a:p>
          <a:p>
            <a:endParaRPr lang="en-PK" sz="2000" dirty="0"/>
          </a:p>
        </p:txBody>
      </p:sp>
    </p:spTree>
    <p:extLst>
      <p:ext uri="{BB962C8B-B14F-4D97-AF65-F5344CB8AC3E}">
        <p14:creationId xmlns:p14="http://schemas.microsoft.com/office/powerpoint/2010/main" val="2154659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91F1-4209-F275-D4DF-BA777CC494ED}"/>
              </a:ext>
            </a:extLst>
          </p:cNvPr>
          <p:cNvSpPr>
            <a:spLocks noGrp="1"/>
          </p:cNvSpPr>
          <p:nvPr>
            <p:ph type="title"/>
          </p:nvPr>
        </p:nvSpPr>
        <p:spPr>
          <a:xfrm>
            <a:off x="762001" y="1138265"/>
            <a:ext cx="9390528" cy="1401183"/>
          </a:xfrm>
        </p:spPr>
        <p:txBody>
          <a:bodyPr anchor="t">
            <a:normAutofit/>
          </a:bodyPr>
          <a:lstStyle/>
          <a:p>
            <a:r>
              <a:rPr lang="en-GB" sz="3200" b="1" dirty="0"/>
              <a:t>10.</a:t>
            </a:r>
            <a:r>
              <a:rPr lang="en-PK"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3200" kern="100" dirty="0">
                <a:latin typeface="Calibri" panose="020F0502020204030204" pitchFamily="34" charset="0"/>
                <a:cs typeface="Times New Roman" panose="02020603050405020304" pitchFamily="18" charset="0"/>
              </a:rPr>
              <a:t>CORPORATE</a:t>
            </a:r>
            <a:r>
              <a:rPr lang="en-GB" sz="3200" kern="100" dirty="0">
                <a:latin typeface="Calibri" panose="020F0502020204030204" pitchFamily="34" charset="0"/>
                <a:cs typeface="Times New Roman" panose="02020603050405020304" pitchFamily="18" charset="0"/>
              </a:rPr>
              <a:t>S RATHER THAN CORPORATE</a:t>
            </a:r>
            <a:br>
              <a:rPr lang="en-PK"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PK" sz="3200" dirty="0"/>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3530BA7-35EB-2348-E8CE-1AA458AC4639}"/>
              </a:ext>
            </a:extLst>
          </p:cNvPr>
          <p:cNvSpPr>
            <a:spLocks noGrp="1"/>
          </p:cNvSpPr>
          <p:nvPr>
            <p:ph idx="1"/>
          </p:nvPr>
        </p:nvSpPr>
        <p:spPr>
          <a:xfrm>
            <a:off x="762001" y="2124222"/>
            <a:ext cx="10069605" cy="4029889"/>
          </a:xfrm>
        </p:spPr>
        <p:txBody>
          <a:bodyPr>
            <a:normAutofit/>
          </a:bodyPr>
          <a:lstStyle/>
          <a:p>
            <a:pPr>
              <a:spcAft>
                <a:spcPts val="800"/>
              </a:spcAft>
            </a:pP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Alcatel, Lucent, Motorola Siemens, Nokia vanished.Average life of business was 75 years two decades ago; it is now down to 12 years. 50% of fortune 500 companies in 2013 do not exist today.</a:t>
            </a:r>
          </a:p>
          <a:p>
            <a:pPr>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a:t>
            </a:r>
            <a:r>
              <a:rPr lang="en-PK" sz="2000" kern="100" dirty="0" err="1">
                <a:effectLst/>
                <a:latin typeface="Calibri" panose="020F0502020204030204" pitchFamily="34" charset="0"/>
                <a:ea typeface="Calibri" panose="020F0502020204030204" pitchFamily="34" charset="0"/>
                <a:cs typeface="Times New Roman" panose="02020603050405020304" pitchFamily="18" charset="0"/>
              </a:rPr>
              <a:t>nother</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 forward looking way of defining intellectual capital in a knowledge economy is</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spcAft>
                <a:spcPts val="80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IC = organizational capital+ technical capital+ customer/ relational capital+ human capital (socially and contextually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embodied knowledge) + reputational capital (service ethics values</a:t>
            </a:r>
          </a:p>
          <a:p>
            <a:pPr>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C</a:t>
            </a:r>
            <a:r>
              <a:rPr lang="en-PK" sz="2000" kern="100" dirty="0" err="1">
                <a:effectLst/>
                <a:latin typeface="Calibri" panose="020F0502020204030204" pitchFamily="34" charset="0"/>
                <a:ea typeface="Calibri" panose="020F0502020204030204" pitchFamily="34" charset="0"/>
                <a:cs typeface="Times New Roman" panose="02020603050405020304" pitchFamily="18" charset="0"/>
              </a:rPr>
              <a:t>apital</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 and labour account for only half the differences in output per person. Ideas</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knowledge, and Technology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account for the </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remaining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half</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 Ideas</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are </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 embodied in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C</a:t>
            </a:r>
            <a:r>
              <a:rPr lang="en-PK" sz="2000" kern="100" dirty="0" err="1">
                <a:effectLst/>
                <a:latin typeface="Calibri" panose="020F0502020204030204" pitchFamily="34" charset="0"/>
                <a:ea typeface="Calibri" panose="020F0502020204030204" pitchFamily="34" charset="0"/>
                <a:cs typeface="Times New Roman" panose="02020603050405020304" pitchFamily="18" charset="0"/>
              </a:rPr>
              <a:t>ustoms</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I</a:t>
            </a:r>
            <a:r>
              <a:rPr lang="en-PK" sz="2000" kern="100" dirty="0" err="1">
                <a:effectLst/>
                <a:latin typeface="Calibri" panose="020F0502020204030204" pitchFamily="34" charset="0"/>
                <a:ea typeface="Calibri" panose="020F0502020204030204" pitchFamily="34" charset="0"/>
                <a:cs typeface="Times New Roman" panose="02020603050405020304" pitchFamily="18" charset="0"/>
              </a:rPr>
              <a:t>nstitutions</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—rules</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patent law</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 competition law</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r>
              <a:rPr lang="en-PK" sz="2000" kern="100" dirty="0">
                <a:effectLst/>
                <a:latin typeface="Calibri" panose="020F0502020204030204" pitchFamily="34" charset="0"/>
                <a:ea typeface="Calibri" panose="020F0502020204030204" pitchFamily="34" charset="0"/>
                <a:cs typeface="Times New Roman" panose="02020603050405020304" pitchFamily="18" charset="0"/>
              </a:rPr>
              <a:t> bankruptcy law.</a:t>
            </a:r>
          </a:p>
          <a:p>
            <a:endParaRPr lang="en-PK" sz="1900" dirty="0"/>
          </a:p>
        </p:txBody>
      </p:sp>
    </p:spTree>
    <p:extLst>
      <p:ext uri="{BB962C8B-B14F-4D97-AF65-F5344CB8AC3E}">
        <p14:creationId xmlns:p14="http://schemas.microsoft.com/office/powerpoint/2010/main" val="907460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1C5C-EAC4-7CCA-C405-24CC31AEEC48}"/>
              </a:ext>
            </a:extLst>
          </p:cNvPr>
          <p:cNvSpPr>
            <a:spLocks noGrp="1"/>
          </p:cNvSpPr>
          <p:nvPr>
            <p:ph type="title"/>
          </p:nvPr>
        </p:nvSpPr>
        <p:spPr/>
        <p:txBody>
          <a:bodyPr>
            <a:normAutofit/>
          </a:bodyPr>
          <a:lstStyle/>
          <a:p>
            <a:r>
              <a:rPr lang="en-US" sz="3200" dirty="0">
                <a:latin typeface="+mn-lt"/>
              </a:rPr>
              <a:t>11. Role of SOE Board in Selection of Independent Directors:</a:t>
            </a:r>
          </a:p>
        </p:txBody>
      </p:sp>
      <p:sp>
        <p:nvSpPr>
          <p:cNvPr id="3" name="Content Placeholder 2">
            <a:extLst>
              <a:ext uri="{FF2B5EF4-FFF2-40B4-BE49-F238E27FC236}">
                <a16:creationId xmlns:a16="http://schemas.microsoft.com/office/drawing/2014/main" id="{28950888-7242-BB7E-1F3B-C5F75EF603D9}"/>
              </a:ext>
            </a:extLst>
          </p:cNvPr>
          <p:cNvSpPr>
            <a:spLocks noGrp="1"/>
          </p:cNvSpPr>
          <p:nvPr>
            <p:ph idx="1"/>
          </p:nvPr>
        </p:nvSpPr>
        <p:spPr/>
        <p:txBody>
          <a:bodyPr>
            <a:normAutofit/>
          </a:bodyPr>
          <a:lstStyle/>
          <a:p>
            <a:r>
              <a:rPr lang="en-US" sz="2000" dirty="0"/>
              <a:t>The size of the Board will consist of 7 to 11 members with majority being independent directors with gender and civil </a:t>
            </a:r>
            <a:r>
              <a:rPr lang="en-US" sz="2000"/>
              <a:t>society representation</a:t>
            </a:r>
            <a:endParaRPr lang="en-US" sz="2000" dirty="0"/>
          </a:p>
          <a:p>
            <a:r>
              <a:rPr lang="en-US" sz="2000" dirty="0"/>
              <a:t>The SOE Board must submit a recommendation to the Board Nominations Committee (BNC) three months before the end of a Director’s tenure or when a vacancy arises. This recommendation should cover: </a:t>
            </a:r>
          </a:p>
          <a:p>
            <a:r>
              <a:rPr lang="en-US" sz="2000" dirty="0"/>
              <a:t>Existing knowledge, skills, and experience on the Board.</a:t>
            </a:r>
          </a:p>
          <a:p>
            <a:r>
              <a:rPr lang="en-US" sz="2000" dirty="0"/>
              <a:t> Desired knowledge, skills, and experience for new Board members</a:t>
            </a:r>
          </a:p>
        </p:txBody>
      </p:sp>
    </p:spTree>
    <p:extLst>
      <p:ext uri="{BB962C8B-B14F-4D97-AF65-F5344CB8AC3E}">
        <p14:creationId xmlns:p14="http://schemas.microsoft.com/office/powerpoint/2010/main" val="3266529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2DCD-368C-0C7D-23BC-3FA05FFCD8EF}"/>
              </a:ext>
            </a:extLst>
          </p:cNvPr>
          <p:cNvSpPr>
            <a:spLocks noGrp="1"/>
          </p:cNvSpPr>
          <p:nvPr>
            <p:ph type="title"/>
          </p:nvPr>
        </p:nvSpPr>
        <p:spPr/>
        <p:txBody>
          <a:bodyPr>
            <a:normAutofit/>
          </a:bodyPr>
          <a:lstStyle/>
          <a:p>
            <a:r>
              <a:rPr lang="en-US" sz="3200" dirty="0">
                <a:latin typeface="+mn-lt"/>
              </a:rPr>
              <a:t>12. Board Nomination Committee (BNC)</a:t>
            </a:r>
          </a:p>
        </p:txBody>
      </p:sp>
      <p:sp>
        <p:nvSpPr>
          <p:cNvPr id="3" name="Content Placeholder 2">
            <a:extLst>
              <a:ext uri="{FF2B5EF4-FFF2-40B4-BE49-F238E27FC236}">
                <a16:creationId xmlns:a16="http://schemas.microsoft.com/office/drawing/2014/main" id="{B9F74B2D-90F1-7B21-2612-0387D81D6AB4}"/>
              </a:ext>
            </a:extLst>
          </p:cNvPr>
          <p:cNvSpPr>
            <a:spLocks noGrp="1"/>
          </p:cNvSpPr>
          <p:nvPr>
            <p:ph idx="1"/>
          </p:nvPr>
        </p:nvSpPr>
        <p:spPr>
          <a:xfrm>
            <a:off x="304800" y="1825625"/>
            <a:ext cx="11049000" cy="4667250"/>
          </a:xfrm>
        </p:spPr>
        <p:txBody>
          <a:bodyPr>
            <a:normAutofit lnSpcReduction="10000"/>
          </a:bodyPr>
          <a:lstStyle/>
          <a:p>
            <a:pPr marL="0" indent="0">
              <a:buNone/>
            </a:pPr>
            <a:r>
              <a:rPr lang="en-US" sz="2000" dirty="0"/>
              <a:t>The BNC will consist of the Minister and Secretary of Division concerned and a representative of MOF </a:t>
            </a:r>
          </a:p>
          <a:p>
            <a:r>
              <a:rPr lang="en-US" sz="2000" dirty="0"/>
              <a:t>Working Paper is  Prepared by the Ministry concerned and shared with BNC members three days in advance, containing: </a:t>
            </a:r>
          </a:p>
          <a:p>
            <a:r>
              <a:rPr lang="en-US" sz="2000" dirty="0"/>
              <a:t>Approved procedures per Section 10(3) of the Act. </a:t>
            </a:r>
          </a:p>
          <a:p>
            <a:r>
              <a:rPr lang="en-US" sz="2000" dirty="0"/>
              <a:t> A brief on the SOE’s performance. – </a:t>
            </a:r>
          </a:p>
          <a:p>
            <a:r>
              <a:rPr lang="en-US" sz="2000" dirty="0"/>
              <a:t>Recommendations and candidate CVs (at least three candidates per vacant position). </a:t>
            </a:r>
          </a:p>
          <a:p>
            <a:r>
              <a:rPr lang="en-US" sz="2000" dirty="0"/>
              <a:t>Assessment: If the Board fails to recommend candidates, BNC will assess required competencies for the selection process. </a:t>
            </a:r>
          </a:p>
          <a:p>
            <a:r>
              <a:rPr lang="en-US" sz="2000" dirty="0"/>
              <a:t> Recommendations: The BNC will submit recommended and alternate candidates to the Cabinet Committee on SOEs (CCOSOE) at least one month before tenure completion or promptly after a vacancy.</a:t>
            </a:r>
          </a:p>
          <a:p>
            <a:r>
              <a:rPr lang="en-US" sz="2000" dirty="0"/>
              <a:t> Appointments: Upon CCOSOE and Federal Cabinet approval, the line Ministry will notify appointments, and the SOE will publish these on its website</a:t>
            </a:r>
          </a:p>
          <a:p>
            <a:r>
              <a:rPr lang="en-US" sz="2000" dirty="0"/>
              <a:t>Induction: The Chair or designated officer will conduct orientation for new directors.</a:t>
            </a:r>
          </a:p>
          <a:p>
            <a:endParaRPr lang="en-US" sz="2000" dirty="0"/>
          </a:p>
        </p:txBody>
      </p:sp>
    </p:spTree>
    <p:extLst>
      <p:ext uri="{BB962C8B-B14F-4D97-AF65-F5344CB8AC3E}">
        <p14:creationId xmlns:p14="http://schemas.microsoft.com/office/powerpoint/2010/main" val="1926776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DBDED-4266-8C1A-1028-4FF670DB6410}"/>
              </a:ext>
            </a:extLst>
          </p:cNvPr>
          <p:cNvSpPr>
            <a:spLocks noGrp="1"/>
          </p:cNvSpPr>
          <p:nvPr>
            <p:ph type="title"/>
          </p:nvPr>
        </p:nvSpPr>
        <p:spPr/>
        <p:txBody>
          <a:bodyPr>
            <a:normAutofit/>
          </a:bodyPr>
          <a:lstStyle/>
          <a:p>
            <a:r>
              <a:rPr lang="en-US" sz="3200" dirty="0">
                <a:latin typeface="+mn-lt"/>
              </a:rPr>
              <a:t>13.Conflict of Interest Guidelines, 2024</a:t>
            </a:r>
          </a:p>
        </p:txBody>
      </p:sp>
      <p:sp>
        <p:nvSpPr>
          <p:cNvPr id="3" name="Content Placeholder 2">
            <a:extLst>
              <a:ext uri="{FF2B5EF4-FFF2-40B4-BE49-F238E27FC236}">
                <a16:creationId xmlns:a16="http://schemas.microsoft.com/office/drawing/2014/main" id="{1AEFC03D-7627-EE5F-1175-15B490C3EF26}"/>
              </a:ext>
            </a:extLst>
          </p:cNvPr>
          <p:cNvSpPr>
            <a:spLocks noGrp="1"/>
          </p:cNvSpPr>
          <p:nvPr>
            <p:ph idx="1"/>
          </p:nvPr>
        </p:nvSpPr>
        <p:spPr/>
        <p:txBody>
          <a:bodyPr>
            <a:normAutofit/>
          </a:bodyPr>
          <a:lstStyle/>
          <a:p>
            <a:r>
              <a:rPr lang="en-US" sz="2000" dirty="0"/>
              <a:t>Directors with an interest in SOE contracts must disclose as per the Companies Act, 2017, and the SOE must maintain a register of interests. </a:t>
            </a:r>
          </a:p>
          <a:p>
            <a:r>
              <a:rPr lang="en-US" sz="2000" dirty="0"/>
              <a:t>Directors with conflicts must abstain from discussions or voting on related matters, and presence will not count towards a quorum.</a:t>
            </a:r>
          </a:p>
        </p:txBody>
      </p:sp>
    </p:spTree>
    <p:extLst>
      <p:ext uri="{BB962C8B-B14F-4D97-AF65-F5344CB8AC3E}">
        <p14:creationId xmlns:p14="http://schemas.microsoft.com/office/powerpoint/2010/main" val="4060976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A11367A-39D8-805E-870B-0A3C153D6BB9}"/>
              </a:ext>
            </a:extLst>
          </p:cNvPr>
          <p:cNvSpPr>
            <a:spLocks noGrp="1"/>
          </p:cNvSpPr>
          <p:nvPr>
            <p:ph type="title"/>
          </p:nvPr>
        </p:nvSpPr>
        <p:spPr>
          <a:xfrm>
            <a:off x="640080" y="1243013"/>
            <a:ext cx="3855720" cy="4371974"/>
          </a:xfrm>
        </p:spPr>
        <p:txBody>
          <a:bodyPr>
            <a:normAutofit/>
          </a:bodyPr>
          <a:lstStyle/>
          <a:p>
            <a:r>
              <a:rPr lang="en-GB" sz="3600" b="1">
                <a:solidFill>
                  <a:schemeClr val="tx2"/>
                </a:solidFill>
              </a:rPr>
              <a:t>What is the Board?</a:t>
            </a:r>
            <a:endParaRPr lang="en-PK" sz="3600" b="1">
              <a:solidFill>
                <a:schemeClr val="tx2"/>
              </a:solidFill>
            </a:endParaRPr>
          </a:p>
        </p:txBody>
      </p:sp>
      <p:sp>
        <p:nvSpPr>
          <p:cNvPr id="3" name="Content Placeholder 2">
            <a:extLst>
              <a:ext uri="{FF2B5EF4-FFF2-40B4-BE49-F238E27FC236}">
                <a16:creationId xmlns:a16="http://schemas.microsoft.com/office/drawing/2014/main" id="{2D2134C0-17E8-3447-908A-D688F4FD6A6F}"/>
              </a:ext>
            </a:extLst>
          </p:cNvPr>
          <p:cNvSpPr>
            <a:spLocks noGrp="1"/>
          </p:cNvSpPr>
          <p:nvPr>
            <p:ph idx="1"/>
          </p:nvPr>
        </p:nvSpPr>
        <p:spPr>
          <a:xfrm>
            <a:off x="5526157" y="804672"/>
            <a:ext cx="5867267" cy="5230368"/>
          </a:xfrm>
        </p:spPr>
        <p:txBody>
          <a:bodyPr anchor="ctr">
            <a:normAutofit/>
          </a:bodyPr>
          <a:lstStyle/>
          <a:p>
            <a:pPr marL="0" indent="0" algn="ctr">
              <a:buNone/>
            </a:pPr>
            <a:r>
              <a:rPr lang="en-GB" sz="4000" dirty="0">
                <a:solidFill>
                  <a:schemeClr val="tx2"/>
                </a:solidFill>
              </a:rPr>
              <a:t>A board of directors is governance entity that oversees and support management on behalf of stakeholders and other stakeholders to maximize value creation</a:t>
            </a:r>
            <a:r>
              <a:rPr lang="en-GB" sz="2400" i="1" dirty="0">
                <a:solidFill>
                  <a:schemeClr val="tx2"/>
                </a:solidFill>
              </a:rPr>
              <a:t>(</a:t>
            </a:r>
            <a:r>
              <a:rPr lang="en-GB" sz="2400" i="1" dirty="0" err="1">
                <a:solidFill>
                  <a:schemeClr val="tx2"/>
                </a:solidFill>
              </a:rPr>
              <a:t>mcKinsey</a:t>
            </a:r>
            <a:r>
              <a:rPr lang="en-GB" sz="2400" i="1" dirty="0">
                <a:solidFill>
                  <a:schemeClr val="tx2"/>
                </a:solidFill>
              </a:rPr>
              <a:t>)</a:t>
            </a:r>
            <a:endParaRPr lang="en-PK" sz="1800" i="1" dirty="0">
              <a:solidFill>
                <a:schemeClr val="tx2"/>
              </a:solidFill>
            </a:endParaRPr>
          </a:p>
        </p:txBody>
      </p:sp>
    </p:spTree>
    <p:extLst>
      <p:ext uri="{BB962C8B-B14F-4D97-AF65-F5344CB8AC3E}">
        <p14:creationId xmlns:p14="http://schemas.microsoft.com/office/powerpoint/2010/main" val="1719607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B6D51-27E5-8A8A-9FCC-5DE99F37DA4C}"/>
              </a:ext>
            </a:extLst>
          </p:cNvPr>
          <p:cNvSpPr>
            <a:spLocks noGrp="1"/>
          </p:cNvSpPr>
          <p:nvPr>
            <p:ph type="title"/>
          </p:nvPr>
        </p:nvSpPr>
        <p:spPr/>
        <p:txBody>
          <a:bodyPr>
            <a:normAutofit/>
          </a:bodyPr>
          <a:lstStyle/>
          <a:p>
            <a:r>
              <a:rPr lang="en-US" sz="3200" dirty="0">
                <a:latin typeface="+mn-lt"/>
              </a:rPr>
              <a:t>14.Evaluation of Board and Directors</a:t>
            </a:r>
          </a:p>
        </p:txBody>
      </p:sp>
      <p:sp>
        <p:nvSpPr>
          <p:cNvPr id="3" name="Content Placeholder 2">
            <a:extLst>
              <a:ext uri="{FF2B5EF4-FFF2-40B4-BE49-F238E27FC236}">
                <a16:creationId xmlns:a16="http://schemas.microsoft.com/office/drawing/2014/main" id="{5BCCEE64-7552-E61B-5A1C-BD1B694A2924}"/>
              </a:ext>
            </a:extLst>
          </p:cNvPr>
          <p:cNvSpPr>
            <a:spLocks noGrp="1"/>
          </p:cNvSpPr>
          <p:nvPr>
            <p:ph idx="1"/>
          </p:nvPr>
        </p:nvSpPr>
        <p:spPr/>
        <p:txBody>
          <a:bodyPr>
            <a:normAutofit/>
          </a:bodyPr>
          <a:lstStyle/>
          <a:p>
            <a:r>
              <a:rPr lang="en-US" sz="2000" dirty="0"/>
              <a:t>Per Section 10(2)(c) of the SOEs (Governance and Operations) (Amendment) Ordinance, 2024, BNCs are responsible for evaluating both ex-officio and independent Directors</a:t>
            </a:r>
          </a:p>
          <a:p>
            <a:r>
              <a:rPr lang="en-US" sz="2000" dirty="0"/>
              <a:t>Boards should conduct annual performance reviews for the Board and individual Directors, using the recommended Proforma in Annexure 1&amp; 2 </a:t>
            </a:r>
          </a:p>
          <a:p>
            <a:r>
              <a:rPr lang="en-US" sz="2000" dirty="0"/>
              <a:t>BNC-approved evaluations should be shared with the Central Monitoring Unit (CMU) for maintaining a Directors’ database.</a:t>
            </a:r>
          </a:p>
          <a:p>
            <a:pPr marL="0" indent="0">
              <a:buNone/>
            </a:pPr>
            <a:r>
              <a:rPr lang="en-US" sz="2000" u="sng" dirty="0">
                <a:latin typeface="+mn-lt"/>
              </a:rPr>
              <a:t>Board Structure and Composition</a:t>
            </a:r>
          </a:p>
          <a:p>
            <a:r>
              <a:rPr lang="en-US" sz="2000" dirty="0"/>
              <a:t>Has the Board the right mix of skills, experience, and diversity to fulfill its responsibilities?</a:t>
            </a:r>
          </a:p>
          <a:p>
            <a:r>
              <a:rPr lang="en-US" sz="2000" dirty="0"/>
              <a:t>Is the size of the Board appropriate for the scope of the organization?</a:t>
            </a:r>
          </a:p>
          <a:p>
            <a:r>
              <a:rPr lang="en-US" sz="2000" dirty="0"/>
              <a:t>Have the Board members a clear understanding of their roles and responsibilities?</a:t>
            </a:r>
          </a:p>
          <a:p>
            <a:pPr marL="0" indent="0">
              <a:buNone/>
            </a:pPr>
            <a:r>
              <a:rPr lang="en-US" sz="2000" u="sng" dirty="0">
                <a:latin typeface="+mn-lt"/>
              </a:rPr>
              <a:t>Board Meetings and Processes</a:t>
            </a:r>
            <a:endParaRPr lang="en-US" sz="2000" u="sng" dirty="0"/>
          </a:p>
          <a:p>
            <a:pPr marL="0" indent="0">
              <a:buNone/>
            </a:pPr>
            <a:endParaRPr lang="en-US" sz="2000" u="sng" dirty="0"/>
          </a:p>
        </p:txBody>
      </p:sp>
    </p:spTree>
    <p:extLst>
      <p:ext uri="{BB962C8B-B14F-4D97-AF65-F5344CB8AC3E}">
        <p14:creationId xmlns:p14="http://schemas.microsoft.com/office/powerpoint/2010/main" val="1654537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10AC1-BD90-B840-002E-320E7A64D25F}"/>
              </a:ext>
            </a:extLst>
          </p:cNvPr>
          <p:cNvSpPr>
            <a:spLocks noGrp="1"/>
          </p:cNvSpPr>
          <p:nvPr>
            <p:ph type="title"/>
          </p:nvPr>
        </p:nvSpPr>
        <p:spPr/>
        <p:txBody>
          <a:bodyPr>
            <a:normAutofit/>
          </a:bodyPr>
          <a:lstStyle/>
          <a:p>
            <a:r>
              <a:rPr lang="en-US" sz="3200" dirty="0">
                <a:latin typeface="+mn-lt"/>
              </a:rPr>
              <a:t> </a:t>
            </a:r>
            <a:endParaRPr lang="en-US" sz="2000" dirty="0">
              <a:latin typeface="+mn-lt"/>
            </a:endParaRPr>
          </a:p>
        </p:txBody>
      </p:sp>
      <p:sp>
        <p:nvSpPr>
          <p:cNvPr id="3" name="Content Placeholder 2">
            <a:extLst>
              <a:ext uri="{FF2B5EF4-FFF2-40B4-BE49-F238E27FC236}">
                <a16:creationId xmlns:a16="http://schemas.microsoft.com/office/drawing/2014/main" id="{4BA40455-4BC9-BFE0-DD4C-8A7298FCBE08}"/>
              </a:ext>
            </a:extLst>
          </p:cNvPr>
          <p:cNvSpPr>
            <a:spLocks noGrp="1"/>
          </p:cNvSpPr>
          <p:nvPr>
            <p:ph idx="1"/>
          </p:nvPr>
        </p:nvSpPr>
        <p:spPr/>
        <p:txBody>
          <a:bodyPr>
            <a:normAutofit fontScale="92500" lnSpcReduction="10000"/>
          </a:bodyPr>
          <a:lstStyle/>
          <a:p>
            <a:r>
              <a:rPr lang="en-US" sz="2000" dirty="0"/>
              <a:t>Are the Board meetings well-organized and provide sufficient time for discussion of key issues?</a:t>
            </a:r>
          </a:p>
          <a:p>
            <a:r>
              <a:rPr lang="en-US" sz="2000" dirty="0"/>
              <a:t>Do the Board members receive the Meeting materials in advance and are helpful for making informed decisions?</a:t>
            </a:r>
          </a:p>
          <a:p>
            <a:r>
              <a:rPr lang="en-US" sz="2000" dirty="0"/>
              <a:t>Is the frequency of the  Board's meeting adequate for addressing strategic and operational issues?.</a:t>
            </a:r>
          </a:p>
          <a:p>
            <a:r>
              <a:rPr lang="en-US" sz="2000" dirty="0"/>
              <a:t>Are the Board discussions focused on strategic issues rather than administrative or operational details?. </a:t>
            </a:r>
          </a:p>
          <a:p>
            <a:r>
              <a:rPr lang="en-US" sz="2000" dirty="0"/>
              <a:t>Are the Board members encouraged to express their views and actively participate in discussions?</a:t>
            </a:r>
          </a:p>
          <a:p>
            <a:pPr marL="0" indent="0">
              <a:buNone/>
            </a:pPr>
            <a:r>
              <a:rPr lang="en-US" sz="2000" u="sng" dirty="0">
                <a:latin typeface="+mn-lt"/>
              </a:rPr>
              <a:t>Board Effectiveness</a:t>
            </a:r>
          </a:p>
          <a:p>
            <a:r>
              <a:rPr lang="en-US" sz="2000" dirty="0"/>
              <a:t>Has The Board ensured that the organization has achieved its goals &amp; targets as per its business plan ?</a:t>
            </a:r>
          </a:p>
          <a:p>
            <a:r>
              <a:rPr lang="en-US" sz="2000" dirty="0"/>
              <a:t>Does the Board effectively oversee the organization’s strategic direction?.</a:t>
            </a:r>
          </a:p>
          <a:p>
            <a:r>
              <a:rPr lang="en-US" sz="2000" u="sng" dirty="0">
                <a:latin typeface="+mn-lt"/>
              </a:rPr>
              <a:t>Oversight of Management </a:t>
            </a:r>
            <a:r>
              <a:rPr lang="en-US" sz="2000" dirty="0">
                <a:latin typeface="+mn-lt"/>
              </a:rPr>
              <a:t>Does</a:t>
            </a:r>
            <a:r>
              <a:rPr lang="en-US" sz="2000" u="sng" dirty="0">
                <a:latin typeface="+mn-lt"/>
              </a:rPr>
              <a:t> t</a:t>
            </a:r>
            <a:r>
              <a:rPr lang="en-US" sz="2000" dirty="0"/>
              <a:t>he Board provide effective oversight of the CEO and executive team?</a:t>
            </a:r>
          </a:p>
          <a:p>
            <a:r>
              <a:rPr lang="en-US" sz="2000" dirty="0"/>
              <a:t>Does the Board regularly evaluate management’s performance and holds them accountable for results?</a:t>
            </a:r>
          </a:p>
          <a:p>
            <a:pPr marL="0" indent="0">
              <a:buNone/>
            </a:pPr>
            <a:endParaRPr lang="en-US" sz="2000" u="sng" dirty="0">
              <a:latin typeface="+mn-lt"/>
            </a:endParaRPr>
          </a:p>
          <a:p>
            <a:pPr marL="0" indent="0">
              <a:buNone/>
            </a:pPr>
            <a:endParaRPr lang="en-US" sz="2000" u="sng" dirty="0"/>
          </a:p>
          <a:p>
            <a:pPr marL="0" indent="0">
              <a:buNone/>
            </a:pPr>
            <a:endParaRPr lang="en-US" sz="2000" u="sng" dirty="0"/>
          </a:p>
        </p:txBody>
      </p:sp>
    </p:spTree>
    <p:extLst>
      <p:ext uri="{BB962C8B-B14F-4D97-AF65-F5344CB8AC3E}">
        <p14:creationId xmlns:p14="http://schemas.microsoft.com/office/powerpoint/2010/main" val="3834456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0DCD1-DD3D-ABD5-87F7-13E492258B49}"/>
              </a:ext>
            </a:extLst>
          </p:cNvPr>
          <p:cNvSpPr>
            <a:spLocks noGrp="1"/>
          </p:cNvSpPr>
          <p:nvPr>
            <p:ph type="title"/>
          </p:nvPr>
        </p:nvSpPr>
        <p:spPr/>
        <p:txBody>
          <a:bodyPr>
            <a:normAutofit/>
          </a:bodyPr>
          <a:lstStyle/>
          <a:p>
            <a:r>
              <a:rPr lang="en-US" sz="2000" u="sng" dirty="0">
                <a:latin typeface="+mn-lt"/>
              </a:rPr>
              <a:t>Risk Management and Compliance </a:t>
            </a:r>
          </a:p>
        </p:txBody>
      </p:sp>
      <p:sp>
        <p:nvSpPr>
          <p:cNvPr id="3" name="Content Placeholder 2">
            <a:extLst>
              <a:ext uri="{FF2B5EF4-FFF2-40B4-BE49-F238E27FC236}">
                <a16:creationId xmlns:a16="http://schemas.microsoft.com/office/drawing/2014/main" id="{88B6A52F-2B5E-056A-ABB4-7C67C0583B6E}"/>
              </a:ext>
            </a:extLst>
          </p:cNvPr>
          <p:cNvSpPr>
            <a:spLocks noGrp="1"/>
          </p:cNvSpPr>
          <p:nvPr>
            <p:ph idx="1"/>
          </p:nvPr>
        </p:nvSpPr>
        <p:spPr/>
        <p:txBody>
          <a:bodyPr>
            <a:normAutofit/>
          </a:bodyPr>
          <a:lstStyle/>
          <a:p>
            <a:r>
              <a:rPr lang="en-US" sz="2000" dirty="0"/>
              <a:t>Has the Board has a clear understanding of the organization’s key risks. </a:t>
            </a:r>
          </a:p>
          <a:p>
            <a:r>
              <a:rPr lang="en-US" sz="2000" dirty="0"/>
              <a:t>Does the Board ensure that the organization has appropriate policies and controls to manage risks.</a:t>
            </a:r>
          </a:p>
          <a:p>
            <a:r>
              <a:rPr lang="en-US" sz="2000" dirty="0"/>
              <a:t>Is Compliance with legal and regulatory requirements adequately overseen by the Board</a:t>
            </a:r>
          </a:p>
        </p:txBody>
      </p:sp>
    </p:spTree>
    <p:extLst>
      <p:ext uri="{BB962C8B-B14F-4D97-AF65-F5344CB8AC3E}">
        <p14:creationId xmlns:p14="http://schemas.microsoft.com/office/powerpoint/2010/main" val="2392676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AE30-51C9-0430-A462-A1830C25191C}"/>
              </a:ext>
            </a:extLst>
          </p:cNvPr>
          <p:cNvSpPr>
            <a:spLocks noGrp="1"/>
          </p:cNvSpPr>
          <p:nvPr>
            <p:ph type="title"/>
          </p:nvPr>
        </p:nvSpPr>
        <p:spPr/>
        <p:txBody>
          <a:bodyPr>
            <a:normAutofit/>
          </a:bodyPr>
          <a:lstStyle/>
          <a:p>
            <a:r>
              <a:rPr lang="en-US" sz="3600" dirty="0"/>
              <a:t>15.Dangerous Enemies of Good Corporate Governance</a:t>
            </a:r>
          </a:p>
        </p:txBody>
      </p:sp>
      <p:sp>
        <p:nvSpPr>
          <p:cNvPr id="3" name="Content Placeholder 2">
            <a:extLst>
              <a:ext uri="{FF2B5EF4-FFF2-40B4-BE49-F238E27FC236}">
                <a16:creationId xmlns:a16="http://schemas.microsoft.com/office/drawing/2014/main" id="{B0B9CB55-2AED-E71A-7D00-A1C0F964FD67}"/>
              </a:ext>
            </a:extLst>
          </p:cNvPr>
          <p:cNvSpPr>
            <a:spLocks noGrp="1"/>
          </p:cNvSpPr>
          <p:nvPr>
            <p:ph idx="1"/>
          </p:nvPr>
        </p:nvSpPr>
        <p:spPr/>
        <p:txBody>
          <a:bodyPr>
            <a:normAutofit fontScale="25000" lnSpcReduction="20000"/>
          </a:bodyPr>
          <a:lstStyle/>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Lack of clear vision, goals and objective </a:t>
            </a:r>
          </a:p>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Fear of losing authority-over centralization, authoritative,  rigid, demanding, with need for control that leads to micromanagement </a:t>
            </a:r>
          </a:p>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Turf preservation and fighting, conflicts or confrontation fundamental attribution error </a:t>
            </a:r>
          </a:p>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Inflated ego- personal pride that blocks team success and collaboration; over confidence bias</a:t>
            </a:r>
          </a:p>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Culture of mistrust, suspicion, intrigue and petty rivalry. Stop listening to bad news and stop  access to those who bring bad news , Surrounded by yes men</a:t>
            </a:r>
          </a:p>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Poor understanding of people-Not recognizing potential or hesitating to hire those who are better than themselves</a:t>
            </a:r>
          </a:p>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Hesitation in making decision on time passing the buck,  indulging in blame game to shirk responsibility. 90 percent leadership failures are character failures</a:t>
            </a:r>
          </a:p>
          <a:p>
            <a:pPr marL="1143000" marR="0" lvl="0" indent="-1143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Lack of self development-neglect personal growth and continuous learning</a:t>
            </a:r>
            <a:br>
              <a:rPr kumimoji="0" lang="en-US" sz="96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9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26626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1" name="Freeform: Shape 10">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9E010199-CA98-12D4-D52D-1D0FC98AA363}"/>
              </a:ext>
            </a:extLst>
          </p:cNvPr>
          <p:cNvPicPr>
            <a:picLocks noChangeAspect="1"/>
          </p:cNvPicPr>
          <p:nvPr/>
        </p:nvPicPr>
        <p:blipFill>
          <a:blip r:embed="rId2"/>
          <a:stretch>
            <a:fillRect/>
          </a:stretch>
        </p:blipFill>
        <p:spPr>
          <a:xfrm>
            <a:off x="1077020" y="643466"/>
            <a:ext cx="10037959" cy="5571067"/>
          </a:xfrm>
          <a:prstGeom prst="rect">
            <a:avLst/>
          </a:prstGeom>
          <a:ln>
            <a:noFill/>
          </a:ln>
        </p:spPr>
      </p:pic>
    </p:spTree>
    <p:extLst>
      <p:ext uri="{BB962C8B-B14F-4D97-AF65-F5344CB8AC3E}">
        <p14:creationId xmlns:p14="http://schemas.microsoft.com/office/powerpoint/2010/main" val="111565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17934-9F2D-BFA2-6FBD-CB5B62C8241F}"/>
              </a:ext>
            </a:extLst>
          </p:cNvPr>
          <p:cNvSpPr>
            <a:spLocks noGrp="1"/>
          </p:cNvSpPr>
          <p:nvPr>
            <p:ph type="title"/>
          </p:nvPr>
        </p:nvSpPr>
        <p:spPr>
          <a:xfrm>
            <a:off x="4656405" y="634629"/>
            <a:ext cx="6625884" cy="1377052"/>
          </a:xfrm>
        </p:spPr>
        <p:txBody>
          <a:bodyPr anchor="b">
            <a:normAutofit/>
          </a:bodyPr>
          <a:lstStyle/>
          <a:p>
            <a:r>
              <a:rPr lang="en-GB" sz="3200" dirty="0"/>
              <a:t>2. </a:t>
            </a:r>
            <a:r>
              <a:rPr lang="en-GB" sz="4000" b="1" dirty="0"/>
              <a:t>Board Responsibilities and Role</a:t>
            </a:r>
            <a:endParaRPr lang="en-PK" sz="3200" b="1" dirty="0"/>
          </a:p>
        </p:txBody>
      </p:sp>
      <p:pic>
        <p:nvPicPr>
          <p:cNvPr id="5" name="Picture 4" descr="Red toy person in front of two lines of white figures">
            <a:extLst>
              <a:ext uri="{FF2B5EF4-FFF2-40B4-BE49-F238E27FC236}">
                <a16:creationId xmlns:a16="http://schemas.microsoft.com/office/drawing/2014/main" id="{3AADD75C-285B-997F-660D-D8AF034F3706}"/>
              </a:ext>
            </a:extLst>
          </p:cNvPr>
          <p:cNvPicPr>
            <a:picLocks noChangeAspect="1"/>
          </p:cNvPicPr>
          <p:nvPr/>
        </p:nvPicPr>
        <p:blipFill rotWithShape="1">
          <a:blip r:embed="rId2"/>
          <a:srcRect l="22706" r="18850"/>
          <a:stretch/>
        </p:blipFill>
        <p:spPr>
          <a:xfrm>
            <a:off x="20" y="10"/>
            <a:ext cx="4245096" cy="6857990"/>
          </a:xfrm>
          <a:prstGeom prst="rect">
            <a:avLst/>
          </a:prstGeom>
        </p:spPr>
      </p:pic>
      <p:grpSp>
        <p:nvGrpSpPr>
          <p:cNvPr id="9" name="Group 8">
            <a:extLst>
              <a:ext uri="{FF2B5EF4-FFF2-40B4-BE49-F238E27FC236}">
                <a16:creationId xmlns:a16="http://schemas.microsoft.com/office/drawing/2014/main" id="{5EFBDE31-BB3E-6CFC-23CD-B5976DA384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10" name="Rectangle 9">
              <a:extLst>
                <a:ext uri="{FF2B5EF4-FFF2-40B4-BE49-F238E27FC236}">
                  <a16:creationId xmlns:a16="http://schemas.microsoft.com/office/drawing/2014/main" id="{180A60EC-72BB-121F-556A-E2837FD99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91A2FAE-D41C-FF5D-B0A0-7808248ED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4139706"/>
              <a:ext cx="123362" cy="2718294"/>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70EC9B0-6435-A162-FD1A-1FF179A5B7F0}"/>
              </a:ext>
            </a:extLst>
          </p:cNvPr>
          <p:cNvSpPr>
            <a:spLocks noGrp="1"/>
          </p:cNvSpPr>
          <p:nvPr>
            <p:ph idx="1"/>
          </p:nvPr>
        </p:nvSpPr>
        <p:spPr>
          <a:xfrm>
            <a:off x="4656405" y="2250831"/>
            <a:ext cx="7287065" cy="4178104"/>
          </a:xfrm>
        </p:spPr>
        <p:txBody>
          <a:bodyPr anchor="t">
            <a:normAutofit lnSpcReduction="10000"/>
          </a:bodyPr>
          <a:lstStyle/>
          <a:p>
            <a:r>
              <a:rPr lang="en-GB" dirty="0"/>
              <a:t>Fiduciary</a:t>
            </a:r>
            <a:r>
              <a:rPr lang="en-GB" sz="2400" dirty="0"/>
              <a:t>: Legal, Regulatory, Audit, Compliance, Risk and performance reporting.</a:t>
            </a:r>
          </a:p>
          <a:p>
            <a:endParaRPr lang="en-GB" sz="2400" dirty="0"/>
          </a:p>
          <a:p>
            <a:r>
              <a:rPr lang="en-GB" sz="2400" dirty="0"/>
              <a:t>Ensure sound and effective corporate governance practices are linked with better performance.</a:t>
            </a:r>
          </a:p>
          <a:p>
            <a:endParaRPr lang="en-GB" sz="2400" dirty="0"/>
          </a:p>
          <a:p>
            <a:r>
              <a:rPr lang="en-GB" sz="2400" dirty="0"/>
              <a:t>Scrutinize the targets that management proposes.</a:t>
            </a:r>
          </a:p>
          <a:p>
            <a:endParaRPr lang="en-GB" sz="2400" dirty="0"/>
          </a:p>
          <a:p>
            <a:r>
              <a:rPr lang="en-GB" sz="2400" dirty="0"/>
              <a:t>Appoint the Chief Executive of the organization, agree on Key performance indicators, evaluate the performance, determine compensation and benefits.</a:t>
            </a:r>
            <a:endParaRPr lang="en-PK" sz="2400" dirty="0"/>
          </a:p>
        </p:txBody>
      </p:sp>
    </p:spTree>
    <p:extLst>
      <p:ext uri="{BB962C8B-B14F-4D97-AF65-F5344CB8AC3E}">
        <p14:creationId xmlns:p14="http://schemas.microsoft.com/office/powerpoint/2010/main" val="155133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8B27C-403C-DF25-7885-207DBCC4E27E}"/>
              </a:ext>
            </a:extLst>
          </p:cNvPr>
          <p:cNvSpPr>
            <a:spLocks noGrp="1"/>
          </p:cNvSpPr>
          <p:nvPr>
            <p:ph type="title"/>
          </p:nvPr>
        </p:nvSpPr>
        <p:spPr>
          <a:xfrm>
            <a:off x="5868557" y="1138036"/>
            <a:ext cx="5444382" cy="1402470"/>
          </a:xfrm>
        </p:spPr>
        <p:txBody>
          <a:bodyPr anchor="t">
            <a:normAutofit/>
          </a:bodyPr>
          <a:lstStyle/>
          <a:p>
            <a:r>
              <a:rPr lang="en-GB" sz="4000" dirty="0"/>
              <a:t>2. </a:t>
            </a:r>
            <a:r>
              <a:rPr lang="en-GB" sz="4000" b="1" dirty="0"/>
              <a:t>Board Responsibilities and Role</a:t>
            </a:r>
            <a:endParaRPr lang="en-PK" sz="4000" dirty="0"/>
          </a:p>
        </p:txBody>
      </p:sp>
      <p:pic>
        <p:nvPicPr>
          <p:cNvPr id="5" name="Picture 4" descr="Red toy person in front of two lines of white figures">
            <a:extLst>
              <a:ext uri="{FF2B5EF4-FFF2-40B4-BE49-F238E27FC236}">
                <a16:creationId xmlns:a16="http://schemas.microsoft.com/office/drawing/2014/main" id="{A9392128-F024-E4D7-0DBD-6102BF4F66D5}"/>
              </a:ext>
            </a:extLst>
          </p:cNvPr>
          <p:cNvPicPr>
            <a:picLocks noChangeAspect="1"/>
          </p:cNvPicPr>
          <p:nvPr/>
        </p:nvPicPr>
        <p:blipFill rotWithShape="1">
          <a:blip r:embed="rId2"/>
          <a:srcRect l="27260" r="23354"/>
          <a:stretch/>
        </p:blipFill>
        <p:spPr>
          <a:xfrm>
            <a:off x="-1" y="10"/>
            <a:ext cx="5151179" cy="6857990"/>
          </a:xfrm>
          <a:prstGeom prst="rect">
            <a:avLst/>
          </a:prstGeom>
        </p:spPr>
      </p:pic>
      <p:cxnSp>
        <p:nvCxnSpPr>
          <p:cNvPr id="23" name="Straight Connector 2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D30A72A-84F3-094F-E776-A0D7D61C5BA2}"/>
              </a:ext>
            </a:extLst>
          </p:cNvPr>
          <p:cNvSpPr>
            <a:spLocks noGrp="1"/>
          </p:cNvSpPr>
          <p:nvPr>
            <p:ph idx="1"/>
          </p:nvPr>
        </p:nvSpPr>
        <p:spPr>
          <a:xfrm>
            <a:off x="5868556" y="2551176"/>
            <a:ext cx="6018643" cy="3591207"/>
          </a:xfrm>
        </p:spPr>
        <p:txBody>
          <a:bodyPr>
            <a:normAutofit/>
          </a:bodyPr>
          <a:lstStyle/>
          <a:p>
            <a:r>
              <a:rPr lang="en-GB" dirty="0"/>
              <a:t>Question and challenge the underlying assumptions and pathways to achieve these targets.</a:t>
            </a:r>
          </a:p>
          <a:p>
            <a:r>
              <a:rPr lang="en-GB" dirty="0"/>
              <a:t>Balance the shareholder returns such as dividend pay outs with the future investment and expansion needs.</a:t>
            </a:r>
          </a:p>
          <a:p>
            <a:endParaRPr lang="en-PK" sz="2000" dirty="0"/>
          </a:p>
        </p:txBody>
      </p:sp>
    </p:spTree>
    <p:extLst>
      <p:ext uri="{BB962C8B-B14F-4D97-AF65-F5344CB8AC3E}">
        <p14:creationId xmlns:p14="http://schemas.microsoft.com/office/powerpoint/2010/main" val="224823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FC3EBB-8631-D660-1E80-39702EED694B}"/>
              </a:ext>
            </a:extLst>
          </p:cNvPr>
          <p:cNvSpPr>
            <a:spLocks noGrp="1"/>
          </p:cNvSpPr>
          <p:nvPr>
            <p:ph type="title"/>
          </p:nvPr>
        </p:nvSpPr>
        <p:spPr>
          <a:xfrm>
            <a:off x="838200" y="557188"/>
            <a:ext cx="10515600" cy="1133499"/>
          </a:xfrm>
        </p:spPr>
        <p:txBody>
          <a:bodyPr>
            <a:normAutofit/>
          </a:bodyPr>
          <a:lstStyle/>
          <a:p>
            <a:pPr algn="ctr"/>
            <a:r>
              <a:rPr lang="en-GB" sz="5200" b="1"/>
              <a:t>3. Types of boards</a:t>
            </a:r>
            <a:endParaRPr lang="en-PK" sz="5200" b="1"/>
          </a:p>
        </p:txBody>
      </p:sp>
      <p:pic>
        <p:nvPicPr>
          <p:cNvPr id="5" name="Content Placeholder 4">
            <a:extLst>
              <a:ext uri="{FF2B5EF4-FFF2-40B4-BE49-F238E27FC236}">
                <a16:creationId xmlns:a16="http://schemas.microsoft.com/office/drawing/2014/main" id="{010F6D4B-2251-80EA-EBA0-5EE406748B65}"/>
              </a:ext>
            </a:extLst>
          </p:cNvPr>
          <p:cNvPicPr>
            <a:picLocks noChangeAspect="1"/>
          </p:cNvPicPr>
          <p:nvPr/>
        </p:nvPicPr>
        <p:blipFill>
          <a:blip r:embed="rId2"/>
          <a:stretch>
            <a:fillRect/>
          </a:stretch>
        </p:blipFill>
        <p:spPr>
          <a:xfrm>
            <a:off x="1809986" y="2216489"/>
            <a:ext cx="1964938" cy="1300326"/>
          </a:xfrm>
          <a:prstGeom prst="rect">
            <a:avLst/>
          </a:prstGeom>
        </p:spPr>
      </p:pic>
      <p:pic>
        <p:nvPicPr>
          <p:cNvPr id="7" name="Picture 6">
            <a:extLst>
              <a:ext uri="{FF2B5EF4-FFF2-40B4-BE49-F238E27FC236}">
                <a16:creationId xmlns:a16="http://schemas.microsoft.com/office/drawing/2014/main" id="{DCC9D0A4-3601-7A6D-C1AF-5BFB1B331EF8}"/>
              </a:ext>
            </a:extLst>
          </p:cNvPr>
          <p:cNvPicPr>
            <a:picLocks noChangeAspect="1"/>
          </p:cNvPicPr>
          <p:nvPr/>
        </p:nvPicPr>
        <p:blipFill>
          <a:blip r:embed="rId3"/>
          <a:stretch>
            <a:fillRect/>
          </a:stretch>
        </p:blipFill>
        <p:spPr>
          <a:xfrm>
            <a:off x="4453608" y="1952863"/>
            <a:ext cx="1449358" cy="1551494"/>
          </a:xfrm>
          <a:prstGeom prst="rect">
            <a:avLst/>
          </a:prstGeom>
        </p:spPr>
      </p:pic>
      <p:pic>
        <p:nvPicPr>
          <p:cNvPr id="9" name="Picture 8">
            <a:extLst>
              <a:ext uri="{FF2B5EF4-FFF2-40B4-BE49-F238E27FC236}">
                <a16:creationId xmlns:a16="http://schemas.microsoft.com/office/drawing/2014/main" id="{62D0EEE9-CCB1-5EFE-4247-2B99F1186803}"/>
              </a:ext>
            </a:extLst>
          </p:cNvPr>
          <p:cNvPicPr>
            <a:picLocks noChangeAspect="1"/>
          </p:cNvPicPr>
          <p:nvPr/>
        </p:nvPicPr>
        <p:blipFill>
          <a:blip r:embed="rId4"/>
          <a:stretch>
            <a:fillRect/>
          </a:stretch>
        </p:blipFill>
        <p:spPr>
          <a:xfrm>
            <a:off x="6654711" y="1828801"/>
            <a:ext cx="1573992" cy="1789444"/>
          </a:xfrm>
          <a:prstGeom prst="rect">
            <a:avLst/>
          </a:prstGeom>
        </p:spPr>
      </p:pic>
      <p:pic>
        <p:nvPicPr>
          <p:cNvPr id="11" name="Picture 10">
            <a:extLst>
              <a:ext uri="{FF2B5EF4-FFF2-40B4-BE49-F238E27FC236}">
                <a16:creationId xmlns:a16="http://schemas.microsoft.com/office/drawing/2014/main" id="{5DE747E4-EB59-6ECE-939B-8134D00C5026}"/>
              </a:ext>
            </a:extLst>
          </p:cNvPr>
          <p:cNvPicPr>
            <a:picLocks noChangeAspect="1"/>
          </p:cNvPicPr>
          <p:nvPr/>
        </p:nvPicPr>
        <p:blipFill>
          <a:blip r:embed="rId5"/>
          <a:stretch>
            <a:fillRect/>
          </a:stretch>
        </p:blipFill>
        <p:spPr>
          <a:xfrm>
            <a:off x="8782754" y="1828800"/>
            <a:ext cx="1565044" cy="1789444"/>
          </a:xfrm>
          <a:prstGeom prst="rect">
            <a:avLst/>
          </a:prstGeom>
        </p:spPr>
      </p:pic>
      <p:pic>
        <p:nvPicPr>
          <p:cNvPr id="13" name="Picture 12">
            <a:extLst>
              <a:ext uri="{FF2B5EF4-FFF2-40B4-BE49-F238E27FC236}">
                <a16:creationId xmlns:a16="http://schemas.microsoft.com/office/drawing/2014/main" id="{CC3A876F-D2DC-8498-9CD8-62C7A84626AA}"/>
              </a:ext>
            </a:extLst>
          </p:cNvPr>
          <p:cNvPicPr>
            <a:picLocks noChangeAspect="1"/>
          </p:cNvPicPr>
          <p:nvPr/>
        </p:nvPicPr>
        <p:blipFill>
          <a:blip r:embed="rId6"/>
          <a:stretch>
            <a:fillRect/>
          </a:stretch>
        </p:blipFill>
        <p:spPr>
          <a:xfrm>
            <a:off x="5159655" y="4010568"/>
            <a:ext cx="1570913" cy="1703201"/>
          </a:xfrm>
          <a:prstGeom prst="rect">
            <a:avLst/>
          </a:prstGeom>
        </p:spPr>
      </p:pic>
      <p:sp>
        <p:nvSpPr>
          <p:cNvPr id="14" name="TextBox 13">
            <a:extLst>
              <a:ext uri="{FF2B5EF4-FFF2-40B4-BE49-F238E27FC236}">
                <a16:creationId xmlns:a16="http://schemas.microsoft.com/office/drawing/2014/main" id="{B93288A8-2312-D736-3FBE-4410A1FB661C}"/>
              </a:ext>
            </a:extLst>
          </p:cNvPr>
          <p:cNvSpPr txBox="1"/>
          <p:nvPr/>
        </p:nvSpPr>
        <p:spPr>
          <a:xfrm>
            <a:off x="2019259" y="3796518"/>
            <a:ext cx="1449357" cy="338554"/>
          </a:xfrm>
          <a:prstGeom prst="rect">
            <a:avLst/>
          </a:prstGeom>
          <a:noFill/>
        </p:spPr>
        <p:txBody>
          <a:bodyPr wrap="square" rtlCol="0">
            <a:spAutoFit/>
          </a:bodyPr>
          <a:lstStyle/>
          <a:p>
            <a:pPr defTabSz="731520">
              <a:spcAft>
                <a:spcPts val="600"/>
              </a:spcAft>
            </a:pPr>
            <a:r>
              <a:rPr lang="en-GB" sz="1600" b="1" kern="1200">
                <a:solidFill>
                  <a:schemeClr val="tx1"/>
                </a:solidFill>
                <a:latin typeface="+mn-lt"/>
                <a:ea typeface="+mn-ea"/>
                <a:cs typeface="+mn-cs"/>
              </a:rPr>
              <a:t>Rubber Stamp</a:t>
            </a:r>
            <a:endParaRPr lang="en-PK" sz="2000" b="1"/>
          </a:p>
        </p:txBody>
      </p:sp>
      <p:sp>
        <p:nvSpPr>
          <p:cNvPr id="22" name="TextBox 21">
            <a:extLst>
              <a:ext uri="{FF2B5EF4-FFF2-40B4-BE49-F238E27FC236}">
                <a16:creationId xmlns:a16="http://schemas.microsoft.com/office/drawing/2014/main" id="{919BA46E-4CCB-B79A-1E54-5635C881461C}"/>
              </a:ext>
            </a:extLst>
          </p:cNvPr>
          <p:cNvSpPr txBox="1"/>
          <p:nvPr/>
        </p:nvSpPr>
        <p:spPr>
          <a:xfrm>
            <a:off x="4585121" y="3767338"/>
            <a:ext cx="1449358" cy="338554"/>
          </a:xfrm>
          <a:prstGeom prst="rect">
            <a:avLst/>
          </a:prstGeom>
          <a:noFill/>
        </p:spPr>
        <p:txBody>
          <a:bodyPr wrap="square" rtlCol="0">
            <a:spAutoFit/>
          </a:bodyPr>
          <a:lstStyle/>
          <a:p>
            <a:pPr algn="ctr" defTabSz="731520">
              <a:spcAft>
                <a:spcPts val="600"/>
              </a:spcAft>
            </a:pPr>
            <a:r>
              <a:rPr lang="en-GB" sz="1600" b="1" kern="1200">
                <a:solidFill>
                  <a:schemeClr val="tx1"/>
                </a:solidFill>
                <a:latin typeface="+mn-lt"/>
                <a:ea typeface="+mn-ea"/>
                <a:cs typeface="+mn-cs"/>
              </a:rPr>
              <a:t>Yes- men</a:t>
            </a:r>
            <a:endParaRPr lang="en-PK" sz="2000" b="1"/>
          </a:p>
        </p:txBody>
      </p:sp>
      <p:sp>
        <p:nvSpPr>
          <p:cNvPr id="23" name="TextBox 22">
            <a:extLst>
              <a:ext uri="{FF2B5EF4-FFF2-40B4-BE49-F238E27FC236}">
                <a16:creationId xmlns:a16="http://schemas.microsoft.com/office/drawing/2014/main" id="{5BAF4794-DEBE-55EA-4739-11A76CC0DA61}"/>
              </a:ext>
            </a:extLst>
          </p:cNvPr>
          <p:cNvSpPr txBox="1"/>
          <p:nvPr/>
        </p:nvSpPr>
        <p:spPr>
          <a:xfrm>
            <a:off x="6833836" y="3761793"/>
            <a:ext cx="1394868" cy="584775"/>
          </a:xfrm>
          <a:prstGeom prst="rect">
            <a:avLst/>
          </a:prstGeom>
          <a:noFill/>
        </p:spPr>
        <p:txBody>
          <a:bodyPr wrap="square" rtlCol="0">
            <a:spAutoFit/>
          </a:bodyPr>
          <a:lstStyle/>
          <a:p>
            <a:pPr defTabSz="731520">
              <a:spcAft>
                <a:spcPts val="600"/>
              </a:spcAft>
            </a:pPr>
            <a:r>
              <a:rPr lang="en-GB" sz="1600" b="1" kern="1200">
                <a:solidFill>
                  <a:schemeClr val="tx1"/>
                </a:solidFill>
                <a:latin typeface="+mn-lt"/>
                <a:ea typeface="+mn-ea"/>
                <a:cs typeface="+mn-cs"/>
              </a:rPr>
              <a:t>Good old boys</a:t>
            </a:r>
            <a:endParaRPr lang="en-PK" sz="2000" b="1"/>
          </a:p>
        </p:txBody>
      </p:sp>
      <p:sp>
        <p:nvSpPr>
          <p:cNvPr id="24" name="TextBox 23">
            <a:extLst>
              <a:ext uri="{FF2B5EF4-FFF2-40B4-BE49-F238E27FC236}">
                <a16:creationId xmlns:a16="http://schemas.microsoft.com/office/drawing/2014/main" id="{ABAF6A6D-ADC0-4374-8495-312653080E53}"/>
              </a:ext>
            </a:extLst>
          </p:cNvPr>
          <p:cNvSpPr txBox="1"/>
          <p:nvPr/>
        </p:nvSpPr>
        <p:spPr>
          <a:xfrm>
            <a:off x="9051219" y="3761793"/>
            <a:ext cx="1330794" cy="313932"/>
          </a:xfrm>
          <a:prstGeom prst="rect">
            <a:avLst/>
          </a:prstGeom>
          <a:noFill/>
        </p:spPr>
        <p:txBody>
          <a:bodyPr wrap="square" rtlCol="0">
            <a:spAutoFit/>
          </a:bodyPr>
          <a:lstStyle/>
          <a:p>
            <a:pPr algn="ctr" defTabSz="731520">
              <a:spcAft>
                <a:spcPts val="600"/>
              </a:spcAft>
            </a:pPr>
            <a:r>
              <a:rPr lang="en-GB" sz="1440" b="1" kern="1200">
                <a:solidFill>
                  <a:schemeClr val="tx1"/>
                </a:solidFill>
                <a:latin typeface="+mn-lt"/>
                <a:ea typeface="+mn-ea"/>
                <a:cs typeface="+mn-cs"/>
              </a:rPr>
              <a:t>Country Club</a:t>
            </a:r>
            <a:endParaRPr lang="en-PK" b="1"/>
          </a:p>
        </p:txBody>
      </p:sp>
      <p:sp>
        <p:nvSpPr>
          <p:cNvPr id="25" name="TextBox 24">
            <a:extLst>
              <a:ext uri="{FF2B5EF4-FFF2-40B4-BE49-F238E27FC236}">
                <a16:creationId xmlns:a16="http://schemas.microsoft.com/office/drawing/2014/main" id="{3B93CA7C-EEB0-D9D0-37A2-F451079C916E}"/>
              </a:ext>
            </a:extLst>
          </p:cNvPr>
          <p:cNvSpPr txBox="1"/>
          <p:nvPr/>
        </p:nvSpPr>
        <p:spPr>
          <a:xfrm>
            <a:off x="5419153" y="5857317"/>
            <a:ext cx="1917512" cy="338554"/>
          </a:xfrm>
          <a:prstGeom prst="rect">
            <a:avLst/>
          </a:prstGeom>
          <a:noFill/>
        </p:spPr>
        <p:txBody>
          <a:bodyPr wrap="square" rtlCol="0">
            <a:spAutoFit/>
          </a:bodyPr>
          <a:lstStyle/>
          <a:p>
            <a:pPr defTabSz="731520">
              <a:spcAft>
                <a:spcPts val="600"/>
              </a:spcAft>
            </a:pPr>
            <a:r>
              <a:rPr lang="en-GB" sz="1600" b="1" kern="1200">
                <a:solidFill>
                  <a:schemeClr val="tx1"/>
                </a:solidFill>
                <a:latin typeface="+mn-lt"/>
                <a:ea typeface="+mn-ea"/>
                <a:cs typeface="+mn-cs"/>
              </a:rPr>
              <a:t>Trophy Board</a:t>
            </a:r>
            <a:endParaRPr lang="en-PK" sz="2000" b="1"/>
          </a:p>
        </p:txBody>
      </p:sp>
    </p:spTree>
    <p:extLst>
      <p:ext uri="{BB962C8B-B14F-4D97-AF65-F5344CB8AC3E}">
        <p14:creationId xmlns:p14="http://schemas.microsoft.com/office/powerpoint/2010/main" val="2451828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FD480-1F5B-E071-5A54-32C9F28C7C0B}"/>
              </a:ext>
            </a:extLst>
          </p:cNvPr>
          <p:cNvSpPr>
            <a:spLocks noGrp="1"/>
          </p:cNvSpPr>
          <p:nvPr>
            <p:ph type="title"/>
          </p:nvPr>
        </p:nvSpPr>
        <p:spPr/>
        <p:txBody>
          <a:bodyPr/>
          <a:lstStyle/>
          <a:p>
            <a:r>
              <a:rPr lang="en-GB" b="1" dirty="0"/>
              <a:t>4.Board Engagement</a:t>
            </a:r>
            <a:endParaRPr lang="en-PK" b="1" dirty="0"/>
          </a:p>
        </p:txBody>
      </p:sp>
      <p:sp>
        <p:nvSpPr>
          <p:cNvPr id="6" name="Arrow: Left-Right 5">
            <a:extLst>
              <a:ext uri="{FF2B5EF4-FFF2-40B4-BE49-F238E27FC236}">
                <a16:creationId xmlns:a16="http://schemas.microsoft.com/office/drawing/2014/main" id="{1E68B79A-697A-8B20-144B-42E7D9AE150D}"/>
              </a:ext>
            </a:extLst>
          </p:cNvPr>
          <p:cNvSpPr/>
          <p:nvPr/>
        </p:nvSpPr>
        <p:spPr>
          <a:xfrm>
            <a:off x="838200" y="1839257"/>
            <a:ext cx="10515600" cy="2971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K"/>
          </a:p>
        </p:txBody>
      </p:sp>
      <p:sp>
        <p:nvSpPr>
          <p:cNvPr id="7" name="TextBox 6">
            <a:extLst>
              <a:ext uri="{FF2B5EF4-FFF2-40B4-BE49-F238E27FC236}">
                <a16:creationId xmlns:a16="http://schemas.microsoft.com/office/drawing/2014/main" id="{321885E1-BD5F-C5B2-CECA-88D8C78CC02F}"/>
              </a:ext>
            </a:extLst>
          </p:cNvPr>
          <p:cNvSpPr txBox="1"/>
          <p:nvPr/>
        </p:nvSpPr>
        <p:spPr>
          <a:xfrm>
            <a:off x="1073426" y="1522572"/>
            <a:ext cx="2385391" cy="369332"/>
          </a:xfrm>
          <a:prstGeom prst="rect">
            <a:avLst/>
          </a:prstGeom>
          <a:noFill/>
        </p:spPr>
        <p:txBody>
          <a:bodyPr wrap="square" rtlCol="0">
            <a:spAutoFit/>
          </a:bodyPr>
          <a:lstStyle/>
          <a:p>
            <a:r>
              <a:rPr lang="en-GB" b="1" dirty="0"/>
              <a:t>Low Involvement</a:t>
            </a:r>
            <a:endParaRPr lang="en-PK" b="1" dirty="0"/>
          </a:p>
        </p:txBody>
      </p:sp>
      <p:sp>
        <p:nvSpPr>
          <p:cNvPr id="8" name="TextBox 7">
            <a:extLst>
              <a:ext uri="{FF2B5EF4-FFF2-40B4-BE49-F238E27FC236}">
                <a16:creationId xmlns:a16="http://schemas.microsoft.com/office/drawing/2014/main" id="{953D6B88-135A-45E5-0C1C-4E8292059942}"/>
              </a:ext>
            </a:extLst>
          </p:cNvPr>
          <p:cNvSpPr txBox="1"/>
          <p:nvPr/>
        </p:nvSpPr>
        <p:spPr>
          <a:xfrm>
            <a:off x="9153939" y="1506022"/>
            <a:ext cx="2199861" cy="369332"/>
          </a:xfrm>
          <a:prstGeom prst="rect">
            <a:avLst/>
          </a:prstGeom>
          <a:noFill/>
        </p:spPr>
        <p:txBody>
          <a:bodyPr wrap="square" rtlCol="0">
            <a:spAutoFit/>
          </a:bodyPr>
          <a:lstStyle/>
          <a:p>
            <a:r>
              <a:rPr lang="en-GB" b="1" dirty="0"/>
              <a:t>High Involvement</a:t>
            </a:r>
            <a:endParaRPr lang="en-PK" b="1" dirty="0"/>
          </a:p>
        </p:txBody>
      </p:sp>
      <p:graphicFrame>
        <p:nvGraphicFramePr>
          <p:cNvPr id="11" name="Table 11">
            <a:extLst>
              <a:ext uri="{FF2B5EF4-FFF2-40B4-BE49-F238E27FC236}">
                <a16:creationId xmlns:a16="http://schemas.microsoft.com/office/drawing/2014/main" id="{8585C378-D978-D58A-E119-23E0E3C3C363}"/>
              </a:ext>
            </a:extLst>
          </p:cNvPr>
          <p:cNvGraphicFramePr>
            <a:graphicFrameLocks noGrp="1"/>
          </p:cNvGraphicFramePr>
          <p:nvPr>
            <p:extLst>
              <p:ext uri="{D42A27DB-BD31-4B8C-83A1-F6EECF244321}">
                <p14:modId xmlns:p14="http://schemas.microsoft.com/office/powerpoint/2010/main" val="181050537"/>
              </p:ext>
            </p:extLst>
          </p:nvPr>
        </p:nvGraphicFramePr>
        <p:xfrm>
          <a:off x="447259" y="2284964"/>
          <a:ext cx="11042375" cy="4301365"/>
        </p:xfrm>
        <a:graphic>
          <a:graphicData uri="http://schemas.openxmlformats.org/drawingml/2006/table">
            <a:tbl>
              <a:tblPr firstRow="1" bandRow="1">
                <a:tableStyleId>{6E25E649-3F16-4E02-A733-19D2CDBF48F0}</a:tableStyleId>
              </a:tblPr>
              <a:tblGrid>
                <a:gridCol w="2208475">
                  <a:extLst>
                    <a:ext uri="{9D8B030D-6E8A-4147-A177-3AD203B41FA5}">
                      <a16:colId xmlns:a16="http://schemas.microsoft.com/office/drawing/2014/main" val="2309068957"/>
                    </a:ext>
                  </a:extLst>
                </a:gridCol>
                <a:gridCol w="2208475">
                  <a:extLst>
                    <a:ext uri="{9D8B030D-6E8A-4147-A177-3AD203B41FA5}">
                      <a16:colId xmlns:a16="http://schemas.microsoft.com/office/drawing/2014/main" val="2568875867"/>
                    </a:ext>
                  </a:extLst>
                </a:gridCol>
                <a:gridCol w="2208475">
                  <a:extLst>
                    <a:ext uri="{9D8B030D-6E8A-4147-A177-3AD203B41FA5}">
                      <a16:colId xmlns:a16="http://schemas.microsoft.com/office/drawing/2014/main" val="991052222"/>
                    </a:ext>
                  </a:extLst>
                </a:gridCol>
                <a:gridCol w="2208475">
                  <a:extLst>
                    <a:ext uri="{9D8B030D-6E8A-4147-A177-3AD203B41FA5}">
                      <a16:colId xmlns:a16="http://schemas.microsoft.com/office/drawing/2014/main" val="716330696"/>
                    </a:ext>
                  </a:extLst>
                </a:gridCol>
                <a:gridCol w="2208475">
                  <a:extLst>
                    <a:ext uri="{9D8B030D-6E8A-4147-A177-3AD203B41FA5}">
                      <a16:colId xmlns:a16="http://schemas.microsoft.com/office/drawing/2014/main" val="3027010244"/>
                    </a:ext>
                  </a:extLst>
                </a:gridCol>
              </a:tblGrid>
              <a:tr h="597729">
                <a:tc>
                  <a:txBody>
                    <a:bodyPr/>
                    <a:lstStyle/>
                    <a:p>
                      <a:pPr algn="ctr"/>
                      <a:r>
                        <a:rPr lang="en-GB" sz="2400" dirty="0"/>
                        <a:t>Passive</a:t>
                      </a:r>
                      <a:endParaRPr lang="en-PK"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dirty="0"/>
                        <a:t>Certifying</a:t>
                      </a:r>
                      <a:endParaRPr lang="en-PK"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dirty="0"/>
                        <a:t>Engaged</a:t>
                      </a:r>
                      <a:endParaRPr lang="en-PK"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dirty="0"/>
                        <a:t>Intervening</a:t>
                      </a:r>
                      <a:endParaRPr lang="en-PK"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dirty="0"/>
                        <a:t>Operating</a:t>
                      </a:r>
                      <a:endParaRPr lang="en-PK"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5361562"/>
                  </a:ext>
                </a:extLst>
              </a:tr>
              <a:tr h="831970">
                <a:tc>
                  <a:txBody>
                    <a:bodyPr/>
                    <a:lstStyle/>
                    <a:p>
                      <a:pPr marL="285750" indent="-285750">
                        <a:buFont typeface="Arial" panose="020B0604020202020204" pitchFamily="34" charset="0"/>
                        <a:buChar char="•"/>
                      </a:pPr>
                      <a:r>
                        <a:rPr lang="en-GB" sz="1600" dirty="0"/>
                        <a:t>Ratifies Management preferences</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Certifies CEO meets expectations</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Provides insight, advice &amp; support</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Intentionally involved in decision making</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Make key decision that management then implements</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424162"/>
                  </a:ext>
                </a:extLst>
              </a:tr>
              <a:tr h="1078479">
                <a:tc>
                  <a:txBody>
                    <a:bodyPr/>
                    <a:lstStyle/>
                    <a:p>
                      <a:pPr marL="285750" indent="-285750">
                        <a:buFont typeface="Arial" panose="020B0604020202020204" pitchFamily="34" charset="0"/>
                        <a:buChar char="•"/>
                      </a:pPr>
                      <a:r>
                        <a:rPr lang="en-GB" sz="1600" dirty="0"/>
                        <a:t>Endorses discretion of CEO</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Corrective action last resort</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Understands the responsibility to oversee the management</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Frequent and intensive meetings</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Fills gaps in management experience</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4908268"/>
                  </a:ext>
                </a:extLst>
              </a:tr>
              <a:tr h="597729">
                <a:tc>
                  <a:txBody>
                    <a:bodyPr/>
                    <a:lstStyle/>
                    <a:p>
                      <a:pPr marL="285750" indent="-285750">
                        <a:buFont typeface="Arial" panose="020B0604020202020204" pitchFamily="34" charset="0"/>
                        <a:buChar char="•"/>
                      </a:pPr>
                      <a:r>
                        <a:rPr lang="en-GB" sz="1600" dirty="0"/>
                        <a:t>Limit accountability</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Role of independent directors</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Guides &amp; judge CEO</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PK"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6732757"/>
                  </a:ext>
                </a:extLst>
              </a:tr>
              <a:tr h="597729">
                <a:tc>
                  <a:txBody>
                    <a:bodyPr/>
                    <a:lstStyle/>
                    <a:p>
                      <a:endParaRPr lang="en-PK"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Informed about CEO’s performance </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Right Skills mix to add value</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PK"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PK"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8497704"/>
                  </a:ext>
                </a:extLst>
              </a:tr>
              <a:tr h="597729">
                <a:tc>
                  <a:txBody>
                    <a:bodyPr/>
                    <a:lstStyle/>
                    <a:p>
                      <a:endParaRPr lang="en-PK"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600" dirty="0"/>
                        <a:t>Establishes a succession plan</a:t>
                      </a:r>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PK"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5625199"/>
                  </a:ext>
                </a:extLst>
              </a:tr>
            </a:tbl>
          </a:graphicData>
        </a:graphic>
      </p:graphicFrame>
    </p:spTree>
    <p:extLst>
      <p:ext uri="{BB962C8B-B14F-4D97-AF65-F5344CB8AC3E}">
        <p14:creationId xmlns:p14="http://schemas.microsoft.com/office/powerpoint/2010/main" val="146625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BA839-DE9C-C157-69AF-0447B67FF5B0}"/>
              </a:ext>
            </a:extLst>
          </p:cNvPr>
          <p:cNvSpPr>
            <a:spLocks noGrp="1"/>
          </p:cNvSpPr>
          <p:nvPr>
            <p:ph type="title"/>
          </p:nvPr>
        </p:nvSpPr>
        <p:spPr>
          <a:xfrm>
            <a:off x="762001" y="1138265"/>
            <a:ext cx="9390528" cy="1401183"/>
          </a:xfrm>
        </p:spPr>
        <p:txBody>
          <a:bodyPr anchor="t">
            <a:normAutofit/>
          </a:bodyPr>
          <a:lstStyle/>
          <a:p>
            <a:r>
              <a:rPr lang="en-GB" sz="3200" b="1" dirty="0"/>
              <a:t>5.Board Authority</a:t>
            </a:r>
            <a:endParaRPr lang="en-PK" sz="3200" b="1" dirty="0"/>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8AA769A-DBC7-33B7-50BD-168C0FBB12B6}"/>
              </a:ext>
            </a:extLst>
          </p:cNvPr>
          <p:cNvSpPr>
            <a:spLocks noGrp="1"/>
          </p:cNvSpPr>
          <p:nvPr>
            <p:ph idx="1"/>
          </p:nvPr>
        </p:nvSpPr>
        <p:spPr>
          <a:xfrm>
            <a:off x="762001" y="2551176"/>
            <a:ext cx="10069605" cy="3602935"/>
          </a:xfrm>
        </p:spPr>
        <p:txBody>
          <a:bodyPr>
            <a:normAutofit fontScale="92500" lnSpcReduction="20000"/>
          </a:bodyPr>
          <a:lstStyle/>
          <a:p>
            <a:r>
              <a:rPr lang="en-GB" sz="2400" dirty="0"/>
              <a:t>Review and Guide corporate strategy, Major Plans of Action, Risk Policy, Annual budget and Business Plans.</a:t>
            </a:r>
          </a:p>
          <a:p>
            <a:pPr marL="0" indent="0">
              <a:buNone/>
            </a:pPr>
            <a:endParaRPr lang="en-GB" sz="2400" dirty="0"/>
          </a:p>
          <a:p>
            <a:r>
              <a:rPr lang="en-GB" sz="2400" dirty="0"/>
              <a:t>Approve major policies</a:t>
            </a:r>
          </a:p>
          <a:p>
            <a:endParaRPr lang="en-GB" sz="2400" dirty="0"/>
          </a:p>
          <a:p>
            <a:r>
              <a:rPr lang="en-GB" sz="2400" dirty="0"/>
              <a:t>Monitor implementation and corporate performance</a:t>
            </a:r>
          </a:p>
          <a:p>
            <a:endParaRPr lang="en-GB" sz="2400" dirty="0"/>
          </a:p>
          <a:p>
            <a:r>
              <a:rPr lang="en-GB" sz="2400" dirty="0"/>
              <a:t>Oversee major capital expenditures, acquisition, divestitures</a:t>
            </a:r>
          </a:p>
          <a:p>
            <a:pPr marL="0" indent="0">
              <a:buNone/>
            </a:pPr>
            <a:endParaRPr lang="en-GB" sz="2400" dirty="0"/>
          </a:p>
          <a:p>
            <a:r>
              <a:rPr lang="en-GB" sz="2400" dirty="0"/>
              <a:t>Appoint and monitor Key top executive in consultation with the CEO.</a:t>
            </a:r>
            <a:endParaRPr lang="en-PK" sz="2400" dirty="0"/>
          </a:p>
        </p:txBody>
      </p:sp>
    </p:spTree>
    <p:extLst>
      <p:ext uri="{BB962C8B-B14F-4D97-AF65-F5344CB8AC3E}">
        <p14:creationId xmlns:p14="http://schemas.microsoft.com/office/powerpoint/2010/main" val="2024091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BA839-DE9C-C157-69AF-0447B67FF5B0}"/>
              </a:ext>
            </a:extLst>
          </p:cNvPr>
          <p:cNvSpPr>
            <a:spLocks noGrp="1"/>
          </p:cNvSpPr>
          <p:nvPr>
            <p:ph type="title"/>
          </p:nvPr>
        </p:nvSpPr>
        <p:spPr>
          <a:xfrm>
            <a:off x="762001" y="1138265"/>
            <a:ext cx="9390528" cy="1401183"/>
          </a:xfrm>
        </p:spPr>
        <p:txBody>
          <a:bodyPr anchor="t">
            <a:normAutofit/>
          </a:bodyPr>
          <a:lstStyle/>
          <a:p>
            <a:r>
              <a:rPr lang="en-GB" sz="3200" b="1"/>
              <a:t>5.Board Authority</a:t>
            </a:r>
            <a:endParaRPr lang="en-PK" sz="3200" b="1"/>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8AA769A-DBC7-33B7-50BD-168C0FBB12B6}"/>
              </a:ext>
            </a:extLst>
          </p:cNvPr>
          <p:cNvSpPr>
            <a:spLocks noGrp="1"/>
          </p:cNvSpPr>
          <p:nvPr>
            <p:ph idx="1"/>
          </p:nvPr>
        </p:nvSpPr>
        <p:spPr>
          <a:xfrm>
            <a:off x="762001" y="2025748"/>
            <a:ext cx="10667998" cy="4128363"/>
          </a:xfrm>
        </p:spPr>
        <p:txBody>
          <a:bodyPr>
            <a:normAutofit fontScale="92500" lnSpcReduction="20000"/>
          </a:bodyPr>
          <a:lstStyle/>
          <a:p>
            <a:r>
              <a:rPr lang="en-GB" sz="2400" dirty="0"/>
              <a:t>Ensure a formal transparent board nomination process.</a:t>
            </a:r>
          </a:p>
          <a:p>
            <a:pPr marL="0" indent="0">
              <a:buNone/>
            </a:pPr>
            <a:endParaRPr lang="en-GB" sz="2400" dirty="0"/>
          </a:p>
          <a:p>
            <a:r>
              <a:rPr lang="en-GB" sz="2400" dirty="0"/>
              <a:t>Monitor and manage potential conflict of interest.</a:t>
            </a:r>
          </a:p>
          <a:p>
            <a:endParaRPr lang="en-GB" sz="2400" dirty="0"/>
          </a:p>
          <a:p>
            <a:r>
              <a:rPr lang="en-GB" sz="2400" dirty="0"/>
              <a:t>Ensure the integrity of accounting and financial control system.</a:t>
            </a:r>
          </a:p>
          <a:p>
            <a:endParaRPr lang="en-GB" sz="2400" dirty="0"/>
          </a:p>
          <a:p>
            <a:r>
              <a:rPr lang="en-GB" sz="2400" dirty="0"/>
              <a:t>Monitor the effectiveness of governance practices</a:t>
            </a:r>
          </a:p>
          <a:p>
            <a:pPr marL="0" indent="0">
              <a:buNone/>
            </a:pPr>
            <a:endParaRPr lang="en-GB" sz="2400" dirty="0"/>
          </a:p>
          <a:p>
            <a:r>
              <a:rPr lang="en-GB" sz="2400" dirty="0"/>
              <a:t>Oversee the process of disclosure and transparency</a:t>
            </a:r>
          </a:p>
          <a:p>
            <a:endParaRPr lang="en-GB" sz="2400" dirty="0"/>
          </a:p>
          <a:p>
            <a:r>
              <a:rPr lang="en-GB" sz="2400" dirty="0"/>
              <a:t>Review key executive and board remuneration</a:t>
            </a:r>
          </a:p>
          <a:p>
            <a:endParaRPr lang="en-PK" sz="1600" dirty="0"/>
          </a:p>
        </p:txBody>
      </p:sp>
    </p:spTree>
    <p:extLst>
      <p:ext uri="{BB962C8B-B14F-4D97-AF65-F5344CB8AC3E}">
        <p14:creationId xmlns:p14="http://schemas.microsoft.com/office/powerpoint/2010/main" val="2391912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E7A05A59108A4468E8DA9D9FCBD4AB3" ma:contentTypeVersion="16" ma:contentTypeDescription="Create a new document." ma:contentTypeScope="" ma:versionID="092fc1303e6edc963ddc97e11e3ca858">
  <xsd:schema xmlns:xsd="http://www.w3.org/2001/XMLSchema" xmlns:xs="http://www.w3.org/2001/XMLSchema" xmlns:p="http://schemas.microsoft.com/office/2006/metadata/properties" xmlns:ns3="461a20c1-f1f4-48d2-802c-6f9e9446d22c" xmlns:ns4="723410bc-2dc8-4309-a929-ca08e4fa3e05" targetNamespace="http://schemas.microsoft.com/office/2006/metadata/properties" ma:root="true" ma:fieldsID="a3ffc3c75937f2edacff6f3790d6ad2c" ns3:_="" ns4:_="">
    <xsd:import namespace="461a20c1-f1f4-48d2-802c-6f9e9446d22c"/>
    <xsd:import namespace="723410bc-2dc8-4309-a929-ca08e4fa3e05"/>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AutoKeyPoints" minOccurs="0"/>
                <xsd:element ref="ns4:MediaServiceKeyPoints" minOccurs="0"/>
                <xsd:element ref="ns4:_activity" minOccurs="0"/>
                <xsd:element ref="ns4:MediaServiceObjectDetectorVersions" minOccurs="0"/>
                <xsd:element ref="ns4:MediaServiceSearchProperties" minOccurs="0"/>
                <xsd:element ref="ns4:MediaServiceSystemTag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1a20c1-f1f4-48d2-802c-6f9e9446d22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23410bc-2dc8-4309-a929-ca08e4fa3e0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723410bc-2dc8-4309-a929-ca08e4fa3e05" xsi:nil="true"/>
  </documentManagement>
</p:properties>
</file>

<file path=customXml/itemProps1.xml><?xml version="1.0" encoding="utf-8"?>
<ds:datastoreItem xmlns:ds="http://schemas.openxmlformats.org/officeDocument/2006/customXml" ds:itemID="{62E97F99-253D-4D7F-9517-B5F515BA4C98}">
  <ds:schemaRefs>
    <ds:schemaRef ds:uri="http://schemas.microsoft.com/sharepoint/v3/contenttype/forms"/>
  </ds:schemaRefs>
</ds:datastoreItem>
</file>

<file path=customXml/itemProps2.xml><?xml version="1.0" encoding="utf-8"?>
<ds:datastoreItem xmlns:ds="http://schemas.openxmlformats.org/officeDocument/2006/customXml" ds:itemID="{5DFD52E9-26E4-494E-A2B1-3E4719666D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1a20c1-f1f4-48d2-802c-6f9e9446d22c"/>
    <ds:schemaRef ds:uri="723410bc-2dc8-4309-a929-ca08e4fa3e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DD4ABA-EAC1-4667-97A6-4E3415740516}">
  <ds:schemaRefs>
    <ds:schemaRef ds:uri="http://schemas.microsoft.com/office/2006/documentManagement/types"/>
    <ds:schemaRef ds:uri="http://purl.org/dc/terms/"/>
    <ds:schemaRef ds:uri="http://www.w3.org/XML/1998/namespace"/>
    <ds:schemaRef ds:uri="461a20c1-f1f4-48d2-802c-6f9e9446d22c"/>
    <ds:schemaRef ds:uri="http://purl.org/dc/dcmitype/"/>
    <ds:schemaRef ds:uri="http://purl.org/dc/elements/1.1/"/>
    <ds:schemaRef ds:uri="http://schemas.openxmlformats.org/package/2006/metadata/core-properties"/>
    <ds:schemaRef ds:uri="http://schemas.microsoft.com/office/infopath/2007/PartnerControls"/>
    <ds:schemaRef ds:uri="723410bc-2dc8-4309-a929-ca08e4fa3e0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703</TotalTime>
  <Words>1906</Words>
  <Application>Microsoft Office PowerPoint</Application>
  <PresentationFormat>Widescreen</PresentationFormat>
  <Paragraphs>166</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Arial</vt:lpstr>
      <vt:lpstr>Calibri</vt:lpstr>
      <vt:lpstr>Calibri Light</vt:lpstr>
      <vt:lpstr>Times New Roman</vt:lpstr>
      <vt:lpstr>Wingdings 3</vt:lpstr>
      <vt:lpstr>Office Theme</vt:lpstr>
      <vt:lpstr>Board Leadership for Transformation    Dr. Ishrat Husain </vt:lpstr>
      <vt:lpstr>What is the Board?</vt:lpstr>
      <vt:lpstr>PowerPoint Presentation</vt:lpstr>
      <vt:lpstr>2. Board Responsibilities and Role</vt:lpstr>
      <vt:lpstr>2. Board Responsibilities and Role</vt:lpstr>
      <vt:lpstr>3. Types of boards</vt:lpstr>
      <vt:lpstr>4.Board Engagement</vt:lpstr>
      <vt:lpstr>5.Board Authority</vt:lpstr>
      <vt:lpstr>5.Board Authority</vt:lpstr>
      <vt:lpstr>6.Constraints facing State owned Enterprises</vt:lpstr>
      <vt:lpstr>SOE POLICY</vt:lpstr>
      <vt:lpstr>7.MODERN BOARD PRACTICES </vt:lpstr>
      <vt:lpstr>PowerPoint Presentation</vt:lpstr>
      <vt:lpstr>8. BOARD COMPOSITION </vt:lpstr>
      <vt:lpstr>9. FORMS OF CAPITAL AVAILABLE TO CORPORATE </vt:lpstr>
      <vt:lpstr>10. CORPORATES RATHER THAN CORPORATE </vt:lpstr>
      <vt:lpstr>11. Role of SOE Board in Selection of Independent Directors:</vt:lpstr>
      <vt:lpstr>12. Board Nomination Committee (BNC)</vt:lpstr>
      <vt:lpstr>13.Conflict of Interest Guidelines, 2024</vt:lpstr>
      <vt:lpstr>14.Evaluation of Board and Directors</vt:lpstr>
      <vt:lpstr> </vt:lpstr>
      <vt:lpstr>Risk Management and Compliance </vt:lpstr>
      <vt:lpstr>15.Dangerous Enemies of Good Corporate Governance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Leadership for Transformation    Dr. Ishrat Husain</dc:title>
  <dc:creator>Kehkashan Mazhar / Assistant Manager CEE</dc:creator>
  <cp:lastModifiedBy>Dr. Ishrat Husain / Professor Emeritus and Chairman CEIF</cp:lastModifiedBy>
  <cp:revision>10</cp:revision>
  <cp:lastPrinted>2025-02-03T16:10:28Z</cp:lastPrinted>
  <dcterms:created xsi:type="dcterms:W3CDTF">2023-12-15T05:40:44Z</dcterms:created>
  <dcterms:modified xsi:type="dcterms:W3CDTF">2025-02-03T16:53:30Z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0x010100CE7A05A59108A4468E8DA9D9FCBD4AB3</vt:lpwstr>
  </property>
</Properties>
</file>