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09" d="100"/>
          <a:sy n="109" d="100"/>
        </p:scale>
        <p:origin x="533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79712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7132320" y="-1097280"/>
            <a:ext cx="3200400" cy="3200400"/>
          </a:xfrm>
          <a:prstGeom prst="ellipse">
            <a:avLst/>
          </a:prstGeom>
          <a:solidFill>
            <a:srgbClr val="0D7C75">
              <a:alpha val="25000"/>
            </a:srgbClr>
          </a:solidFill>
          <a:ln w="12700">
            <a:solidFill>
              <a:srgbClr val="0D7C75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7589520" y="3200400"/>
            <a:ext cx="2286000" cy="2286000"/>
          </a:xfrm>
          <a:prstGeom prst="ellipse">
            <a:avLst/>
          </a:prstGeom>
          <a:solidFill>
            <a:srgbClr val="D4A843">
              <a:alpha val="18000"/>
            </a:srgbClr>
          </a:solidFill>
          <a:ln w="12700">
            <a:solidFill>
              <a:srgbClr val="D4A843">
                <a:alpha val="18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1097280"/>
            <a:ext cx="6858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6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 Estate Governance</a:t>
            </a:r>
            <a:endParaRPr lang="en-US" sz="4600" dirty="0"/>
          </a:p>
        </p:txBody>
      </p:sp>
      <p:sp>
        <p:nvSpPr>
          <p:cNvPr id="6" name="Text 4"/>
          <p:cNvSpPr/>
          <p:nvPr/>
        </p:nvSpPr>
        <p:spPr>
          <a:xfrm>
            <a:off x="457200" y="1783080"/>
            <a:ext cx="685800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4600" dirty="0"/>
          </a:p>
        </p:txBody>
      </p:sp>
      <p:sp>
        <p:nvSpPr>
          <p:cNvPr id="7" name="Text 5"/>
          <p:cNvSpPr/>
          <p:nvPr/>
        </p:nvSpPr>
        <p:spPr>
          <a:xfrm>
            <a:off x="457200" y="2468880"/>
            <a:ext cx="3657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457200" y="3108960"/>
            <a:ext cx="7772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A8C8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Framework for Transparency, Accountability &amp; Consumer Protection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82880" y="4754880"/>
            <a:ext cx="877824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IBA Centre for Executive Education  |  DHA Real Estate Leadership Development Program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229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Will Cover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502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8E4EF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347472" cy="74980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365760" y="1188720"/>
            <a:ext cx="34747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68096" y="123444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Jurisdiction &amp; Scope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768096" y="152704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National, provincial or local — defining RERA's mandate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65760" y="210312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8E4EF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365760" y="2103120"/>
            <a:ext cx="347472" cy="74980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65760" y="2103120"/>
            <a:ext cx="34747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768096" y="214884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 Protection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768096" y="244144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Mandatory registration of agents and developers</a:t>
            </a:r>
            <a:endParaRPr lang="en-US" sz="950" dirty="0"/>
          </a:p>
        </p:txBody>
      </p:sp>
      <p:sp>
        <p:nvSpPr>
          <p:cNvPr id="15" name="Shape 13"/>
          <p:cNvSpPr/>
          <p:nvPr/>
        </p:nvSpPr>
        <p:spPr>
          <a:xfrm>
            <a:off x="365760" y="301752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8E4EF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6" name="Shape 14"/>
          <p:cNvSpPr/>
          <p:nvPr/>
        </p:nvSpPr>
        <p:spPr>
          <a:xfrm>
            <a:off x="365760" y="3017520"/>
            <a:ext cx="347472" cy="74980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365760" y="3017520"/>
            <a:ext cx="34747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68096" y="306324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Taxation &amp; Speculation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768096" y="335584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Penalizing speculative trading in vacant plots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365760" y="393192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8E4EF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365760" y="3931920"/>
            <a:ext cx="347472" cy="74980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365760" y="3931920"/>
            <a:ext cx="34747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768096" y="397764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REITs Promotion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768096" y="427024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Channelling investment into formal real estate instruments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846320" y="118872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8E4EF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846320" y="1188720"/>
            <a:ext cx="347472" cy="74980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846320" y="1188720"/>
            <a:ext cx="34747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5248656" y="123444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Titles &amp; Records</a:t>
            </a:r>
            <a:endParaRPr lang="en-US" sz="1200" dirty="0"/>
          </a:p>
        </p:txBody>
      </p:sp>
      <p:sp>
        <p:nvSpPr>
          <p:cNvPr id="29" name="Text 27"/>
          <p:cNvSpPr/>
          <p:nvPr/>
        </p:nvSpPr>
        <p:spPr>
          <a:xfrm>
            <a:off x="5248656" y="152704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Blockchain-backed digitized, searchable, encumbrance-visible records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846320" y="210312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8E4EF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1" name="Shape 29"/>
          <p:cNvSpPr/>
          <p:nvPr/>
        </p:nvSpPr>
        <p:spPr>
          <a:xfrm>
            <a:off x="4846320" y="2103120"/>
            <a:ext cx="347472" cy="74980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846320" y="2103120"/>
            <a:ext cx="34747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5248656" y="214884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 Licensing &amp; Escrow</a:t>
            </a:r>
            <a:endParaRPr lang="en-US" sz="1200" dirty="0"/>
          </a:p>
        </p:txBody>
      </p:sp>
      <p:sp>
        <p:nvSpPr>
          <p:cNvPr id="34" name="Text 32"/>
          <p:cNvSpPr/>
          <p:nvPr/>
        </p:nvSpPr>
        <p:spPr>
          <a:xfrm>
            <a:off x="5248656" y="244144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pre-approval, escrow accounts, fund oversight</a:t>
            </a:r>
            <a:endParaRPr lang="en-US" sz="950" dirty="0"/>
          </a:p>
        </p:txBody>
      </p:sp>
      <p:sp>
        <p:nvSpPr>
          <p:cNvPr id="35" name="Shape 33"/>
          <p:cNvSpPr/>
          <p:nvPr/>
        </p:nvSpPr>
        <p:spPr>
          <a:xfrm>
            <a:off x="4846320" y="301752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8E4EF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4846320" y="3017520"/>
            <a:ext cx="347472" cy="74980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4846320" y="3017520"/>
            <a:ext cx="34747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5248656" y="306324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Penalties &amp; License Revocation</a:t>
            </a:r>
            <a:endParaRPr lang="en-US" sz="1200" dirty="0"/>
          </a:p>
        </p:txBody>
      </p:sp>
      <p:sp>
        <p:nvSpPr>
          <p:cNvPr id="39" name="Text 37"/>
          <p:cNvSpPr/>
          <p:nvPr/>
        </p:nvSpPr>
        <p:spPr>
          <a:xfrm>
            <a:off x="5248656" y="335584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Accountability for fraud, delays and malpractice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4846320" y="393192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D8E4EF"/>
            </a:solidFill>
            <a:prstDash val="solid"/>
          </a:ln>
          <a:effectLst>
            <a:outerShdw blurRad="50800" dist="12700" dir="8100000" algn="bl" rotWithShape="0">
              <a:srgbClr val="000000">
                <a:alpha val="7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41" name="Shape 39"/>
          <p:cNvSpPr/>
          <p:nvPr/>
        </p:nvSpPr>
        <p:spPr>
          <a:xfrm>
            <a:off x="4846320" y="3931920"/>
            <a:ext cx="347472" cy="74980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4846320" y="3931920"/>
            <a:ext cx="347472" cy="7498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5248656" y="3977640"/>
            <a:ext cx="37490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Capacity Building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5248656" y="4270248"/>
            <a:ext cx="3749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&amp; continuous professional development</a:t>
            </a:r>
            <a:endParaRPr lang="en-US" sz="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229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Jurisdiction &amp; Scope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502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11480" y="1234440"/>
            <a:ext cx="2606040" cy="320040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  <a:effectLst>
            <a:outerShdw blurRad="1270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11480" y="1371600"/>
            <a:ext cx="2606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National</a:t>
            </a:r>
            <a:endParaRPr lang="en-US" sz="2000" dirty="0"/>
          </a:p>
        </p:txBody>
      </p:sp>
      <p:sp>
        <p:nvSpPr>
          <p:cNvPr id="7" name="Shape 5"/>
          <p:cNvSpPr/>
          <p:nvPr/>
        </p:nvSpPr>
        <p:spPr>
          <a:xfrm>
            <a:off x="685800" y="2011680"/>
            <a:ext cx="2057400" cy="36576"/>
          </a:xfrm>
          <a:prstGeom prst="rect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48640" y="2148840"/>
            <a:ext cx="233172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FFFFF">
                    <a:alpha val="9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Federal oversight body setting minimum standards, policy framework, and cross-provincial dispute resolution.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246120" y="1234440"/>
            <a:ext cx="2606040" cy="3200400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  <a:effectLst>
            <a:outerShdw blurRad="1270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246120" y="1371600"/>
            <a:ext cx="2606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Provincial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3520440" y="2011680"/>
            <a:ext cx="2057400" cy="36576"/>
          </a:xfrm>
          <a:prstGeom prst="rect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3383280" y="2148840"/>
            <a:ext cx="233172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FFFFF">
                    <a:alpha val="9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Province-level implementation, licensing, and enforcement aligned to local property laws and urban context.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6080760" y="1234440"/>
            <a:ext cx="2606040" cy="32004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  <a:effectLst>
            <a:outerShdw blurRad="127000" dist="38100" dir="81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080760" y="1371600"/>
            <a:ext cx="2606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</a:t>
            </a:r>
            <a:endParaRPr lang="en-US" sz="2000" dirty="0"/>
          </a:p>
        </p:txBody>
      </p:sp>
      <p:sp>
        <p:nvSpPr>
          <p:cNvPr id="15" name="Shape 13"/>
          <p:cNvSpPr/>
          <p:nvPr/>
        </p:nvSpPr>
        <p:spPr>
          <a:xfrm>
            <a:off x="6355080" y="2011680"/>
            <a:ext cx="2057400" cy="36576"/>
          </a:xfrm>
          <a:prstGeom prst="rect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217920" y="2148840"/>
            <a:ext cx="2331720" cy="2103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150" dirty="0">
                <a:solidFill>
                  <a:srgbClr val="FFFFFF">
                    <a:alpha val="92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Municipal-level registration, complaint handling, and day-to-day inspection of agents and developers.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11480" y="4572000"/>
            <a:ext cx="8321040" cy="411480"/>
          </a:xfrm>
          <a:prstGeom prst="rect">
            <a:avLst/>
          </a:prstGeom>
          <a:solidFill>
            <a:srgbClr val="EBF4F3"/>
          </a:solidFill>
          <a:ln w="1016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48640" y="4572000"/>
            <a:ext cx="81381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C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Mandate: Protect buyer interests and enforce mandatory registration for all agents and developers.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2B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E2832"/>
          </a:solidFill>
          <a:ln w="12700">
            <a:solidFill>
              <a:srgbClr val="1E283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229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Taxation &amp; Speculation Control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502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3931920" cy="3566160"/>
          </a:xfrm>
          <a:prstGeom prst="rect">
            <a:avLst/>
          </a:prstGeom>
          <a:solidFill>
            <a:srgbClr val="243B5A"/>
          </a:solidFill>
          <a:ln w="12700">
            <a:solidFill>
              <a:srgbClr val="243B5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325880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Problem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783080"/>
            <a:ext cx="365760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Speculative buying and selling of vacant plots drives artificial price inflation, locks out genuine buyers, and stifles real development.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endParaRPr lang="en-US" sz="1200" dirty="0"/>
          </a:p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Plots are flipped multiple times before any construction occurs — generating profit for traders while inflating costs for end-users.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663440" y="1188720"/>
            <a:ext cx="4069080" cy="3566160"/>
          </a:xfrm>
          <a:prstGeom prst="rect">
            <a:avLst/>
          </a:prstGeom>
          <a:solidFill>
            <a:srgbClr val="0D7C75">
              <a:alpha val="85000"/>
            </a:srgbClr>
          </a:solidFill>
          <a:ln w="12700">
            <a:solidFill>
              <a:srgbClr val="0D7C75">
                <a:alpha val="7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00600" y="1325880"/>
            <a:ext cx="3794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RERA's Tax Measures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800600" y="1783080"/>
            <a:ext cx="374904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800"/>
              </a:spcAft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Capital gains tax on short-term resale of vacant plots to penalize speculative trading</a:t>
            </a:r>
            <a:endParaRPr lang="en-US" sz="115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Higher tax rates on multiple plot ownership without development within a defined timeframe</a:t>
            </a:r>
            <a:endParaRPr lang="en-US" sz="115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Income tax deduction on mortgage interest for RERA-registered properties — rewarding genuine buyers</a:t>
            </a:r>
            <a:endParaRPr lang="en-US" sz="1150" dirty="0"/>
          </a:p>
          <a:p>
            <a:pPr marL="0" indent="0">
              <a:spcAft>
                <a:spcPts val="800"/>
              </a:spcAft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Tax incentives aligned to actual construction milestones, not mere land holding</a:t>
            </a:r>
            <a:endParaRPr lang="en-US" sz="11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229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REITs &amp; Digitized Land Records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502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3931920" cy="356616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298448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Promoting REITs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502920" y="1783080"/>
            <a:ext cx="365760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700"/>
              </a:spcAft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Provide regulatory framework for Real Estate Investment Trusts (REITs)</a:t>
            </a:r>
            <a:endParaRPr lang="en-US" sz="1100" dirty="0"/>
          </a:p>
          <a:p>
            <a:pPr marL="0" indent="0">
              <a:spcAft>
                <a:spcPts val="700"/>
              </a:spcAft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Democratize access — allow small investors to participate in real estate markets</a:t>
            </a:r>
            <a:endParaRPr lang="en-US" sz="1100" dirty="0"/>
          </a:p>
          <a:p>
            <a:pPr marL="0" indent="0">
              <a:spcAft>
                <a:spcPts val="700"/>
              </a:spcAft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Improve market liquidity and price discovery</a:t>
            </a:r>
            <a:endParaRPr lang="en-US" sz="1100" dirty="0"/>
          </a:p>
          <a:p>
            <a:pPr marL="0" indent="0">
              <a:spcAft>
                <a:spcPts val="700"/>
              </a:spcAft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Reduce dependency on speculative plot trading as the primary investment vehicle</a:t>
            </a:r>
            <a:endParaRPr lang="en-US" sz="1100" dirty="0"/>
          </a:p>
          <a:p>
            <a:pPr marL="0" indent="0">
              <a:spcAft>
                <a:spcPts val="700"/>
              </a:spcAft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Align Pakistan real estate with global investor expectations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663440" y="1188720"/>
            <a:ext cx="4069080" cy="3566160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  <a:effectLst>
            <a:outerShdw blurRad="101600" dist="254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00600" y="1298448"/>
            <a:ext cx="3794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Blockchain Land Records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4800600" y="1783080"/>
            <a:ext cx="3749040" cy="28346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700"/>
              </a:spcAft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Digitized, tamper-proof land records using blockchain technology</a:t>
            </a:r>
            <a:endParaRPr lang="en-US" sz="1100" dirty="0"/>
          </a:p>
          <a:p>
            <a:pPr marL="0" indent="0">
              <a:spcAft>
                <a:spcPts val="700"/>
              </a:spcAft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Fully searchable database — accessible by buyers, lawyers and courts</a:t>
            </a:r>
            <a:endParaRPr lang="en-US" sz="1100" dirty="0"/>
          </a:p>
          <a:p>
            <a:pPr marL="0" indent="0">
              <a:spcAft>
                <a:spcPts val="700"/>
              </a:spcAft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Real-time display of encumbrances, liens and disputes on title</a:t>
            </a:r>
            <a:endParaRPr lang="en-US" sz="1100" dirty="0"/>
          </a:p>
          <a:p>
            <a:pPr marL="0" indent="0">
              <a:spcAft>
                <a:spcPts val="700"/>
              </a:spcAft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Transparent chain of ownership from original allotment</a:t>
            </a:r>
            <a:endParaRPr lang="en-US" sz="1100" dirty="0"/>
          </a:p>
          <a:p>
            <a:pPr marL="0" indent="0">
              <a:spcAft>
                <a:spcPts val="700"/>
              </a:spcAft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Records updated regularly and published on RERA's public website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229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 Licensing &amp; Escrow Framework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502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20040" y="1234440"/>
            <a:ext cx="2011680" cy="2560320"/>
          </a:xfrm>
          <a:prstGeom prst="rect">
            <a:avLst/>
          </a:prstGeom>
          <a:solidFill>
            <a:srgbClr val="FFFFFF"/>
          </a:solidFill>
          <a:ln w="6350">
            <a:solidFill>
              <a:srgbClr val="D0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1005840" y="1298448"/>
            <a:ext cx="640080" cy="640080"/>
          </a:xfrm>
          <a:prstGeom prst="ellipse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1005840" y="1298448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700" dirty="0"/>
          </a:p>
        </p:txBody>
      </p:sp>
      <p:sp>
        <p:nvSpPr>
          <p:cNvPr id="8" name="Shape 6"/>
          <p:cNvSpPr/>
          <p:nvPr/>
        </p:nvSpPr>
        <p:spPr>
          <a:xfrm>
            <a:off x="2331720" y="1572768"/>
            <a:ext cx="137160" cy="914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11480" y="201168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License Application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429768" y="2450592"/>
            <a:ext cx="1792224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Developer applies to RERA before any project launch or marketing. Background checks, financial capacity assessment.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468880" y="1234440"/>
            <a:ext cx="2011680" cy="2560320"/>
          </a:xfrm>
          <a:prstGeom prst="rect">
            <a:avLst/>
          </a:prstGeom>
          <a:solidFill>
            <a:srgbClr val="FFFFFF"/>
          </a:solidFill>
          <a:ln w="6350">
            <a:solidFill>
              <a:srgbClr val="D0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3154680" y="1298448"/>
            <a:ext cx="640080" cy="640080"/>
          </a:xfrm>
          <a:prstGeom prst="ellipse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3154680" y="1298448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700" dirty="0"/>
          </a:p>
        </p:txBody>
      </p:sp>
      <p:sp>
        <p:nvSpPr>
          <p:cNvPr id="14" name="Shape 12"/>
          <p:cNvSpPr/>
          <p:nvPr/>
        </p:nvSpPr>
        <p:spPr>
          <a:xfrm>
            <a:off x="4480560" y="1572768"/>
            <a:ext cx="137160" cy="914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2560320" y="201168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Approval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578608" y="2450592"/>
            <a:ext cx="1792224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RERA approves project plans before any sales. Prevents off-plan selling of unapproved schemes.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4617720" y="1234440"/>
            <a:ext cx="2011680" cy="2560320"/>
          </a:xfrm>
          <a:prstGeom prst="rect">
            <a:avLst/>
          </a:prstGeom>
          <a:solidFill>
            <a:srgbClr val="FFFFFF"/>
          </a:solidFill>
          <a:ln w="6350">
            <a:solidFill>
              <a:srgbClr val="D0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303520" y="1298448"/>
            <a:ext cx="640080" cy="640080"/>
          </a:xfrm>
          <a:prstGeom prst="ellipse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5303520" y="1298448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700" dirty="0"/>
          </a:p>
        </p:txBody>
      </p:sp>
      <p:sp>
        <p:nvSpPr>
          <p:cNvPr id="20" name="Shape 18"/>
          <p:cNvSpPr/>
          <p:nvPr/>
        </p:nvSpPr>
        <p:spPr>
          <a:xfrm>
            <a:off x="6629400" y="1572768"/>
            <a:ext cx="137160" cy="9144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709160" y="201168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Escrow Account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4727448" y="2450592"/>
            <a:ext cx="1792224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investor funds deposited into a RERA-monitored escrow account, ring-fenced per project.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766560" y="1234440"/>
            <a:ext cx="2011680" cy="2560320"/>
          </a:xfrm>
          <a:prstGeom prst="rect">
            <a:avLst/>
          </a:prstGeom>
          <a:solidFill>
            <a:srgbClr val="FFFFFF"/>
          </a:solidFill>
          <a:ln w="6350">
            <a:solidFill>
              <a:srgbClr val="D0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4" name="Shape 22"/>
          <p:cNvSpPr/>
          <p:nvPr/>
        </p:nvSpPr>
        <p:spPr>
          <a:xfrm>
            <a:off x="7452360" y="1298448"/>
            <a:ext cx="640080" cy="640080"/>
          </a:xfrm>
          <a:prstGeom prst="ellipse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5" name="Text 23"/>
          <p:cNvSpPr/>
          <p:nvPr/>
        </p:nvSpPr>
        <p:spPr>
          <a:xfrm>
            <a:off x="7452360" y="1298448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6858000" y="201168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 Utilization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876288" y="2450592"/>
            <a:ext cx="1792224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 algn="l">
              <a:buNone/>
            </a:pPr>
            <a:r>
              <a:rPr lang="en-US" sz="100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Funds released in tranches tied to verified construction milestones — not at developer's discretion.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320040" y="3931920"/>
            <a:ext cx="8503920" cy="1005840"/>
          </a:xfrm>
          <a:prstGeom prst="rect">
            <a:avLst/>
          </a:prstGeom>
          <a:solidFill>
            <a:srgbClr val="EBF4F3"/>
          </a:solidFill>
          <a:ln w="1016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9" name="Text 27"/>
          <p:cNvSpPr/>
          <p:nvPr/>
        </p:nvSpPr>
        <p:spPr>
          <a:xfrm>
            <a:off x="502920" y="3977640"/>
            <a:ext cx="1828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7C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Escrow Principle: 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2148840" y="3977640"/>
            <a:ext cx="64922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E283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Investor money belongs to the project — not the developer. RERA oversight ensures funds are never diverted to other schemes, personal accounts, or unrelated expenses.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E28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10E1A"/>
          </a:solidFill>
          <a:ln w="12700">
            <a:solidFill>
              <a:srgbClr val="110E1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229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Enforcement &amp; License Revocation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502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4160520" cy="1078992"/>
          </a:xfrm>
          <a:prstGeom prst="rect">
            <a:avLst/>
          </a:prstGeom>
          <a:solidFill>
            <a:srgbClr val="243B5A"/>
          </a:solidFill>
          <a:ln w="6350">
            <a:solidFill>
              <a:srgbClr val="CC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64008" cy="1078992"/>
          </a:xfrm>
          <a:prstGeom prst="rect">
            <a:avLst/>
          </a:prstGeom>
          <a:solidFill>
            <a:srgbClr val="CC2222"/>
          </a:solidFill>
          <a:ln w="12700">
            <a:solidFill>
              <a:srgbClr val="CC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30352" y="1261872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8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Fraud &amp; Misrepresentation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30352" y="1627632"/>
            <a:ext cx="3840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Falsifying project details, forged NOCs, or misrepresented approvals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4754880" y="1188720"/>
            <a:ext cx="4160520" cy="1078992"/>
          </a:xfrm>
          <a:prstGeom prst="rect">
            <a:avLst/>
          </a:prstGeom>
          <a:solidFill>
            <a:srgbClr val="243B5A"/>
          </a:solidFill>
          <a:ln w="6350">
            <a:solidFill>
              <a:srgbClr val="CC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754880" y="1188720"/>
            <a:ext cx="64008" cy="1078992"/>
          </a:xfrm>
          <a:prstGeom prst="rect">
            <a:avLst/>
          </a:prstGeom>
          <a:solidFill>
            <a:srgbClr val="CC2222"/>
          </a:solidFill>
          <a:ln w="12700">
            <a:solidFill>
              <a:srgbClr val="CC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919472" y="1261872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8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Misleading Advertisement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919472" y="1627632"/>
            <a:ext cx="3840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Promotional material that misrepresents timelines, amenities or approvals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365760" y="2468880"/>
            <a:ext cx="4160520" cy="1078992"/>
          </a:xfrm>
          <a:prstGeom prst="rect">
            <a:avLst/>
          </a:prstGeom>
          <a:solidFill>
            <a:srgbClr val="243B5A"/>
          </a:solidFill>
          <a:ln w="6350">
            <a:solidFill>
              <a:srgbClr val="CC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Shape 12"/>
          <p:cNvSpPr/>
          <p:nvPr/>
        </p:nvSpPr>
        <p:spPr>
          <a:xfrm>
            <a:off x="365760" y="2468880"/>
            <a:ext cx="64008" cy="1078992"/>
          </a:xfrm>
          <a:prstGeom prst="rect">
            <a:avLst/>
          </a:prstGeom>
          <a:solidFill>
            <a:srgbClr val="CC2222"/>
          </a:solidFill>
          <a:ln w="12700">
            <a:solidFill>
              <a:srgbClr val="CC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530352" y="2542032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8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Misuse of Investor Funds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30352" y="2907792"/>
            <a:ext cx="3840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Diverting escrow funds to other projects or personal use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754880" y="2468880"/>
            <a:ext cx="4160520" cy="1078992"/>
          </a:xfrm>
          <a:prstGeom prst="rect">
            <a:avLst/>
          </a:prstGeom>
          <a:solidFill>
            <a:srgbClr val="243B5A"/>
          </a:solidFill>
          <a:ln w="6350">
            <a:solidFill>
              <a:srgbClr val="CC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4754880" y="2468880"/>
            <a:ext cx="64008" cy="1078992"/>
          </a:xfrm>
          <a:prstGeom prst="rect">
            <a:avLst/>
          </a:prstGeom>
          <a:solidFill>
            <a:srgbClr val="CC2222"/>
          </a:solidFill>
          <a:ln w="12700">
            <a:solidFill>
              <a:srgbClr val="CC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4919472" y="2542032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8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Unjustified Project Delays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919472" y="2907792"/>
            <a:ext cx="3840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to meet approved delivery timelines without valid cause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365760" y="3749040"/>
            <a:ext cx="4160520" cy="1078992"/>
          </a:xfrm>
          <a:prstGeom prst="rect">
            <a:avLst/>
          </a:prstGeom>
          <a:solidFill>
            <a:srgbClr val="243B5A"/>
          </a:solidFill>
          <a:ln w="6350">
            <a:solidFill>
              <a:srgbClr val="CC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365760" y="3749040"/>
            <a:ext cx="64008" cy="1078992"/>
          </a:xfrm>
          <a:prstGeom prst="rect">
            <a:avLst/>
          </a:prstGeom>
          <a:solidFill>
            <a:srgbClr val="CC2222"/>
          </a:solidFill>
          <a:ln w="12700">
            <a:solidFill>
              <a:srgbClr val="CC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30352" y="3822192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8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Malpractice by Agents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530352" y="4187952"/>
            <a:ext cx="3840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Unauthorized transactions, dual agency conflicts, or bribery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4754880" y="3749040"/>
            <a:ext cx="4160520" cy="1078992"/>
          </a:xfrm>
          <a:prstGeom prst="rect">
            <a:avLst/>
          </a:prstGeom>
          <a:solidFill>
            <a:srgbClr val="243B5A"/>
          </a:solidFill>
          <a:ln w="6350">
            <a:solidFill>
              <a:srgbClr val="CC333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4754880" y="3749040"/>
            <a:ext cx="64008" cy="1078992"/>
          </a:xfrm>
          <a:prstGeom prst="rect">
            <a:avLst/>
          </a:prstGeom>
          <a:solidFill>
            <a:srgbClr val="CC2222"/>
          </a:solidFill>
          <a:ln w="12700">
            <a:solidFill>
              <a:srgbClr val="CC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919472" y="3822192"/>
            <a:ext cx="384048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80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Non-Compliance with RERA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919472" y="4187952"/>
            <a:ext cx="384048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Ignoring RERA directives, audit findings or tribunal orders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65760" y="4663440"/>
            <a:ext cx="8412480" cy="347472"/>
          </a:xfrm>
          <a:prstGeom prst="rect">
            <a:avLst/>
          </a:prstGeom>
          <a:solidFill>
            <a:srgbClr val="CC2222">
              <a:alpha val="80000"/>
            </a:srgbClr>
          </a:solidFill>
          <a:ln w="12700">
            <a:solidFill>
              <a:srgbClr val="CC2222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548640" y="4663440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Upon revocation: developer barred from future projects, outstanding investor claims referred to RERA Tribunal.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7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411480" y="0"/>
            <a:ext cx="8229600" cy="9601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Capacity Building &amp; Professional Development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0" y="960120"/>
            <a:ext cx="9144000" cy="50292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365760" y="1188720"/>
            <a:ext cx="3931920" cy="3566160"/>
          </a:xfrm>
          <a:prstGeom prst="rect">
            <a:avLst/>
          </a:prstGeom>
          <a:solidFill>
            <a:srgbClr val="1A2B4A"/>
          </a:solidFill>
          <a:ln w="12700">
            <a:solidFill>
              <a:srgbClr val="1A2B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02920" y="1298448"/>
            <a:ext cx="3657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Needs Training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502920" y="1783080"/>
            <a:ext cx="3657600" cy="22860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1000"/>
              </a:spcAft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Licensed real estate agents — at induction and annually thereafter</a:t>
            </a:r>
            <a:endParaRPr lang="en-US" sz="1100" dirty="0"/>
          </a:p>
          <a:p>
            <a:pPr marL="0" indent="0">
              <a:spcAft>
                <a:spcPts val="1000"/>
              </a:spcAft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Developer project managers and sales teams</a:t>
            </a:r>
            <a:endParaRPr lang="en-US" sz="1100" dirty="0"/>
          </a:p>
          <a:p>
            <a:pPr marL="0" indent="0">
              <a:spcAft>
                <a:spcPts val="1000"/>
              </a:spcAft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RERA enforcement and audit officers</a:t>
            </a:r>
            <a:endParaRPr lang="en-US" sz="1100" dirty="0"/>
          </a:p>
          <a:p>
            <a:pPr marL="0" indent="0">
              <a:spcAft>
                <a:spcPts val="1000"/>
              </a:spcAft>
              <a:buNone/>
            </a:pPr>
            <a:r>
              <a:rPr lang="en-US" sz="1100" dirty="0">
                <a:solidFill>
                  <a:srgbClr val="C8D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  Legal practitioners dealing in property transactions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663440" y="1188720"/>
            <a:ext cx="4069080" cy="3566160"/>
          </a:xfrm>
          <a:prstGeom prst="rect">
            <a:avLst/>
          </a:prstGeom>
          <a:solidFill>
            <a:srgbClr val="FFFFFF"/>
          </a:solidFill>
          <a:ln w="6350">
            <a:solidFill>
              <a:srgbClr val="D0DDE8"/>
            </a:solidFill>
            <a:prstDash val="solid"/>
          </a:ln>
          <a:effectLst>
            <a:outerShdw blurRad="76200" dist="25400" dir="8100000" algn="bl" rotWithShape="0">
              <a:srgbClr val="000000">
                <a:alpha val="9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4800600" y="1298448"/>
            <a:ext cx="37947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Training Modules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4800600" y="1783080"/>
            <a:ext cx="201168" cy="20116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5074920" y="1755648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Legal &amp; Regulatory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6675120" y="1755648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Companies Act, RERA rules, tenant rights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800600" y="2386584"/>
            <a:ext cx="201168" cy="20116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5074920" y="2359152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Ethics &amp; Practice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6675120" y="2359152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Anti-fraud, conflict of interest, disclosure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800600" y="2990088"/>
            <a:ext cx="201168" cy="20116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074920" y="2962656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Financial Literacy</a:t>
            </a:r>
            <a:endParaRPr lang="en-US" sz="1050" dirty="0"/>
          </a:p>
        </p:txBody>
      </p:sp>
      <p:sp>
        <p:nvSpPr>
          <p:cNvPr id="18" name="Text 16"/>
          <p:cNvSpPr/>
          <p:nvPr/>
        </p:nvSpPr>
        <p:spPr>
          <a:xfrm>
            <a:off x="6675120" y="2962656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Escrow, valuations, project finance basics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4800600" y="3593592"/>
            <a:ext cx="201168" cy="20116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5074920" y="3566160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Market Intelligence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6675120" y="3566160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REITs, digital tools, data-driven pricing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800600" y="4197096"/>
            <a:ext cx="201168" cy="20116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5074920" y="4169664"/>
            <a:ext cx="1645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A2B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Seminars &amp; Updates</a:t>
            </a:r>
            <a:endParaRPr lang="en-US" sz="1050" dirty="0"/>
          </a:p>
        </p:txBody>
      </p:sp>
      <p:sp>
        <p:nvSpPr>
          <p:cNvPr id="24" name="Text 22"/>
          <p:cNvSpPr/>
          <p:nvPr/>
        </p:nvSpPr>
        <p:spPr>
          <a:xfrm>
            <a:off x="6675120" y="4169664"/>
            <a:ext cx="192024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Ongoing information sessions on rule changes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365760" y="4663440"/>
            <a:ext cx="8412480" cy="347472"/>
          </a:xfrm>
          <a:prstGeom prst="rect">
            <a:avLst/>
          </a:prstGeom>
          <a:solidFill>
            <a:srgbClr val="EBF4F3"/>
          </a:solidFill>
          <a:ln w="1016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548640" y="4663440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7C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IBA CEE is positioned to serve as RERA's preferred training and capacity building partner.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B4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-731520"/>
            <a:ext cx="3657600" cy="3657600"/>
          </a:xfrm>
          <a:prstGeom prst="ellipse">
            <a:avLst/>
          </a:prstGeom>
          <a:solidFill>
            <a:srgbClr val="0D7C75">
              <a:alpha val="22000"/>
            </a:srgbClr>
          </a:solidFill>
          <a:ln w="12700">
            <a:solidFill>
              <a:srgbClr val="0D7C75">
                <a:alpha val="22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-914400" y="3200400"/>
            <a:ext cx="2743200" cy="2743200"/>
          </a:xfrm>
          <a:prstGeom prst="ellipse">
            <a:avLst/>
          </a:prstGeom>
          <a:solidFill>
            <a:srgbClr val="D4A843">
              <a:alpha val="20000"/>
            </a:srgbClr>
          </a:solidFill>
          <a:ln w="12700">
            <a:solidFill>
              <a:srgbClr val="D4A843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D4A843"/>
          </a:solidFill>
          <a:ln w="12700">
            <a:solidFill>
              <a:srgbClr val="D4A843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457200" y="64008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RERA: The Path to a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457200" y="1234440"/>
            <a:ext cx="77724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D4A84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Trustworthy Real Estate Sector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457200" y="2103120"/>
            <a:ext cx="1280160" cy="47548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57200" y="2103120"/>
            <a:ext cx="1280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Protect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1874520" y="2139696"/>
            <a:ext cx="68580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C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Buyers &amp; investors through mandatory registration and escrow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457200" y="2761488"/>
            <a:ext cx="1280160" cy="47548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2761488"/>
            <a:ext cx="1280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Penalize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874520" y="2798064"/>
            <a:ext cx="68580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C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Speculation and malpractice through targeted taxation and revocation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3419856"/>
            <a:ext cx="1280160" cy="47548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7200" y="3419856"/>
            <a:ext cx="1280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Digitize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1874520" y="3456432"/>
            <a:ext cx="68580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C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 records for transparency, searchability and clear titles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4078224"/>
            <a:ext cx="1280160" cy="475488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57200" y="4078224"/>
            <a:ext cx="12801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Professionalize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874520" y="4114800"/>
            <a:ext cx="685800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B8CC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sector through licensing, training and continuous development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0D7C75"/>
          </a:solidFill>
          <a:ln w="12700">
            <a:solidFill>
              <a:srgbClr val="0D7C7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182880" y="4754880"/>
            <a:ext cx="877824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IBA Centre for Executive Education  |  DHA Real Estate Leadership Development Program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784</Words>
  <Application>Microsoft Office PowerPoint</Application>
  <PresentationFormat>On-screen Show (16:9)</PresentationFormat>
  <Paragraphs>126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 Estate Regulatory Agency (RERA)</dc:title>
  <dc:subject>PptxGenJS Presentation</dc:subject>
  <dc:creator>PptxGenJS</dc:creator>
  <cp:lastModifiedBy>Syed Bilal Ahmed / Manager Business Development CEE  (Islamabad)</cp:lastModifiedBy>
  <cp:revision>2</cp:revision>
  <dcterms:created xsi:type="dcterms:W3CDTF">2026-04-15T11:09:29Z</dcterms:created>
  <dcterms:modified xsi:type="dcterms:W3CDTF">2026-04-16T07:09:37Z</dcterms:modified>
</cp:coreProperties>
</file>