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6" r:id="rId5"/>
    <p:sldId id="260" r:id="rId6"/>
    <p:sldId id="283" r:id="rId7"/>
    <p:sldId id="286" r:id="rId8"/>
    <p:sldId id="287" r:id="rId9"/>
    <p:sldId id="285" r:id="rId10"/>
    <p:sldId id="289" r:id="rId11"/>
    <p:sldId id="281" r:id="rId12"/>
    <p:sldId id="288" r:id="rId13"/>
    <p:sldId id="272" r:id="rId14"/>
    <p:sldId id="273" r:id="rId15"/>
    <p:sldId id="274" r:id="rId16"/>
    <p:sldId id="275" r:id="rId17"/>
    <p:sldId id="277" r:id="rId18"/>
    <p:sldId id="280" r:id="rId19"/>
    <p:sldId id="282" r:id="rId20"/>
  </p:sldIdLst>
  <p:sldSz cx="12192000" cy="6858000"/>
  <p:notesSz cx="7010400" cy="9296400"/>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5" d="100"/>
          <a:sy n="65" d="100"/>
        </p:scale>
        <p:origin x="85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4512171B-892E-406C-B0CD-04A8FB25CFB2}" type="datetimeFigureOut">
              <a:rPr lang="en-US" smtClean="0"/>
              <a:t>8/26/2026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32CEB4C2-D6D3-4FC4-B945-866690BC340A}" type="slidenum">
              <a:rPr lang="en-US" smtClean="0"/>
              <a:t>‹#›</a:t>
            </a:fld>
            <a:endParaRPr lang="en-US"/>
          </a:p>
        </p:txBody>
      </p:sp>
    </p:spTree>
    <p:extLst>
      <p:ext uri="{BB962C8B-B14F-4D97-AF65-F5344CB8AC3E}">
        <p14:creationId xmlns:p14="http://schemas.microsoft.com/office/powerpoint/2010/main" val="3123597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77B04-A044-7232-8D36-0676444B21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PK"/>
          </a:p>
        </p:txBody>
      </p:sp>
      <p:sp>
        <p:nvSpPr>
          <p:cNvPr id="3" name="Subtitle 2">
            <a:extLst>
              <a:ext uri="{FF2B5EF4-FFF2-40B4-BE49-F238E27FC236}">
                <a16:creationId xmlns:a16="http://schemas.microsoft.com/office/drawing/2014/main" id="{9E5D27A9-4195-1881-5CAA-2D73605412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PK"/>
          </a:p>
        </p:txBody>
      </p:sp>
      <p:sp>
        <p:nvSpPr>
          <p:cNvPr id="4" name="Date Placeholder 3">
            <a:extLst>
              <a:ext uri="{FF2B5EF4-FFF2-40B4-BE49-F238E27FC236}">
                <a16:creationId xmlns:a16="http://schemas.microsoft.com/office/drawing/2014/main" id="{5D19A217-8F33-B2D8-D2FD-9CEED438D831}"/>
              </a:ext>
            </a:extLst>
          </p:cNvPr>
          <p:cNvSpPr>
            <a:spLocks noGrp="1"/>
          </p:cNvSpPr>
          <p:nvPr>
            <p:ph type="dt" sz="half" idx="10"/>
          </p:nvPr>
        </p:nvSpPr>
        <p:spPr>
          <a:xfrm>
            <a:off x="838200" y="6356350"/>
            <a:ext cx="2743200" cy="365125"/>
          </a:xfrm>
          <a:prstGeom prst="rect">
            <a:avLst/>
          </a:prstGeom>
        </p:spPr>
        <p:txBody>
          <a:bodyPr/>
          <a:lstStyle/>
          <a:p>
            <a:fld id="{8896D77D-F342-4E23-A3DC-BA6010B69BA2}" type="datetime1">
              <a:rPr lang="LID4096" smtClean="0"/>
              <a:t>08/26/2026</a:t>
            </a:fld>
            <a:endParaRPr lang="en-PK"/>
          </a:p>
        </p:txBody>
      </p:sp>
      <p:sp>
        <p:nvSpPr>
          <p:cNvPr id="5" name="Footer Placeholder 4">
            <a:extLst>
              <a:ext uri="{FF2B5EF4-FFF2-40B4-BE49-F238E27FC236}">
                <a16:creationId xmlns:a16="http://schemas.microsoft.com/office/drawing/2014/main" id="{D9D5589C-64F7-61D3-0C25-C081ADDCA8F5}"/>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87D2940F-B78D-10D8-DDC0-C6CDFAC12A9A}"/>
              </a:ext>
            </a:extLst>
          </p:cNvPr>
          <p:cNvSpPr>
            <a:spLocks noGrp="1"/>
          </p:cNvSpPr>
          <p:nvPr>
            <p:ph type="sldNum" sz="quarter" idx="12"/>
          </p:nvPr>
        </p:nvSpPr>
        <p:spPr/>
        <p:txBody>
          <a:bodyPr/>
          <a:lstStyle/>
          <a:p>
            <a:fld id="{ABBCEEB8-94DD-4570-821A-21508E047FDB}" type="slidenum">
              <a:rPr lang="en-PK" smtClean="0"/>
              <a:t>‹#›</a:t>
            </a:fld>
            <a:endParaRPr lang="en-PK"/>
          </a:p>
        </p:txBody>
      </p:sp>
    </p:spTree>
    <p:extLst>
      <p:ext uri="{BB962C8B-B14F-4D97-AF65-F5344CB8AC3E}">
        <p14:creationId xmlns:p14="http://schemas.microsoft.com/office/powerpoint/2010/main" val="776606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CC479-7030-8638-0C44-8E27FDBEE65E}"/>
              </a:ext>
            </a:extLst>
          </p:cNvPr>
          <p:cNvSpPr>
            <a:spLocks noGrp="1"/>
          </p:cNvSpPr>
          <p:nvPr>
            <p:ph type="title"/>
          </p:nvPr>
        </p:nvSpPr>
        <p:spPr/>
        <p:txBody>
          <a:bodyPr/>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B4DD8AFB-8B0F-8A79-FD14-1462AA538B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A3AEF99B-7428-5058-0768-221D933FA14A}"/>
              </a:ext>
            </a:extLst>
          </p:cNvPr>
          <p:cNvSpPr>
            <a:spLocks noGrp="1"/>
          </p:cNvSpPr>
          <p:nvPr>
            <p:ph type="dt" sz="half" idx="10"/>
          </p:nvPr>
        </p:nvSpPr>
        <p:spPr>
          <a:xfrm>
            <a:off x="838200" y="6356350"/>
            <a:ext cx="2743200" cy="365125"/>
          </a:xfrm>
          <a:prstGeom prst="rect">
            <a:avLst/>
          </a:prstGeom>
        </p:spPr>
        <p:txBody>
          <a:bodyPr/>
          <a:lstStyle/>
          <a:p>
            <a:fld id="{CE559A83-52E5-494C-AABA-9E25A2909A20}" type="datetime1">
              <a:rPr lang="LID4096" smtClean="0"/>
              <a:t>08/26/2026</a:t>
            </a:fld>
            <a:endParaRPr lang="en-PK"/>
          </a:p>
        </p:txBody>
      </p:sp>
      <p:sp>
        <p:nvSpPr>
          <p:cNvPr id="5" name="Footer Placeholder 4">
            <a:extLst>
              <a:ext uri="{FF2B5EF4-FFF2-40B4-BE49-F238E27FC236}">
                <a16:creationId xmlns:a16="http://schemas.microsoft.com/office/drawing/2014/main" id="{76135E49-2D57-D006-6B92-133CFEBAE302}"/>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0FAFAA3C-B1ED-E73F-F22B-3DB1DC1DBB6D}"/>
              </a:ext>
            </a:extLst>
          </p:cNvPr>
          <p:cNvSpPr>
            <a:spLocks noGrp="1"/>
          </p:cNvSpPr>
          <p:nvPr>
            <p:ph type="sldNum" sz="quarter" idx="12"/>
          </p:nvPr>
        </p:nvSpPr>
        <p:spPr/>
        <p:txBody>
          <a:bodyPr/>
          <a:lstStyle/>
          <a:p>
            <a:fld id="{ABBCEEB8-94DD-4570-821A-21508E047FDB}" type="slidenum">
              <a:rPr lang="en-PK" smtClean="0"/>
              <a:t>‹#›</a:t>
            </a:fld>
            <a:endParaRPr lang="en-PK"/>
          </a:p>
        </p:txBody>
      </p:sp>
    </p:spTree>
    <p:extLst>
      <p:ext uri="{BB962C8B-B14F-4D97-AF65-F5344CB8AC3E}">
        <p14:creationId xmlns:p14="http://schemas.microsoft.com/office/powerpoint/2010/main" val="1717842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A4B58A-ACED-B355-507C-29D84AA4B08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52C882BD-49C7-A5FF-1518-7601C82D55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6C6F32FD-F17A-A9B8-2FB1-889A066A2FD7}"/>
              </a:ext>
            </a:extLst>
          </p:cNvPr>
          <p:cNvSpPr>
            <a:spLocks noGrp="1"/>
          </p:cNvSpPr>
          <p:nvPr>
            <p:ph type="dt" sz="half" idx="10"/>
          </p:nvPr>
        </p:nvSpPr>
        <p:spPr>
          <a:xfrm>
            <a:off x="838200" y="6356350"/>
            <a:ext cx="2743200" cy="365125"/>
          </a:xfrm>
          <a:prstGeom prst="rect">
            <a:avLst/>
          </a:prstGeom>
        </p:spPr>
        <p:txBody>
          <a:bodyPr/>
          <a:lstStyle/>
          <a:p>
            <a:fld id="{CAC9F35B-E71E-41F4-AC8E-9C534611BFA8}" type="datetime1">
              <a:rPr lang="LID4096" smtClean="0"/>
              <a:t>08/26/2026</a:t>
            </a:fld>
            <a:endParaRPr lang="en-PK"/>
          </a:p>
        </p:txBody>
      </p:sp>
      <p:sp>
        <p:nvSpPr>
          <p:cNvPr id="5" name="Footer Placeholder 4">
            <a:extLst>
              <a:ext uri="{FF2B5EF4-FFF2-40B4-BE49-F238E27FC236}">
                <a16:creationId xmlns:a16="http://schemas.microsoft.com/office/drawing/2014/main" id="{2432636A-A574-0B11-5A9A-5EE88D52D3BA}"/>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0E7A8A39-EA8E-2BCC-830A-2A77E1248901}"/>
              </a:ext>
            </a:extLst>
          </p:cNvPr>
          <p:cNvSpPr>
            <a:spLocks noGrp="1"/>
          </p:cNvSpPr>
          <p:nvPr>
            <p:ph type="sldNum" sz="quarter" idx="12"/>
          </p:nvPr>
        </p:nvSpPr>
        <p:spPr/>
        <p:txBody>
          <a:bodyPr/>
          <a:lstStyle/>
          <a:p>
            <a:fld id="{ABBCEEB8-94DD-4570-821A-21508E047FDB}" type="slidenum">
              <a:rPr lang="en-PK" smtClean="0"/>
              <a:t>‹#›</a:t>
            </a:fld>
            <a:endParaRPr lang="en-PK"/>
          </a:p>
        </p:txBody>
      </p:sp>
    </p:spTree>
    <p:extLst>
      <p:ext uri="{BB962C8B-B14F-4D97-AF65-F5344CB8AC3E}">
        <p14:creationId xmlns:p14="http://schemas.microsoft.com/office/powerpoint/2010/main" val="1584320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67E68-77CD-D358-6A50-13479940D327}"/>
              </a:ext>
            </a:extLst>
          </p:cNvPr>
          <p:cNvSpPr>
            <a:spLocks noGrp="1"/>
          </p:cNvSpPr>
          <p:nvPr>
            <p:ph type="title"/>
          </p:nvPr>
        </p:nvSpPr>
        <p:spPr/>
        <p:txBody>
          <a:bodyPr/>
          <a:lstStyle/>
          <a:p>
            <a:r>
              <a:rPr lang="en-US"/>
              <a:t>Click to edit Master title style</a:t>
            </a:r>
            <a:endParaRPr lang="en-PK"/>
          </a:p>
        </p:txBody>
      </p:sp>
      <p:sp>
        <p:nvSpPr>
          <p:cNvPr id="3" name="Content Placeholder 2">
            <a:extLst>
              <a:ext uri="{FF2B5EF4-FFF2-40B4-BE49-F238E27FC236}">
                <a16:creationId xmlns:a16="http://schemas.microsoft.com/office/drawing/2014/main" id="{AB12E48E-AC39-3C07-E4A9-B691DD5853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56899BC5-EA82-4509-7D07-6629E954C7AC}"/>
              </a:ext>
            </a:extLst>
          </p:cNvPr>
          <p:cNvSpPr>
            <a:spLocks noGrp="1"/>
          </p:cNvSpPr>
          <p:nvPr>
            <p:ph type="dt" sz="half" idx="10"/>
          </p:nvPr>
        </p:nvSpPr>
        <p:spPr>
          <a:xfrm>
            <a:off x="838200" y="6356350"/>
            <a:ext cx="2743200" cy="365125"/>
          </a:xfrm>
          <a:prstGeom prst="rect">
            <a:avLst/>
          </a:prstGeom>
        </p:spPr>
        <p:txBody>
          <a:bodyPr/>
          <a:lstStyle/>
          <a:p>
            <a:fld id="{D288FDCF-C186-4A7F-9FBD-A1A705CF20A6}" type="datetime1">
              <a:rPr lang="LID4096" smtClean="0"/>
              <a:t>08/26/2026</a:t>
            </a:fld>
            <a:endParaRPr lang="en-PK"/>
          </a:p>
        </p:txBody>
      </p:sp>
      <p:sp>
        <p:nvSpPr>
          <p:cNvPr id="5" name="Footer Placeholder 4">
            <a:extLst>
              <a:ext uri="{FF2B5EF4-FFF2-40B4-BE49-F238E27FC236}">
                <a16:creationId xmlns:a16="http://schemas.microsoft.com/office/drawing/2014/main" id="{B01E881E-6317-9F25-A944-AF9C05BFB201}"/>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822C1C2F-5401-4DDE-0793-EEA73747FE6F}"/>
              </a:ext>
            </a:extLst>
          </p:cNvPr>
          <p:cNvSpPr>
            <a:spLocks noGrp="1"/>
          </p:cNvSpPr>
          <p:nvPr>
            <p:ph type="sldNum" sz="quarter" idx="12"/>
          </p:nvPr>
        </p:nvSpPr>
        <p:spPr/>
        <p:txBody>
          <a:bodyPr/>
          <a:lstStyle/>
          <a:p>
            <a:fld id="{ABBCEEB8-94DD-4570-821A-21508E047FDB}" type="slidenum">
              <a:rPr lang="en-PK" smtClean="0"/>
              <a:t>‹#›</a:t>
            </a:fld>
            <a:endParaRPr lang="en-PK"/>
          </a:p>
        </p:txBody>
      </p:sp>
    </p:spTree>
    <p:extLst>
      <p:ext uri="{BB962C8B-B14F-4D97-AF65-F5344CB8AC3E}">
        <p14:creationId xmlns:p14="http://schemas.microsoft.com/office/powerpoint/2010/main" val="4045572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D0CFF-A5FA-E30E-1C5C-8646172D5D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PK"/>
          </a:p>
        </p:txBody>
      </p:sp>
      <p:sp>
        <p:nvSpPr>
          <p:cNvPr id="3" name="Text Placeholder 2">
            <a:extLst>
              <a:ext uri="{FF2B5EF4-FFF2-40B4-BE49-F238E27FC236}">
                <a16:creationId xmlns:a16="http://schemas.microsoft.com/office/drawing/2014/main" id="{4AF5F493-D6E9-0AD9-848A-C9475C159D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0545EE-1C00-AF28-4ED0-27C294711656}"/>
              </a:ext>
            </a:extLst>
          </p:cNvPr>
          <p:cNvSpPr>
            <a:spLocks noGrp="1"/>
          </p:cNvSpPr>
          <p:nvPr>
            <p:ph type="dt" sz="half" idx="10"/>
          </p:nvPr>
        </p:nvSpPr>
        <p:spPr>
          <a:xfrm>
            <a:off x="838200" y="6356350"/>
            <a:ext cx="2743200" cy="365125"/>
          </a:xfrm>
          <a:prstGeom prst="rect">
            <a:avLst/>
          </a:prstGeom>
        </p:spPr>
        <p:txBody>
          <a:bodyPr/>
          <a:lstStyle/>
          <a:p>
            <a:fld id="{EF95D0B9-F714-41AB-B717-44A2C0D25834}" type="datetime1">
              <a:rPr lang="LID4096" smtClean="0"/>
              <a:t>08/26/2026</a:t>
            </a:fld>
            <a:endParaRPr lang="en-PK"/>
          </a:p>
        </p:txBody>
      </p:sp>
      <p:sp>
        <p:nvSpPr>
          <p:cNvPr id="5" name="Footer Placeholder 4">
            <a:extLst>
              <a:ext uri="{FF2B5EF4-FFF2-40B4-BE49-F238E27FC236}">
                <a16:creationId xmlns:a16="http://schemas.microsoft.com/office/drawing/2014/main" id="{71F6D508-6EA9-83E9-28E7-075D78487EC6}"/>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BC745991-22AD-D685-C676-B9B74F2767DF}"/>
              </a:ext>
            </a:extLst>
          </p:cNvPr>
          <p:cNvSpPr>
            <a:spLocks noGrp="1"/>
          </p:cNvSpPr>
          <p:nvPr>
            <p:ph type="sldNum" sz="quarter" idx="12"/>
          </p:nvPr>
        </p:nvSpPr>
        <p:spPr/>
        <p:txBody>
          <a:bodyPr/>
          <a:lstStyle/>
          <a:p>
            <a:fld id="{ABBCEEB8-94DD-4570-821A-21508E047FDB}" type="slidenum">
              <a:rPr lang="en-PK" smtClean="0"/>
              <a:t>‹#›</a:t>
            </a:fld>
            <a:endParaRPr lang="en-PK"/>
          </a:p>
        </p:txBody>
      </p:sp>
    </p:spTree>
    <p:extLst>
      <p:ext uri="{BB962C8B-B14F-4D97-AF65-F5344CB8AC3E}">
        <p14:creationId xmlns:p14="http://schemas.microsoft.com/office/powerpoint/2010/main" val="581256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4285B-1B21-499C-0F30-2896DE4169AD}"/>
              </a:ext>
            </a:extLst>
          </p:cNvPr>
          <p:cNvSpPr>
            <a:spLocks noGrp="1"/>
          </p:cNvSpPr>
          <p:nvPr>
            <p:ph type="title"/>
          </p:nvPr>
        </p:nvSpPr>
        <p:spPr/>
        <p:txBody>
          <a:bodyPr/>
          <a:lstStyle/>
          <a:p>
            <a:r>
              <a:rPr lang="en-US"/>
              <a:t>Click to edit Master title style</a:t>
            </a:r>
            <a:endParaRPr lang="en-PK"/>
          </a:p>
        </p:txBody>
      </p:sp>
      <p:sp>
        <p:nvSpPr>
          <p:cNvPr id="3" name="Content Placeholder 2">
            <a:extLst>
              <a:ext uri="{FF2B5EF4-FFF2-40B4-BE49-F238E27FC236}">
                <a16:creationId xmlns:a16="http://schemas.microsoft.com/office/drawing/2014/main" id="{C5A81D94-A8BB-3F63-1A4F-5479DB626B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Content Placeholder 3">
            <a:extLst>
              <a:ext uri="{FF2B5EF4-FFF2-40B4-BE49-F238E27FC236}">
                <a16:creationId xmlns:a16="http://schemas.microsoft.com/office/drawing/2014/main" id="{EB75C65F-8B0D-9A23-A8C5-FF2E327FB44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5" name="Date Placeholder 4">
            <a:extLst>
              <a:ext uri="{FF2B5EF4-FFF2-40B4-BE49-F238E27FC236}">
                <a16:creationId xmlns:a16="http://schemas.microsoft.com/office/drawing/2014/main" id="{C52AA70A-2978-7A68-18A6-6A96A04CDBF0}"/>
              </a:ext>
            </a:extLst>
          </p:cNvPr>
          <p:cNvSpPr>
            <a:spLocks noGrp="1"/>
          </p:cNvSpPr>
          <p:nvPr>
            <p:ph type="dt" sz="half" idx="10"/>
          </p:nvPr>
        </p:nvSpPr>
        <p:spPr>
          <a:xfrm>
            <a:off x="838200" y="6356350"/>
            <a:ext cx="2743200" cy="365125"/>
          </a:xfrm>
          <a:prstGeom prst="rect">
            <a:avLst/>
          </a:prstGeom>
        </p:spPr>
        <p:txBody>
          <a:bodyPr/>
          <a:lstStyle/>
          <a:p>
            <a:fld id="{A5950994-0DD0-441C-BEBB-AB40D17B70D5}" type="datetime1">
              <a:rPr lang="LID4096" smtClean="0"/>
              <a:t>08/26/2026</a:t>
            </a:fld>
            <a:endParaRPr lang="en-PK"/>
          </a:p>
        </p:txBody>
      </p:sp>
      <p:sp>
        <p:nvSpPr>
          <p:cNvPr id="6" name="Footer Placeholder 5">
            <a:extLst>
              <a:ext uri="{FF2B5EF4-FFF2-40B4-BE49-F238E27FC236}">
                <a16:creationId xmlns:a16="http://schemas.microsoft.com/office/drawing/2014/main" id="{D2400716-D5D1-3724-6CFE-290D171FEDF3}"/>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7" name="Slide Number Placeholder 6">
            <a:extLst>
              <a:ext uri="{FF2B5EF4-FFF2-40B4-BE49-F238E27FC236}">
                <a16:creationId xmlns:a16="http://schemas.microsoft.com/office/drawing/2014/main" id="{70D86006-4D2E-FCDD-D7D3-C56D65FD5E94}"/>
              </a:ext>
            </a:extLst>
          </p:cNvPr>
          <p:cNvSpPr>
            <a:spLocks noGrp="1"/>
          </p:cNvSpPr>
          <p:nvPr>
            <p:ph type="sldNum" sz="quarter" idx="12"/>
          </p:nvPr>
        </p:nvSpPr>
        <p:spPr/>
        <p:txBody>
          <a:bodyPr/>
          <a:lstStyle/>
          <a:p>
            <a:fld id="{ABBCEEB8-94DD-4570-821A-21508E047FDB}" type="slidenum">
              <a:rPr lang="en-PK" smtClean="0"/>
              <a:t>‹#›</a:t>
            </a:fld>
            <a:endParaRPr lang="en-PK"/>
          </a:p>
        </p:txBody>
      </p:sp>
    </p:spTree>
    <p:extLst>
      <p:ext uri="{BB962C8B-B14F-4D97-AF65-F5344CB8AC3E}">
        <p14:creationId xmlns:p14="http://schemas.microsoft.com/office/powerpoint/2010/main" val="1097161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8B9EF-6435-BC52-2318-F57BBB588C8E}"/>
              </a:ext>
            </a:extLst>
          </p:cNvPr>
          <p:cNvSpPr>
            <a:spLocks noGrp="1"/>
          </p:cNvSpPr>
          <p:nvPr>
            <p:ph type="title"/>
          </p:nvPr>
        </p:nvSpPr>
        <p:spPr>
          <a:xfrm>
            <a:off x="839788" y="365125"/>
            <a:ext cx="10515600" cy="1325563"/>
          </a:xfrm>
        </p:spPr>
        <p:txBody>
          <a:bodyPr/>
          <a:lstStyle/>
          <a:p>
            <a:r>
              <a:rPr lang="en-US"/>
              <a:t>Click to edit Master title style</a:t>
            </a:r>
            <a:endParaRPr lang="en-PK"/>
          </a:p>
        </p:txBody>
      </p:sp>
      <p:sp>
        <p:nvSpPr>
          <p:cNvPr id="3" name="Text Placeholder 2">
            <a:extLst>
              <a:ext uri="{FF2B5EF4-FFF2-40B4-BE49-F238E27FC236}">
                <a16:creationId xmlns:a16="http://schemas.microsoft.com/office/drawing/2014/main" id="{6738FDE1-36FA-36CA-CC7E-CBC858EB24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4FD866-EC5B-B143-06D7-7A3FE9D75E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5" name="Text Placeholder 4">
            <a:extLst>
              <a:ext uri="{FF2B5EF4-FFF2-40B4-BE49-F238E27FC236}">
                <a16:creationId xmlns:a16="http://schemas.microsoft.com/office/drawing/2014/main" id="{F9632295-F2B7-F7B8-6C29-378E16C995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B5BE30-C8C7-F147-B9EF-8A393DE417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7" name="Date Placeholder 6">
            <a:extLst>
              <a:ext uri="{FF2B5EF4-FFF2-40B4-BE49-F238E27FC236}">
                <a16:creationId xmlns:a16="http://schemas.microsoft.com/office/drawing/2014/main" id="{758BCB85-2702-097C-7299-DE981220FB0E}"/>
              </a:ext>
            </a:extLst>
          </p:cNvPr>
          <p:cNvSpPr>
            <a:spLocks noGrp="1"/>
          </p:cNvSpPr>
          <p:nvPr>
            <p:ph type="dt" sz="half" idx="10"/>
          </p:nvPr>
        </p:nvSpPr>
        <p:spPr>
          <a:xfrm>
            <a:off x="838200" y="6356350"/>
            <a:ext cx="2743200" cy="365125"/>
          </a:xfrm>
          <a:prstGeom prst="rect">
            <a:avLst/>
          </a:prstGeom>
        </p:spPr>
        <p:txBody>
          <a:bodyPr/>
          <a:lstStyle/>
          <a:p>
            <a:fld id="{994C32D5-18D3-44AF-95D2-0118E9F11650}" type="datetime1">
              <a:rPr lang="LID4096" smtClean="0"/>
              <a:t>08/26/2026</a:t>
            </a:fld>
            <a:endParaRPr lang="en-PK"/>
          </a:p>
        </p:txBody>
      </p:sp>
      <p:sp>
        <p:nvSpPr>
          <p:cNvPr id="8" name="Footer Placeholder 7">
            <a:extLst>
              <a:ext uri="{FF2B5EF4-FFF2-40B4-BE49-F238E27FC236}">
                <a16:creationId xmlns:a16="http://schemas.microsoft.com/office/drawing/2014/main" id="{D9DC79BA-6D7A-A4A3-9295-7F40A79CA0AE}"/>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9" name="Slide Number Placeholder 8">
            <a:extLst>
              <a:ext uri="{FF2B5EF4-FFF2-40B4-BE49-F238E27FC236}">
                <a16:creationId xmlns:a16="http://schemas.microsoft.com/office/drawing/2014/main" id="{7220FA42-DB81-E218-D136-23355B10AEEF}"/>
              </a:ext>
            </a:extLst>
          </p:cNvPr>
          <p:cNvSpPr>
            <a:spLocks noGrp="1"/>
          </p:cNvSpPr>
          <p:nvPr>
            <p:ph type="sldNum" sz="quarter" idx="12"/>
          </p:nvPr>
        </p:nvSpPr>
        <p:spPr/>
        <p:txBody>
          <a:bodyPr/>
          <a:lstStyle/>
          <a:p>
            <a:fld id="{ABBCEEB8-94DD-4570-821A-21508E047FDB}" type="slidenum">
              <a:rPr lang="en-PK" smtClean="0"/>
              <a:t>‹#›</a:t>
            </a:fld>
            <a:endParaRPr lang="en-PK"/>
          </a:p>
        </p:txBody>
      </p:sp>
    </p:spTree>
    <p:extLst>
      <p:ext uri="{BB962C8B-B14F-4D97-AF65-F5344CB8AC3E}">
        <p14:creationId xmlns:p14="http://schemas.microsoft.com/office/powerpoint/2010/main" val="705170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63045-9225-9947-6ADB-E3E484B369AB}"/>
              </a:ext>
            </a:extLst>
          </p:cNvPr>
          <p:cNvSpPr>
            <a:spLocks noGrp="1"/>
          </p:cNvSpPr>
          <p:nvPr>
            <p:ph type="title"/>
          </p:nvPr>
        </p:nvSpPr>
        <p:spPr/>
        <p:txBody>
          <a:bodyPr/>
          <a:lstStyle/>
          <a:p>
            <a:r>
              <a:rPr lang="en-US"/>
              <a:t>Click to edit Master title style</a:t>
            </a:r>
            <a:endParaRPr lang="en-PK"/>
          </a:p>
        </p:txBody>
      </p:sp>
      <p:sp>
        <p:nvSpPr>
          <p:cNvPr id="3" name="Date Placeholder 2">
            <a:extLst>
              <a:ext uri="{FF2B5EF4-FFF2-40B4-BE49-F238E27FC236}">
                <a16:creationId xmlns:a16="http://schemas.microsoft.com/office/drawing/2014/main" id="{4E7B513E-4C6F-326A-78C6-5576ECA91D40}"/>
              </a:ext>
            </a:extLst>
          </p:cNvPr>
          <p:cNvSpPr>
            <a:spLocks noGrp="1"/>
          </p:cNvSpPr>
          <p:nvPr>
            <p:ph type="dt" sz="half" idx="10"/>
          </p:nvPr>
        </p:nvSpPr>
        <p:spPr>
          <a:xfrm>
            <a:off x="838200" y="6356350"/>
            <a:ext cx="2743200" cy="365125"/>
          </a:xfrm>
          <a:prstGeom prst="rect">
            <a:avLst/>
          </a:prstGeom>
        </p:spPr>
        <p:txBody>
          <a:bodyPr/>
          <a:lstStyle/>
          <a:p>
            <a:fld id="{F6CA876B-9985-4DCF-8141-943A1EA5FD06}" type="datetime1">
              <a:rPr lang="LID4096" smtClean="0"/>
              <a:t>08/26/2026</a:t>
            </a:fld>
            <a:endParaRPr lang="en-PK"/>
          </a:p>
        </p:txBody>
      </p:sp>
      <p:sp>
        <p:nvSpPr>
          <p:cNvPr id="4" name="Footer Placeholder 3">
            <a:extLst>
              <a:ext uri="{FF2B5EF4-FFF2-40B4-BE49-F238E27FC236}">
                <a16:creationId xmlns:a16="http://schemas.microsoft.com/office/drawing/2014/main" id="{F5302494-0A51-967C-849B-13AB541F0924}"/>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5" name="Slide Number Placeholder 4">
            <a:extLst>
              <a:ext uri="{FF2B5EF4-FFF2-40B4-BE49-F238E27FC236}">
                <a16:creationId xmlns:a16="http://schemas.microsoft.com/office/drawing/2014/main" id="{D6E8A6AB-B9B4-9A2D-5E54-7825C3BB47BD}"/>
              </a:ext>
            </a:extLst>
          </p:cNvPr>
          <p:cNvSpPr>
            <a:spLocks noGrp="1"/>
          </p:cNvSpPr>
          <p:nvPr>
            <p:ph type="sldNum" sz="quarter" idx="12"/>
          </p:nvPr>
        </p:nvSpPr>
        <p:spPr/>
        <p:txBody>
          <a:bodyPr/>
          <a:lstStyle/>
          <a:p>
            <a:fld id="{ABBCEEB8-94DD-4570-821A-21508E047FDB}" type="slidenum">
              <a:rPr lang="en-PK" smtClean="0"/>
              <a:t>‹#›</a:t>
            </a:fld>
            <a:endParaRPr lang="en-PK"/>
          </a:p>
        </p:txBody>
      </p:sp>
    </p:spTree>
    <p:extLst>
      <p:ext uri="{BB962C8B-B14F-4D97-AF65-F5344CB8AC3E}">
        <p14:creationId xmlns:p14="http://schemas.microsoft.com/office/powerpoint/2010/main" val="437907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635700-B9BC-DE7F-E03C-3395FF1C69BE}"/>
              </a:ext>
            </a:extLst>
          </p:cNvPr>
          <p:cNvSpPr>
            <a:spLocks noGrp="1"/>
          </p:cNvSpPr>
          <p:nvPr>
            <p:ph type="dt" sz="half" idx="10"/>
          </p:nvPr>
        </p:nvSpPr>
        <p:spPr>
          <a:xfrm>
            <a:off x="838200" y="6356350"/>
            <a:ext cx="2743200" cy="365125"/>
          </a:xfrm>
          <a:prstGeom prst="rect">
            <a:avLst/>
          </a:prstGeom>
        </p:spPr>
        <p:txBody>
          <a:bodyPr/>
          <a:lstStyle/>
          <a:p>
            <a:fld id="{0E3D87F9-CC55-4F25-9EFF-04D0077E3A03}" type="datetime1">
              <a:rPr lang="LID4096" smtClean="0"/>
              <a:t>08/26/2026</a:t>
            </a:fld>
            <a:endParaRPr lang="en-PK"/>
          </a:p>
        </p:txBody>
      </p:sp>
      <p:sp>
        <p:nvSpPr>
          <p:cNvPr id="3" name="Footer Placeholder 2">
            <a:extLst>
              <a:ext uri="{FF2B5EF4-FFF2-40B4-BE49-F238E27FC236}">
                <a16:creationId xmlns:a16="http://schemas.microsoft.com/office/drawing/2014/main" id="{ED582A63-F8B8-7AE6-CF83-F3E8EC6ACC6D}"/>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4" name="Slide Number Placeholder 3">
            <a:extLst>
              <a:ext uri="{FF2B5EF4-FFF2-40B4-BE49-F238E27FC236}">
                <a16:creationId xmlns:a16="http://schemas.microsoft.com/office/drawing/2014/main" id="{DB499D31-A224-DD6A-076A-068B5B88B4BA}"/>
              </a:ext>
            </a:extLst>
          </p:cNvPr>
          <p:cNvSpPr>
            <a:spLocks noGrp="1"/>
          </p:cNvSpPr>
          <p:nvPr>
            <p:ph type="sldNum" sz="quarter" idx="12"/>
          </p:nvPr>
        </p:nvSpPr>
        <p:spPr/>
        <p:txBody>
          <a:bodyPr/>
          <a:lstStyle/>
          <a:p>
            <a:fld id="{ABBCEEB8-94DD-4570-821A-21508E047FDB}" type="slidenum">
              <a:rPr lang="en-PK" smtClean="0"/>
              <a:t>‹#›</a:t>
            </a:fld>
            <a:endParaRPr lang="en-PK"/>
          </a:p>
        </p:txBody>
      </p:sp>
    </p:spTree>
    <p:extLst>
      <p:ext uri="{BB962C8B-B14F-4D97-AF65-F5344CB8AC3E}">
        <p14:creationId xmlns:p14="http://schemas.microsoft.com/office/powerpoint/2010/main" val="2817242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BF657-E2A1-EEEE-B7E3-5F9E5CAE1A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K"/>
          </a:p>
        </p:txBody>
      </p:sp>
      <p:sp>
        <p:nvSpPr>
          <p:cNvPr id="3" name="Content Placeholder 2">
            <a:extLst>
              <a:ext uri="{FF2B5EF4-FFF2-40B4-BE49-F238E27FC236}">
                <a16:creationId xmlns:a16="http://schemas.microsoft.com/office/drawing/2014/main" id="{B16A43F4-514E-379B-BC2E-E847A5C546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Text Placeholder 3">
            <a:extLst>
              <a:ext uri="{FF2B5EF4-FFF2-40B4-BE49-F238E27FC236}">
                <a16:creationId xmlns:a16="http://schemas.microsoft.com/office/drawing/2014/main" id="{CC66B61F-C15A-9DAB-8677-8F911BFA63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0EE3A3-A798-15A4-1EFB-C8913B7F30FC}"/>
              </a:ext>
            </a:extLst>
          </p:cNvPr>
          <p:cNvSpPr>
            <a:spLocks noGrp="1"/>
          </p:cNvSpPr>
          <p:nvPr>
            <p:ph type="dt" sz="half" idx="10"/>
          </p:nvPr>
        </p:nvSpPr>
        <p:spPr>
          <a:xfrm>
            <a:off x="838200" y="6356350"/>
            <a:ext cx="2743200" cy="365125"/>
          </a:xfrm>
          <a:prstGeom prst="rect">
            <a:avLst/>
          </a:prstGeom>
        </p:spPr>
        <p:txBody>
          <a:bodyPr/>
          <a:lstStyle/>
          <a:p>
            <a:fld id="{5D7BA306-A82A-4C80-896C-0A322E7EB584}" type="datetime1">
              <a:rPr lang="LID4096" smtClean="0"/>
              <a:t>08/26/2026</a:t>
            </a:fld>
            <a:endParaRPr lang="en-PK"/>
          </a:p>
        </p:txBody>
      </p:sp>
      <p:sp>
        <p:nvSpPr>
          <p:cNvPr id="6" name="Footer Placeholder 5">
            <a:extLst>
              <a:ext uri="{FF2B5EF4-FFF2-40B4-BE49-F238E27FC236}">
                <a16:creationId xmlns:a16="http://schemas.microsoft.com/office/drawing/2014/main" id="{613205C5-E444-6873-D91F-F03859725BDE}"/>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7" name="Slide Number Placeholder 6">
            <a:extLst>
              <a:ext uri="{FF2B5EF4-FFF2-40B4-BE49-F238E27FC236}">
                <a16:creationId xmlns:a16="http://schemas.microsoft.com/office/drawing/2014/main" id="{9C064F8E-D2E9-8973-97A1-592E02183CF0}"/>
              </a:ext>
            </a:extLst>
          </p:cNvPr>
          <p:cNvSpPr>
            <a:spLocks noGrp="1"/>
          </p:cNvSpPr>
          <p:nvPr>
            <p:ph type="sldNum" sz="quarter" idx="12"/>
          </p:nvPr>
        </p:nvSpPr>
        <p:spPr/>
        <p:txBody>
          <a:bodyPr/>
          <a:lstStyle/>
          <a:p>
            <a:fld id="{ABBCEEB8-94DD-4570-821A-21508E047FDB}" type="slidenum">
              <a:rPr lang="en-PK" smtClean="0"/>
              <a:t>‹#›</a:t>
            </a:fld>
            <a:endParaRPr lang="en-PK"/>
          </a:p>
        </p:txBody>
      </p:sp>
    </p:spTree>
    <p:extLst>
      <p:ext uri="{BB962C8B-B14F-4D97-AF65-F5344CB8AC3E}">
        <p14:creationId xmlns:p14="http://schemas.microsoft.com/office/powerpoint/2010/main" val="3605843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3CD00-B9F2-B770-6513-56084ACA1C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K"/>
          </a:p>
        </p:txBody>
      </p:sp>
      <p:sp>
        <p:nvSpPr>
          <p:cNvPr id="3" name="Picture Placeholder 2">
            <a:extLst>
              <a:ext uri="{FF2B5EF4-FFF2-40B4-BE49-F238E27FC236}">
                <a16:creationId xmlns:a16="http://schemas.microsoft.com/office/drawing/2014/main" id="{898A73C5-3CEE-F7B4-A4CE-3E5997B3F2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K"/>
          </a:p>
        </p:txBody>
      </p:sp>
      <p:sp>
        <p:nvSpPr>
          <p:cNvPr id="4" name="Text Placeholder 3">
            <a:extLst>
              <a:ext uri="{FF2B5EF4-FFF2-40B4-BE49-F238E27FC236}">
                <a16:creationId xmlns:a16="http://schemas.microsoft.com/office/drawing/2014/main" id="{1EEB3753-906E-6DF1-C289-1D03140CFC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F51369-B48A-B218-DED6-6E2E9F05E602}"/>
              </a:ext>
            </a:extLst>
          </p:cNvPr>
          <p:cNvSpPr>
            <a:spLocks noGrp="1"/>
          </p:cNvSpPr>
          <p:nvPr>
            <p:ph type="dt" sz="half" idx="10"/>
          </p:nvPr>
        </p:nvSpPr>
        <p:spPr>
          <a:xfrm>
            <a:off x="838200" y="6356350"/>
            <a:ext cx="2743200" cy="365125"/>
          </a:xfrm>
          <a:prstGeom prst="rect">
            <a:avLst/>
          </a:prstGeom>
        </p:spPr>
        <p:txBody>
          <a:bodyPr/>
          <a:lstStyle/>
          <a:p>
            <a:fld id="{0ADA49FE-4EDB-4420-9670-05070E49DB81}" type="datetime1">
              <a:rPr lang="LID4096" smtClean="0"/>
              <a:t>08/26/2026</a:t>
            </a:fld>
            <a:endParaRPr lang="en-PK"/>
          </a:p>
        </p:txBody>
      </p:sp>
      <p:sp>
        <p:nvSpPr>
          <p:cNvPr id="6" name="Footer Placeholder 5">
            <a:extLst>
              <a:ext uri="{FF2B5EF4-FFF2-40B4-BE49-F238E27FC236}">
                <a16:creationId xmlns:a16="http://schemas.microsoft.com/office/drawing/2014/main" id="{040B6E32-131A-6504-00BD-5F721DFFDAB1}"/>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7" name="Slide Number Placeholder 6">
            <a:extLst>
              <a:ext uri="{FF2B5EF4-FFF2-40B4-BE49-F238E27FC236}">
                <a16:creationId xmlns:a16="http://schemas.microsoft.com/office/drawing/2014/main" id="{23652F42-C8D1-8BFF-AEFA-19799C4E15F6}"/>
              </a:ext>
            </a:extLst>
          </p:cNvPr>
          <p:cNvSpPr>
            <a:spLocks noGrp="1"/>
          </p:cNvSpPr>
          <p:nvPr>
            <p:ph type="sldNum" sz="quarter" idx="12"/>
          </p:nvPr>
        </p:nvSpPr>
        <p:spPr/>
        <p:txBody>
          <a:bodyPr/>
          <a:lstStyle/>
          <a:p>
            <a:fld id="{ABBCEEB8-94DD-4570-821A-21508E047FDB}" type="slidenum">
              <a:rPr lang="en-PK" smtClean="0"/>
              <a:t>‹#›</a:t>
            </a:fld>
            <a:endParaRPr lang="en-PK"/>
          </a:p>
        </p:txBody>
      </p:sp>
    </p:spTree>
    <p:extLst>
      <p:ext uri="{BB962C8B-B14F-4D97-AF65-F5344CB8AC3E}">
        <p14:creationId xmlns:p14="http://schemas.microsoft.com/office/powerpoint/2010/main" val="2542616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0099CA-BC07-30FE-284D-115784CEDA02}"/>
              </a:ext>
            </a:extLst>
          </p:cNvPr>
          <p:cNvSpPr>
            <a:spLocks noGrp="1"/>
          </p:cNvSpPr>
          <p:nvPr>
            <p:ph type="title"/>
          </p:nvPr>
        </p:nvSpPr>
        <p:spPr>
          <a:xfrm>
            <a:off x="267419" y="18255"/>
            <a:ext cx="11481758" cy="939277"/>
          </a:xfrm>
          <a:prstGeom prst="rect">
            <a:avLst/>
          </a:prstGeom>
        </p:spPr>
        <p:txBody>
          <a:bodyPr vert="horz" lIns="91440" tIns="45720" rIns="91440" bIns="45720" rtlCol="0" anchor="ctr">
            <a:normAutofit/>
          </a:bodyPr>
          <a:lstStyle/>
          <a:p>
            <a:r>
              <a:rPr lang="en-US" dirty="0"/>
              <a:t>Click to edit Master title style</a:t>
            </a:r>
            <a:endParaRPr lang="en-PK" dirty="0"/>
          </a:p>
        </p:txBody>
      </p:sp>
      <p:sp>
        <p:nvSpPr>
          <p:cNvPr id="3" name="Text Placeholder 2">
            <a:extLst>
              <a:ext uri="{FF2B5EF4-FFF2-40B4-BE49-F238E27FC236}">
                <a16:creationId xmlns:a16="http://schemas.microsoft.com/office/drawing/2014/main" id="{4979794C-3A2D-DFAA-4D57-8211C6E70A7A}"/>
              </a:ext>
            </a:extLst>
          </p:cNvPr>
          <p:cNvSpPr>
            <a:spLocks noGrp="1"/>
          </p:cNvSpPr>
          <p:nvPr>
            <p:ph type="body" idx="1"/>
          </p:nvPr>
        </p:nvSpPr>
        <p:spPr>
          <a:xfrm>
            <a:off x="267419" y="1035171"/>
            <a:ext cx="11481758" cy="57193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PK" dirty="0"/>
          </a:p>
        </p:txBody>
      </p:sp>
      <p:sp>
        <p:nvSpPr>
          <p:cNvPr id="6" name="Slide Number Placeholder 5">
            <a:extLst>
              <a:ext uri="{FF2B5EF4-FFF2-40B4-BE49-F238E27FC236}">
                <a16:creationId xmlns:a16="http://schemas.microsoft.com/office/drawing/2014/main" id="{35EB687D-643C-BABC-97E7-EF6B439E2733}"/>
              </a:ext>
            </a:extLst>
          </p:cNvPr>
          <p:cNvSpPr>
            <a:spLocks noGrp="1"/>
          </p:cNvSpPr>
          <p:nvPr>
            <p:ph type="sldNum" sz="quarter" idx="4"/>
          </p:nvPr>
        </p:nvSpPr>
        <p:spPr>
          <a:xfrm>
            <a:off x="11611156" y="6474620"/>
            <a:ext cx="580844" cy="365125"/>
          </a:xfrm>
          <a:prstGeom prst="rect">
            <a:avLst/>
          </a:prstGeom>
        </p:spPr>
        <p:txBody>
          <a:bodyPr vert="horz" lIns="91440" tIns="45720" rIns="91440" bIns="45720" rtlCol="0" anchor="ctr"/>
          <a:lstStyle>
            <a:lvl1pPr algn="r">
              <a:defRPr sz="1800">
                <a:solidFill>
                  <a:schemeClr val="tx1"/>
                </a:solidFill>
              </a:defRPr>
            </a:lvl1pPr>
          </a:lstStyle>
          <a:p>
            <a:fld id="{ABBCEEB8-94DD-4570-821A-21508E047FDB}" type="slidenum">
              <a:rPr lang="en-PK" smtClean="0"/>
              <a:pPr/>
              <a:t>‹#›</a:t>
            </a:fld>
            <a:endParaRPr lang="en-PK"/>
          </a:p>
        </p:txBody>
      </p:sp>
    </p:spTree>
    <p:extLst>
      <p:ext uri="{BB962C8B-B14F-4D97-AF65-F5344CB8AC3E}">
        <p14:creationId xmlns:p14="http://schemas.microsoft.com/office/powerpoint/2010/main" val="2709757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just"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just"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89BF16D-2D33-AC19-9810-24FA7DFEE5A5}"/>
              </a:ext>
            </a:extLst>
          </p:cNvPr>
          <p:cNvSpPr>
            <a:spLocks noGrp="1"/>
          </p:cNvSpPr>
          <p:nvPr>
            <p:ph type="ctrTitle"/>
          </p:nvPr>
        </p:nvSpPr>
        <p:spPr>
          <a:xfrm>
            <a:off x="643467" y="643467"/>
            <a:ext cx="5319317" cy="4567137"/>
          </a:xfrm>
        </p:spPr>
        <p:txBody>
          <a:bodyPr>
            <a:normAutofit fontScale="90000"/>
          </a:bodyPr>
          <a:lstStyle/>
          <a:p>
            <a:pPr algn="l"/>
            <a:r>
              <a:rPr lang="en-GB" sz="4400" b="1" dirty="0"/>
              <a:t>Board Leadership for State Owned Enterprises</a:t>
            </a:r>
            <a:br>
              <a:rPr lang="en-GB" sz="4400" dirty="0"/>
            </a:br>
            <a:br>
              <a:rPr lang="en-GB" sz="4400" dirty="0"/>
            </a:br>
            <a:br>
              <a:rPr lang="en-GB" sz="4400" dirty="0"/>
            </a:br>
            <a:br>
              <a:rPr lang="en-GB" sz="4400" dirty="0"/>
            </a:br>
            <a:r>
              <a:rPr lang="en-GB" sz="4400" b="1" dirty="0"/>
              <a:t>Dr. Ishrat Husain</a:t>
            </a:r>
            <a:br>
              <a:rPr lang="en-GB" sz="4400" b="1" dirty="0"/>
            </a:br>
            <a:r>
              <a:rPr lang="en-GB" sz="4400" b="1" dirty="0"/>
              <a:t>August 19, 2026</a:t>
            </a:r>
            <a:br>
              <a:rPr lang="en-GB" sz="4400" dirty="0"/>
            </a:br>
            <a:endParaRPr lang="en-PK" sz="4400" dirty="0"/>
          </a:p>
        </p:txBody>
      </p:sp>
      <p:pic>
        <p:nvPicPr>
          <p:cNvPr id="6" name="Picture 5">
            <a:extLst>
              <a:ext uri="{FF2B5EF4-FFF2-40B4-BE49-F238E27FC236}">
                <a16:creationId xmlns:a16="http://schemas.microsoft.com/office/drawing/2014/main" id="{63A70F50-C971-EE8D-F212-C80A6B5489A9}"/>
              </a:ext>
            </a:extLst>
          </p:cNvPr>
          <p:cNvPicPr>
            <a:picLocks noChangeAspect="1"/>
          </p:cNvPicPr>
          <p:nvPr/>
        </p:nvPicPr>
        <p:blipFill>
          <a:blip r:embed="rId2"/>
          <a:stretch>
            <a:fillRect/>
          </a:stretch>
        </p:blipFill>
        <p:spPr>
          <a:xfrm>
            <a:off x="6606253" y="1871843"/>
            <a:ext cx="4942280" cy="3114313"/>
          </a:xfrm>
          <a:prstGeom prst="rect">
            <a:avLst/>
          </a:prstGeom>
        </p:spPr>
      </p:pic>
      <p:sp>
        <p:nvSpPr>
          <p:cNvPr id="3" name="Slide Number Placeholder 2">
            <a:extLst>
              <a:ext uri="{FF2B5EF4-FFF2-40B4-BE49-F238E27FC236}">
                <a16:creationId xmlns:a16="http://schemas.microsoft.com/office/drawing/2014/main" id="{FE931573-C269-4A45-1A87-3A884D5E9AE7}"/>
              </a:ext>
            </a:extLst>
          </p:cNvPr>
          <p:cNvSpPr>
            <a:spLocks noGrp="1"/>
          </p:cNvSpPr>
          <p:nvPr>
            <p:ph type="sldNum" sz="quarter" idx="12"/>
          </p:nvPr>
        </p:nvSpPr>
        <p:spPr/>
        <p:txBody>
          <a:bodyPr/>
          <a:lstStyle/>
          <a:p>
            <a:fld id="{ABBCEEB8-94DD-4570-821A-21508E047FDB}" type="slidenum">
              <a:rPr lang="en-PK" smtClean="0"/>
              <a:t>1</a:t>
            </a:fld>
            <a:endParaRPr lang="en-PK"/>
          </a:p>
        </p:txBody>
      </p:sp>
    </p:spTree>
    <p:extLst>
      <p:ext uri="{BB962C8B-B14F-4D97-AF65-F5344CB8AC3E}">
        <p14:creationId xmlns:p14="http://schemas.microsoft.com/office/powerpoint/2010/main" val="741298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C1C5C-EAC4-7CCA-C405-24CC31AEEC48}"/>
              </a:ext>
            </a:extLst>
          </p:cNvPr>
          <p:cNvSpPr>
            <a:spLocks noGrp="1"/>
          </p:cNvSpPr>
          <p:nvPr>
            <p:ph type="title"/>
          </p:nvPr>
        </p:nvSpPr>
        <p:spPr/>
        <p:txBody>
          <a:bodyPr>
            <a:normAutofit/>
          </a:bodyPr>
          <a:lstStyle/>
          <a:p>
            <a:r>
              <a:rPr lang="en-US" sz="3600" dirty="0">
                <a:latin typeface="+mn-lt"/>
              </a:rPr>
              <a:t>Role of SOE Board in Selection of Independent Directors</a:t>
            </a:r>
          </a:p>
        </p:txBody>
      </p:sp>
      <p:sp>
        <p:nvSpPr>
          <p:cNvPr id="3" name="Content Placeholder 2">
            <a:extLst>
              <a:ext uri="{FF2B5EF4-FFF2-40B4-BE49-F238E27FC236}">
                <a16:creationId xmlns:a16="http://schemas.microsoft.com/office/drawing/2014/main" id="{28950888-7242-BB7E-1F3B-C5F75EF603D9}"/>
              </a:ext>
            </a:extLst>
          </p:cNvPr>
          <p:cNvSpPr>
            <a:spLocks noGrp="1"/>
          </p:cNvSpPr>
          <p:nvPr>
            <p:ph idx="1"/>
          </p:nvPr>
        </p:nvSpPr>
        <p:spPr/>
        <p:txBody>
          <a:bodyPr>
            <a:normAutofit/>
          </a:bodyPr>
          <a:lstStyle/>
          <a:p>
            <a:pPr>
              <a:lnSpc>
                <a:spcPct val="150000"/>
              </a:lnSpc>
            </a:pPr>
            <a:r>
              <a:rPr lang="en-US" dirty="0"/>
              <a:t>The size of the Board will consist of 7 to 11 members with majority being independent directors with gender and civil society representation</a:t>
            </a:r>
          </a:p>
          <a:p>
            <a:pPr>
              <a:lnSpc>
                <a:spcPct val="150000"/>
              </a:lnSpc>
            </a:pPr>
            <a:r>
              <a:rPr lang="en-US" dirty="0"/>
              <a:t>The SOE Board must submit a recommendation to the Board Nominations Committee (BNC) three months before the end of a Director’s tenure or when a vacancy arises. This recommendation should cover: </a:t>
            </a:r>
          </a:p>
          <a:p>
            <a:pPr>
              <a:lnSpc>
                <a:spcPct val="150000"/>
              </a:lnSpc>
            </a:pPr>
            <a:r>
              <a:rPr lang="en-US" dirty="0"/>
              <a:t>Existing knowledge, skills, and experience on the Board.</a:t>
            </a:r>
          </a:p>
          <a:p>
            <a:pPr>
              <a:lnSpc>
                <a:spcPct val="150000"/>
              </a:lnSpc>
            </a:pPr>
            <a:r>
              <a:rPr lang="en-US" dirty="0"/>
              <a:t> Desired knowledge, skills, and experience for new Board members</a:t>
            </a:r>
          </a:p>
        </p:txBody>
      </p:sp>
      <p:sp>
        <p:nvSpPr>
          <p:cNvPr id="4" name="Slide Number Placeholder 3">
            <a:extLst>
              <a:ext uri="{FF2B5EF4-FFF2-40B4-BE49-F238E27FC236}">
                <a16:creationId xmlns:a16="http://schemas.microsoft.com/office/drawing/2014/main" id="{B783888F-61DB-49CA-D2C0-5F61A84B7323}"/>
              </a:ext>
            </a:extLst>
          </p:cNvPr>
          <p:cNvSpPr>
            <a:spLocks noGrp="1"/>
          </p:cNvSpPr>
          <p:nvPr>
            <p:ph type="sldNum" sz="quarter" idx="12"/>
          </p:nvPr>
        </p:nvSpPr>
        <p:spPr/>
        <p:txBody>
          <a:bodyPr/>
          <a:lstStyle/>
          <a:p>
            <a:fld id="{ABBCEEB8-94DD-4570-821A-21508E047FDB}" type="slidenum">
              <a:rPr lang="en-PK" smtClean="0"/>
              <a:t>10</a:t>
            </a:fld>
            <a:endParaRPr lang="en-PK"/>
          </a:p>
        </p:txBody>
      </p:sp>
    </p:spTree>
    <p:extLst>
      <p:ext uri="{BB962C8B-B14F-4D97-AF65-F5344CB8AC3E}">
        <p14:creationId xmlns:p14="http://schemas.microsoft.com/office/powerpoint/2010/main" val="3266529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A2DCD-368C-0C7D-23BC-3FA05FFCD8EF}"/>
              </a:ext>
            </a:extLst>
          </p:cNvPr>
          <p:cNvSpPr>
            <a:spLocks noGrp="1"/>
          </p:cNvSpPr>
          <p:nvPr>
            <p:ph type="title"/>
          </p:nvPr>
        </p:nvSpPr>
        <p:spPr>
          <a:xfrm>
            <a:off x="267419" y="18255"/>
            <a:ext cx="11481758" cy="939277"/>
          </a:xfrm>
        </p:spPr>
        <p:txBody>
          <a:bodyPr>
            <a:normAutofit/>
          </a:bodyPr>
          <a:lstStyle/>
          <a:p>
            <a:r>
              <a:rPr lang="en-US" dirty="0"/>
              <a:t>Board Nomination Committee (BNC)</a:t>
            </a:r>
          </a:p>
        </p:txBody>
      </p:sp>
      <p:sp>
        <p:nvSpPr>
          <p:cNvPr id="3" name="Content Placeholder 2">
            <a:extLst>
              <a:ext uri="{FF2B5EF4-FFF2-40B4-BE49-F238E27FC236}">
                <a16:creationId xmlns:a16="http://schemas.microsoft.com/office/drawing/2014/main" id="{B9F74B2D-90F1-7B21-2612-0387D81D6AB4}"/>
              </a:ext>
            </a:extLst>
          </p:cNvPr>
          <p:cNvSpPr>
            <a:spLocks noGrp="1"/>
          </p:cNvSpPr>
          <p:nvPr>
            <p:ph idx="1"/>
          </p:nvPr>
        </p:nvSpPr>
        <p:spPr>
          <a:xfrm>
            <a:off x="267419" y="1035171"/>
            <a:ext cx="11481758" cy="5719312"/>
          </a:xfrm>
        </p:spPr>
        <p:txBody>
          <a:bodyPr>
            <a:normAutofit fontScale="85000" lnSpcReduction="10000"/>
          </a:bodyPr>
          <a:lstStyle/>
          <a:p>
            <a:r>
              <a:rPr lang="en-US" dirty="0"/>
              <a:t>The BNC will consist of the Minister and Secretary of Division concerned and a representative of MOF </a:t>
            </a:r>
          </a:p>
          <a:p>
            <a:r>
              <a:rPr lang="en-US" dirty="0"/>
              <a:t>Working Paper is  Prepared by the Ministry concerned and shared with BNC members three days in advance, containing: </a:t>
            </a:r>
          </a:p>
          <a:p>
            <a:r>
              <a:rPr lang="en-US" dirty="0"/>
              <a:t>Approved procedures per Section 10(3) of the Act. </a:t>
            </a:r>
          </a:p>
          <a:p>
            <a:r>
              <a:rPr lang="en-US" dirty="0"/>
              <a:t> A brief on the SOE’s performance. – </a:t>
            </a:r>
          </a:p>
          <a:p>
            <a:r>
              <a:rPr lang="en-US" dirty="0"/>
              <a:t>Recommendations and candidate CVs (at least three candidates per vacant position). </a:t>
            </a:r>
          </a:p>
          <a:p>
            <a:r>
              <a:rPr lang="en-US" dirty="0"/>
              <a:t>Assessment: If the Board fails to recommend candidates, BNC will assess required competencies for the selection process. </a:t>
            </a:r>
          </a:p>
          <a:p>
            <a:r>
              <a:rPr lang="en-US" dirty="0"/>
              <a:t> Recommendations: The BNC will submit recommended and alternate candidates to the Cabinet Committee on SOEs (CCOSOE) at least one month before tenure completion or promptly after a vacancy.</a:t>
            </a:r>
          </a:p>
          <a:p>
            <a:r>
              <a:rPr lang="en-US" dirty="0"/>
              <a:t> Appointments: Upon CCOSOE and Federal Cabinet approval, the line Ministry will notify appointments, and the SOE will publish these on its website</a:t>
            </a:r>
          </a:p>
          <a:p>
            <a:r>
              <a:rPr lang="en-US" dirty="0"/>
              <a:t>Induction: The Chair or designated officer will conduct orientation for new directors.</a:t>
            </a:r>
          </a:p>
          <a:p>
            <a:endParaRPr lang="en-US" dirty="0"/>
          </a:p>
        </p:txBody>
      </p:sp>
      <p:sp>
        <p:nvSpPr>
          <p:cNvPr id="6" name="Slide Number Placeholder 5">
            <a:extLst>
              <a:ext uri="{FF2B5EF4-FFF2-40B4-BE49-F238E27FC236}">
                <a16:creationId xmlns:a16="http://schemas.microsoft.com/office/drawing/2014/main" id="{73430903-E67F-DC4D-891A-431D28E961FB}"/>
              </a:ext>
            </a:extLst>
          </p:cNvPr>
          <p:cNvSpPr>
            <a:spLocks noGrp="1"/>
          </p:cNvSpPr>
          <p:nvPr>
            <p:ph type="sldNum" sz="quarter" idx="12"/>
          </p:nvPr>
        </p:nvSpPr>
        <p:spPr/>
        <p:txBody>
          <a:bodyPr/>
          <a:lstStyle/>
          <a:p>
            <a:fld id="{ABBCEEB8-94DD-4570-821A-21508E047FDB}" type="slidenum">
              <a:rPr lang="en-PK" smtClean="0"/>
              <a:t>11</a:t>
            </a:fld>
            <a:endParaRPr lang="en-PK"/>
          </a:p>
        </p:txBody>
      </p:sp>
    </p:spTree>
    <p:extLst>
      <p:ext uri="{BB962C8B-B14F-4D97-AF65-F5344CB8AC3E}">
        <p14:creationId xmlns:p14="http://schemas.microsoft.com/office/powerpoint/2010/main" val="1926776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DBDED-4266-8C1A-1028-4FF670DB6410}"/>
              </a:ext>
            </a:extLst>
          </p:cNvPr>
          <p:cNvSpPr>
            <a:spLocks noGrp="1"/>
          </p:cNvSpPr>
          <p:nvPr>
            <p:ph type="title"/>
          </p:nvPr>
        </p:nvSpPr>
        <p:spPr>
          <a:xfrm>
            <a:off x="267419" y="18255"/>
            <a:ext cx="11481758" cy="939277"/>
          </a:xfrm>
        </p:spPr>
        <p:txBody>
          <a:bodyPr>
            <a:normAutofit/>
          </a:bodyPr>
          <a:lstStyle/>
          <a:p>
            <a:r>
              <a:rPr lang="en-US" dirty="0"/>
              <a:t>Conflict of Interest Guidelines, 2024</a:t>
            </a:r>
          </a:p>
        </p:txBody>
      </p:sp>
      <p:sp>
        <p:nvSpPr>
          <p:cNvPr id="3" name="Content Placeholder 2">
            <a:extLst>
              <a:ext uri="{FF2B5EF4-FFF2-40B4-BE49-F238E27FC236}">
                <a16:creationId xmlns:a16="http://schemas.microsoft.com/office/drawing/2014/main" id="{1AEFC03D-7627-EE5F-1175-15B490C3EF26}"/>
              </a:ext>
            </a:extLst>
          </p:cNvPr>
          <p:cNvSpPr>
            <a:spLocks noGrp="1"/>
          </p:cNvSpPr>
          <p:nvPr>
            <p:ph idx="1"/>
          </p:nvPr>
        </p:nvSpPr>
        <p:spPr>
          <a:xfrm>
            <a:off x="267419" y="1035171"/>
            <a:ext cx="11481758" cy="5719312"/>
          </a:xfrm>
        </p:spPr>
        <p:txBody>
          <a:bodyPr>
            <a:normAutofit/>
          </a:bodyPr>
          <a:lstStyle/>
          <a:p>
            <a:pPr>
              <a:lnSpc>
                <a:spcPct val="150000"/>
              </a:lnSpc>
            </a:pPr>
            <a:r>
              <a:rPr lang="en-US" dirty="0"/>
              <a:t>Directors with an interest in SOE contracts must disclose as per the Companies Act, 2017, and the SOE must maintain a register of interests. </a:t>
            </a:r>
          </a:p>
          <a:p>
            <a:pPr>
              <a:lnSpc>
                <a:spcPct val="150000"/>
              </a:lnSpc>
            </a:pPr>
            <a:r>
              <a:rPr lang="en-US" dirty="0"/>
              <a:t>Directors with conflicts must abstain from discussions or voting on related matters, and presence will not count towards a quorum.</a:t>
            </a:r>
          </a:p>
        </p:txBody>
      </p:sp>
      <p:sp>
        <p:nvSpPr>
          <p:cNvPr id="6" name="Slide Number Placeholder 5">
            <a:extLst>
              <a:ext uri="{FF2B5EF4-FFF2-40B4-BE49-F238E27FC236}">
                <a16:creationId xmlns:a16="http://schemas.microsoft.com/office/drawing/2014/main" id="{150AE0D8-C37C-6E47-C082-F3CFEAA3097C}"/>
              </a:ext>
            </a:extLst>
          </p:cNvPr>
          <p:cNvSpPr>
            <a:spLocks noGrp="1"/>
          </p:cNvSpPr>
          <p:nvPr>
            <p:ph type="sldNum" sz="quarter" idx="12"/>
          </p:nvPr>
        </p:nvSpPr>
        <p:spPr/>
        <p:txBody>
          <a:bodyPr/>
          <a:lstStyle/>
          <a:p>
            <a:fld id="{ABBCEEB8-94DD-4570-821A-21508E047FDB}" type="slidenum">
              <a:rPr lang="en-PK" smtClean="0"/>
              <a:t>12</a:t>
            </a:fld>
            <a:endParaRPr lang="en-PK"/>
          </a:p>
        </p:txBody>
      </p:sp>
    </p:spTree>
    <p:extLst>
      <p:ext uri="{BB962C8B-B14F-4D97-AF65-F5344CB8AC3E}">
        <p14:creationId xmlns:p14="http://schemas.microsoft.com/office/powerpoint/2010/main" val="4060976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B6D51-27E5-8A8A-9FCC-5DE99F37DA4C}"/>
              </a:ext>
            </a:extLst>
          </p:cNvPr>
          <p:cNvSpPr>
            <a:spLocks noGrp="1"/>
          </p:cNvSpPr>
          <p:nvPr>
            <p:ph type="title"/>
          </p:nvPr>
        </p:nvSpPr>
        <p:spPr/>
        <p:txBody>
          <a:bodyPr>
            <a:normAutofit/>
          </a:bodyPr>
          <a:lstStyle/>
          <a:p>
            <a:r>
              <a:rPr lang="en-US" dirty="0">
                <a:latin typeface="+mn-lt"/>
              </a:rPr>
              <a:t>Evaluation of Board and Directors</a:t>
            </a:r>
          </a:p>
        </p:txBody>
      </p:sp>
      <p:sp>
        <p:nvSpPr>
          <p:cNvPr id="3" name="Content Placeholder 2">
            <a:extLst>
              <a:ext uri="{FF2B5EF4-FFF2-40B4-BE49-F238E27FC236}">
                <a16:creationId xmlns:a16="http://schemas.microsoft.com/office/drawing/2014/main" id="{5BCCEE64-7552-E61B-5A1C-BD1B694A2924}"/>
              </a:ext>
            </a:extLst>
          </p:cNvPr>
          <p:cNvSpPr>
            <a:spLocks noGrp="1"/>
          </p:cNvSpPr>
          <p:nvPr>
            <p:ph idx="1"/>
          </p:nvPr>
        </p:nvSpPr>
        <p:spPr/>
        <p:txBody>
          <a:bodyPr>
            <a:normAutofit fontScale="92500" lnSpcReduction="10000"/>
          </a:bodyPr>
          <a:lstStyle/>
          <a:p>
            <a:pPr algn="just">
              <a:lnSpc>
                <a:spcPct val="110000"/>
              </a:lnSpc>
            </a:pPr>
            <a:r>
              <a:rPr lang="en-US" dirty="0"/>
              <a:t>Per Section 10(2)(c) of the SOEs (Governance and Operations) (Amendment) Ordinance, 2024, BNCs are responsible for evaluating both ex-officio and independent Directors</a:t>
            </a:r>
          </a:p>
          <a:p>
            <a:pPr algn="just">
              <a:lnSpc>
                <a:spcPct val="110000"/>
              </a:lnSpc>
            </a:pPr>
            <a:r>
              <a:rPr lang="en-US" dirty="0"/>
              <a:t>Boards should conduct annual performance reviews for the Board and individual Directors, using the recommended Proforma in Annexure 1&amp; 2 </a:t>
            </a:r>
          </a:p>
          <a:p>
            <a:pPr algn="just">
              <a:lnSpc>
                <a:spcPct val="110000"/>
              </a:lnSpc>
            </a:pPr>
            <a:r>
              <a:rPr lang="en-US" dirty="0"/>
              <a:t>BNC-approved evaluations should be shared with the Central Monitoring Unit (CMU) for maintaining a Directors’ database.</a:t>
            </a:r>
          </a:p>
          <a:p>
            <a:pPr marL="0" indent="0" algn="just">
              <a:lnSpc>
                <a:spcPct val="110000"/>
              </a:lnSpc>
              <a:buNone/>
            </a:pPr>
            <a:r>
              <a:rPr lang="en-US" u="sng" dirty="0">
                <a:latin typeface="+mn-lt"/>
              </a:rPr>
              <a:t>Board Structure and Composition</a:t>
            </a:r>
          </a:p>
          <a:p>
            <a:pPr algn="just">
              <a:lnSpc>
                <a:spcPct val="110000"/>
              </a:lnSpc>
            </a:pPr>
            <a:r>
              <a:rPr lang="en-US" dirty="0"/>
              <a:t>Has the Board the right mix of skills, experience, and diversity to fulfill its responsibilities?</a:t>
            </a:r>
          </a:p>
          <a:p>
            <a:pPr algn="just">
              <a:lnSpc>
                <a:spcPct val="110000"/>
              </a:lnSpc>
            </a:pPr>
            <a:r>
              <a:rPr lang="en-US" dirty="0"/>
              <a:t>Is the size of the Board appropriate for the scope of the organization?</a:t>
            </a:r>
          </a:p>
          <a:p>
            <a:pPr algn="just">
              <a:lnSpc>
                <a:spcPct val="110000"/>
              </a:lnSpc>
            </a:pPr>
            <a:r>
              <a:rPr lang="en-US" dirty="0"/>
              <a:t>Have the Board members a clear understanding of their roles and responsibilities?</a:t>
            </a:r>
          </a:p>
          <a:p>
            <a:pPr marL="0" indent="0" algn="just">
              <a:lnSpc>
                <a:spcPct val="110000"/>
              </a:lnSpc>
              <a:buNone/>
            </a:pPr>
            <a:endParaRPr lang="en-US" u="sng" dirty="0"/>
          </a:p>
        </p:txBody>
      </p:sp>
      <p:sp>
        <p:nvSpPr>
          <p:cNvPr id="4" name="Slide Number Placeholder 3">
            <a:extLst>
              <a:ext uri="{FF2B5EF4-FFF2-40B4-BE49-F238E27FC236}">
                <a16:creationId xmlns:a16="http://schemas.microsoft.com/office/drawing/2014/main" id="{3FF81342-33F8-29C3-B99A-51F0267A81B2}"/>
              </a:ext>
            </a:extLst>
          </p:cNvPr>
          <p:cNvSpPr>
            <a:spLocks noGrp="1"/>
          </p:cNvSpPr>
          <p:nvPr>
            <p:ph type="sldNum" sz="quarter" idx="12"/>
          </p:nvPr>
        </p:nvSpPr>
        <p:spPr/>
        <p:txBody>
          <a:bodyPr/>
          <a:lstStyle/>
          <a:p>
            <a:fld id="{ABBCEEB8-94DD-4570-821A-21508E047FDB}" type="slidenum">
              <a:rPr lang="en-PK" smtClean="0"/>
              <a:t>13</a:t>
            </a:fld>
            <a:endParaRPr lang="en-PK"/>
          </a:p>
        </p:txBody>
      </p:sp>
    </p:spTree>
    <p:extLst>
      <p:ext uri="{BB962C8B-B14F-4D97-AF65-F5344CB8AC3E}">
        <p14:creationId xmlns:p14="http://schemas.microsoft.com/office/powerpoint/2010/main" val="1654537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10AC1-BD90-B840-002E-320E7A64D25F}"/>
              </a:ext>
            </a:extLst>
          </p:cNvPr>
          <p:cNvSpPr>
            <a:spLocks noGrp="1"/>
          </p:cNvSpPr>
          <p:nvPr>
            <p:ph type="title"/>
          </p:nvPr>
        </p:nvSpPr>
        <p:spPr/>
        <p:txBody>
          <a:bodyPr>
            <a:normAutofit/>
          </a:bodyPr>
          <a:lstStyle/>
          <a:p>
            <a:r>
              <a:rPr lang="en-US" sz="3200" dirty="0">
                <a:latin typeface="+mn-lt"/>
              </a:rPr>
              <a:t> </a:t>
            </a:r>
            <a:endParaRPr lang="en-US" sz="2000" dirty="0">
              <a:latin typeface="+mn-lt"/>
            </a:endParaRPr>
          </a:p>
        </p:txBody>
      </p:sp>
      <p:sp>
        <p:nvSpPr>
          <p:cNvPr id="3" name="Content Placeholder 2">
            <a:extLst>
              <a:ext uri="{FF2B5EF4-FFF2-40B4-BE49-F238E27FC236}">
                <a16:creationId xmlns:a16="http://schemas.microsoft.com/office/drawing/2014/main" id="{4BA40455-4BC9-BFE0-DD4C-8A7298FCBE08}"/>
              </a:ext>
            </a:extLst>
          </p:cNvPr>
          <p:cNvSpPr>
            <a:spLocks noGrp="1"/>
          </p:cNvSpPr>
          <p:nvPr>
            <p:ph idx="1"/>
          </p:nvPr>
        </p:nvSpPr>
        <p:spPr>
          <a:xfrm>
            <a:off x="267419" y="219075"/>
            <a:ext cx="11481758" cy="6535408"/>
          </a:xfrm>
        </p:spPr>
        <p:txBody>
          <a:bodyPr>
            <a:normAutofit fontScale="92500"/>
          </a:bodyPr>
          <a:lstStyle/>
          <a:p>
            <a:pPr marL="0" indent="0">
              <a:buNone/>
            </a:pPr>
            <a:r>
              <a:rPr lang="en-US" sz="2400" u="sng" dirty="0"/>
              <a:t>Board Meetings and Processes</a:t>
            </a:r>
          </a:p>
          <a:p>
            <a:r>
              <a:rPr lang="en-US" sz="2400" dirty="0"/>
              <a:t>Are the Board meetings well-organized and provide sufficient time for discussion of key issues?</a:t>
            </a:r>
          </a:p>
          <a:p>
            <a:r>
              <a:rPr lang="en-US" sz="2400" dirty="0"/>
              <a:t>Do the Board members receive the Meeting materials in advance and are helpful for making informed decisions?</a:t>
            </a:r>
          </a:p>
          <a:p>
            <a:r>
              <a:rPr lang="en-US" sz="2400" dirty="0"/>
              <a:t>Is the frequency of the  Board's meeting adequate for addressing strategic and operational issues?.</a:t>
            </a:r>
          </a:p>
          <a:p>
            <a:r>
              <a:rPr lang="en-US" sz="2400" dirty="0"/>
              <a:t>Are the Board discussions focused on strategic issues rather than administrative or operational details?</a:t>
            </a:r>
          </a:p>
          <a:p>
            <a:r>
              <a:rPr lang="en-US" sz="2400" dirty="0"/>
              <a:t>Are the Board members encouraged to express their views and actively participate in discussions?</a:t>
            </a:r>
          </a:p>
          <a:p>
            <a:pPr marL="0" indent="0">
              <a:buNone/>
            </a:pPr>
            <a:r>
              <a:rPr lang="en-US" sz="2400" u="sng" dirty="0">
                <a:latin typeface="+mn-lt"/>
              </a:rPr>
              <a:t>Board Effectiveness</a:t>
            </a:r>
          </a:p>
          <a:p>
            <a:r>
              <a:rPr lang="en-US" sz="2400" dirty="0"/>
              <a:t>Has The Board ensured that the organization has achieved its goals &amp; targets as per its business plan ?</a:t>
            </a:r>
          </a:p>
          <a:p>
            <a:r>
              <a:rPr lang="en-US" sz="2400" dirty="0"/>
              <a:t>Does the Board effectively oversee the organization’s strategic direction?.</a:t>
            </a:r>
          </a:p>
          <a:p>
            <a:r>
              <a:rPr lang="en-US" sz="2400" u="sng" dirty="0">
                <a:latin typeface="+mn-lt"/>
              </a:rPr>
              <a:t>Oversight of Management </a:t>
            </a:r>
            <a:r>
              <a:rPr lang="en-US" sz="2400" dirty="0">
                <a:latin typeface="+mn-lt"/>
              </a:rPr>
              <a:t>Does</a:t>
            </a:r>
            <a:r>
              <a:rPr lang="en-US" sz="2400" u="sng" dirty="0">
                <a:latin typeface="+mn-lt"/>
              </a:rPr>
              <a:t> t</a:t>
            </a:r>
            <a:r>
              <a:rPr lang="en-US" sz="2400" dirty="0"/>
              <a:t>he Board provide effective oversight of the CEO and executive team?</a:t>
            </a:r>
          </a:p>
          <a:p>
            <a:r>
              <a:rPr lang="en-US" sz="2400" dirty="0"/>
              <a:t>Does the Board regularly evaluate management’s performance and holds them accountable for results?</a:t>
            </a:r>
          </a:p>
          <a:p>
            <a:pPr marL="0" indent="0">
              <a:buNone/>
            </a:pPr>
            <a:endParaRPr lang="en-US" sz="2400" u="sng" dirty="0">
              <a:latin typeface="+mn-lt"/>
            </a:endParaRPr>
          </a:p>
          <a:p>
            <a:pPr marL="0" indent="0">
              <a:buNone/>
            </a:pPr>
            <a:endParaRPr lang="en-US" sz="2400" u="sng" dirty="0"/>
          </a:p>
          <a:p>
            <a:pPr marL="0" indent="0">
              <a:buNone/>
            </a:pPr>
            <a:endParaRPr lang="en-US" sz="2400" u="sng" dirty="0"/>
          </a:p>
        </p:txBody>
      </p:sp>
      <p:sp>
        <p:nvSpPr>
          <p:cNvPr id="4" name="Slide Number Placeholder 3">
            <a:extLst>
              <a:ext uri="{FF2B5EF4-FFF2-40B4-BE49-F238E27FC236}">
                <a16:creationId xmlns:a16="http://schemas.microsoft.com/office/drawing/2014/main" id="{47796DD1-975B-B774-5F23-36381774ED0C}"/>
              </a:ext>
            </a:extLst>
          </p:cNvPr>
          <p:cNvSpPr>
            <a:spLocks noGrp="1"/>
          </p:cNvSpPr>
          <p:nvPr>
            <p:ph type="sldNum" sz="quarter" idx="12"/>
          </p:nvPr>
        </p:nvSpPr>
        <p:spPr/>
        <p:txBody>
          <a:bodyPr/>
          <a:lstStyle/>
          <a:p>
            <a:fld id="{ABBCEEB8-94DD-4570-821A-21508E047FDB}" type="slidenum">
              <a:rPr lang="en-PK" smtClean="0"/>
              <a:t>14</a:t>
            </a:fld>
            <a:endParaRPr lang="en-PK"/>
          </a:p>
        </p:txBody>
      </p:sp>
    </p:spTree>
    <p:extLst>
      <p:ext uri="{BB962C8B-B14F-4D97-AF65-F5344CB8AC3E}">
        <p14:creationId xmlns:p14="http://schemas.microsoft.com/office/powerpoint/2010/main" val="3834456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0DCD1-DD3D-ABD5-87F7-13E492258B49}"/>
              </a:ext>
            </a:extLst>
          </p:cNvPr>
          <p:cNvSpPr>
            <a:spLocks noGrp="1"/>
          </p:cNvSpPr>
          <p:nvPr>
            <p:ph type="title"/>
          </p:nvPr>
        </p:nvSpPr>
        <p:spPr>
          <a:xfrm>
            <a:off x="267419" y="18255"/>
            <a:ext cx="11481758" cy="939277"/>
          </a:xfrm>
        </p:spPr>
        <p:txBody>
          <a:bodyPr>
            <a:normAutofit/>
          </a:bodyPr>
          <a:lstStyle/>
          <a:p>
            <a:r>
              <a:rPr lang="en-US" dirty="0"/>
              <a:t>Risk Management and Compliance </a:t>
            </a:r>
          </a:p>
        </p:txBody>
      </p:sp>
      <p:sp>
        <p:nvSpPr>
          <p:cNvPr id="3" name="Content Placeholder 2">
            <a:extLst>
              <a:ext uri="{FF2B5EF4-FFF2-40B4-BE49-F238E27FC236}">
                <a16:creationId xmlns:a16="http://schemas.microsoft.com/office/drawing/2014/main" id="{88B6A52F-2B5E-056A-ABB4-7C67C0583B6E}"/>
              </a:ext>
            </a:extLst>
          </p:cNvPr>
          <p:cNvSpPr>
            <a:spLocks noGrp="1"/>
          </p:cNvSpPr>
          <p:nvPr>
            <p:ph idx="1"/>
          </p:nvPr>
        </p:nvSpPr>
        <p:spPr>
          <a:xfrm>
            <a:off x="267419" y="1035171"/>
            <a:ext cx="11481758" cy="5719312"/>
          </a:xfrm>
        </p:spPr>
        <p:txBody>
          <a:bodyPr>
            <a:normAutofit/>
          </a:bodyPr>
          <a:lstStyle/>
          <a:p>
            <a:pPr>
              <a:lnSpc>
                <a:spcPct val="150000"/>
              </a:lnSpc>
            </a:pPr>
            <a:r>
              <a:rPr lang="en-US" dirty="0"/>
              <a:t>Has the Board a clear understanding of the organization’s key risks. </a:t>
            </a:r>
          </a:p>
          <a:p>
            <a:pPr>
              <a:lnSpc>
                <a:spcPct val="150000"/>
              </a:lnSpc>
            </a:pPr>
            <a:r>
              <a:rPr lang="en-US" dirty="0"/>
              <a:t>Does the Board ensure that the organization has appropriate policies and controls to manage risks.</a:t>
            </a:r>
          </a:p>
          <a:p>
            <a:pPr>
              <a:lnSpc>
                <a:spcPct val="150000"/>
              </a:lnSpc>
            </a:pPr>
            <a:r>
              <a:rPr lang="en-US" dirty="0"/>
              <a:t>Is Compliance with legal and regulatory requirements adequately overseen by the Board</a:t>
            </a:r>
          </a:p>
        </p:txBody>
      </p:sp>
      <p:sp>
        <p:nvSpPr>
          <p:cNvPr id="6" name="Slide Number Placeholder 5">
            <a:extLst>
              <a:ext uri="{FF2B5EF4-FFF2-40B4-BE49-F238E27FC236}">
                <a16:creationId xmlns:a16="http://schemas.microsoft.com/office/drawing/2014/main" id="{5C9DF1F5-1BB6-F570-65EE-5A244FEA9102}"/>
              </a:ext>
            </a:extLst>
          </p:cNvPr>
          <p:cNvSpPr>
            <a:spLocks noGrp="1"/>
          </p:cNvSpPr>
          <p:nvPr>
            <p:ph type="sldNum" sz="quarter" idx="12"/>
          </p:nvPr>
        </p:nvSpPr>
        <p:spPr/>
        <p:txBody>
          <a:bodyPr/>
          <a:lstStyle/>
          <a:p>
            <a:fld id="{ABBCEEB8-94DD-4570-821A-21508E047FDB}" type="slidenum">
              <a:rPr lang="en-PK" smtClean="0"/>
              <a:t>15</a:t>
            </a:fld>
            <a:endParaRPr lang="en-PK"/>
          </a:p>
        </p:txBody>
      </p:sp>
    </p:spTree>
    <p:extLst>
      <p:ext uri="{BB962C8B-B14F-4D97-AF65-F5344CB8AC3E}">
        <p14:creationId xmlns:p14="http://schemas.microsoft.com/office/powerpoint/2010/main" val="2392676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EAE30-51C9-0430-A462-A1830C25191C}"/>
              </a:ext>
            </a:extLst>
          </p:cNvPr>
          <p:cNvSpPr>
            <a:spLocks noGrp="1"/>
          </p:cNvSpPr>
          <p:nvPr>
            <p:ph type="title"/>
          </p:nvPr>
        </p:nvSpPr>
        <p:spPr>
          <a:xfrm>
            <a:off x="267419" y="18255"/>
            <a:ext cx="11481758" cy="939277"/>
          </a:xfrm>
        </p:spPr>
        <p:txBody>
          <a:bodyPr>
            <a:normAutofit/>
          </a:bodyPr>
          <a:lstStyle/>
          <a:p>
            <a:r>
              <a:rPr lang="en-US" dirty="0"/>
              <a:t>Dangerous Enemies of Good Corporate Governance</a:t>
            </a:r>
          </a:p>
        </p:txBody>
      </p:sp>
      <p:sp>
        <p:nvSpPr>
          <p:cNvPr id="3" name="Content Placeholder 2">
            <a:extLst>
              <a:ext uri="{FF2B5EF4-FFF2-40B4-BE49-F238E27FC236}">
                <a16:creationId xmlns:a16="http://schemas.microsoft.com/office/drawing/2014/main" id="{B0B9CB55-2AED-E71A-7D00-A1C0F964FD67}"/>
              </a:ext>
            </a:extLst>
          </p:cNvPr>
          <p:cNvSpPr>
            <a:spLocks noGrp="1"/>
          </p:cNvSpPr>
          <p:nvPr>
            <p:ph idx="1"/>
          </p:nvPr>
        </p:nvSpPr>
        <p:spPr>
          <a:xfrm>
            <a:off x="267419" y="1035171"/>
            <a:ext cx="11481758" cy="5719312"/>
          </a:xfrm>
        </p:spPr>
        <p:txBody>
          <a:bodyPr>
            <a:normAutofit fontScale="92500" lnSpcReduction="10000"/>
          </a:bodyPr>
          <a:lstStyle/>
          <a:p>
            <a:pPr algn="just"/>
            <a:r>
              <a:rPr lang="en-US" noProof="0" dirty="0"/>
              <a:t>Lack of clear vision, goals and objective </a:t>
            </a:r>
          </a:p>
          <a:p>
            <a:pPr algn="just"/>
            <a:r>
              <a:rPr lang="en-US" noProof="0" dirty="0"/>
              <a:t>Fear of losing authority-over centralization, authoritative,  rigid, demanding, with need for control that leads to micromanagement </a:t>
            </a:r>
          </a:p>
          <a:p>
            <a:pPr algn="just"/>
            <a:r>
              <a:rPr lang="en-US" noProof="0" dirty="0"/>
              <a:t>Turf preservation and fighting, conflicts or confrontation fundamental attribution error </a:t>
            </a:r>
          </a:p>
          <a:p>
            <a:pPr algn="just"/>
            <a:r>
              <a:rPr lang="en-US" noProof="0" dirty="0"/>
              <a:t>Inflated ego- personal pride that blocks team success and collaboration; over confidence bias</a:t>
            </a:r>
          </a:p>
          <a:p>
            <a:pPr algn="just"/>
            <a:r>
              <a:rPr lang="en-US" noProof="0" dirty="0"/>
              <a:t> Culture of mistrust, suspicion, intrigue and petty rivalry. Stop listening to bad news and stop  access to those who bring bad news , Surrounded by yes men</a:t>
            </a:r>
          </a:p>
          <a:p>
            <a:pPr algn="just"/>
            <a:r>
              <a:rPr lang="en-US" noProof="0" dirty="0"/>
              <a:t>Poor understanding of people-Not recognizing potential or hesitating to hire those who are better than themselves</a:t>
            </a:r>
          </a:p>
          <a:p>
            <a:pPr algn="just"/>
            <a:r>
              <a:rPr lang="en-US" noProof="0" dirty="0"/>
              <a:t>Hesitation in making decision on time, passing the buck,  indulging in blame game to shirk responsibility. 90 percent leadership failures are character failures</a:t>
            </a:r>
          </a:p>
          <a:p>
            <a:pPr algn="just"/>
            <a:r>
              <a:rPr lang="en-US" noProof="0" dirty="0"/>
              <a:t>Lack of self development-neglect personal growth and continuous learning</a:t>
            </a:r>
          </a:p>
          <a:p>
            <a:pPr algn="just"/>
            <a:endParaRPr lang="en-US" dirty="0"/>
          </a:p>
        </p:txBody>
      </p:sp>
      <p:sp>
        <p:nvSpPr>
          <p:cNvPr id="6" name="Slide Number Placeholder 5">
            <a:extLst>
              <a:ext uri="{FF2B5EF4-FFF2-40B4-BE49-F238E27FC236}">
                <a16:creationId xmlns:a16="http://schemas.microsoft.com/office/drawing/2014/main" id="{37DA87F8-C2AC-1719-C38E-AAE29564B340}"/>
              </a:ext>
            </a:extLst>
          </p:cNvPr>
          <p:cNvSpPr>
            <a:spLocks noGrp="1"/>
          </p:cNvSpPr>
          <p:nvPr>
            <p:ph type="sldNum" sz="quarter" idx="12"/>
          </p:nvPr>
        </p:nvSpPr>
        <p:spPr/>
        <p:txBody>
          <a:bodyPr/>
          <a:lstStyle/>
          <a:p>
            <a:fld id="{ABBCEEB8-94DD-4570-821A-21508E047FDB}" type="slidenum">
              <a:rPr lang="en-PK" smtClean="0"/>
              <a:t>16</a:t>
            </a:fld>
            <a:endParaRPr lang="en-PK"/>
          </a:p>
        </p:txBody>
      </p:sp>
    </p:spTree>
    <p:extLst>
      <p:ext uri="{BB962C8B-B14F-4D97-AF65-F5344CB8AC3E}">
        <p14:creationId xmlns:p14="http://schemas.microsoft.com/office/powerpoint/2010/main" val="266267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EA11367A-39D8-805E-870B-0A3C153D6BB9}"/>
              </a:ext>
            </a:extLst>
          </p:cNvPr>
          <p:cNvSpPr>
            <a:spLocks noGrp="1"/>
          </p:cNvSpPr>
          <p:nvPr>
            <p:ph type="title"/>
          </p:nvPr>
        </p:nvSpPr>
        <p:spPr>
          <a:xfrm>
            <a:off x="640080" y="1243013"/>
            <a:ext cx="3855720" cy="4371974"/>
          </a:xfrm>
        </p:spPr>
        <p:txBody>
          <a:bodyPr>
            <a:normAutofit/>
          </a:bodyPr>
          <a:lstStyle/>
          <a:p>
            <a:r>
              <a:rPr lang="en-GB" sz="3600" b="1">
                <a:solidFill>
                  <a:schemeClr val="tx2"/>
                </a:solidFill>
              </a:rPr>
              <a:t>What is the Board?</a:t>
            </a:r>
            <a:endParaRPr lang="en-PK" sz="3600" b="1">
              <a:solidFill>
                <a:schemeClr val="tx2"/>
              </a:solidFill>
            </a:endParaRPr>
          </a:p>
        </p:txBody>
      </p:sp>
      <p:sp>
        <p:nvSpPr>
          <p:cNvPr id="3" name="Content Placeholder 2">
            <a:extLst>
              <a:ext uri="{FF2B5EF4-FFF2-40B4-BE49-F238E27FC236}">
                <a16:creationId xmlns:a16="http://schemas.microsoft.com/office/drawing/2014/main" id="{2D2134C0-17E8-3447-908A-D688F4FD6A6F}"/>
              </a:ext>
            </a:extLst>
          </p:cNvPr>
          <p:cNvSpPr>
            <a:spLocks noGrp="1"/>
          </p:cNvSpPr>
          <p:nvPr>
            <p:ph idx="1"/>
          </p:nvPr>
        </p:nvSpPr>
        <p:spPr>
          <a:xfrm>
            <a:off x="5526157" y="804672"/>
            <a:ext cx="5867267" cy="5230368"/>
          </a:xfrm>
        </p:spPr>
        <p:txBody>
          <a:bodyPr anchor="ctr">
            <a:normAutofit/>
          </a:bodyPr>
          <a:lstStyle/>
          <a:p>
            <a:pPr marL="0" indent="0" algn="ctr">
              <a:buNone/>
            </a:pPr>
            <a:r>
              <a:rPr lang="en-GB" sz="4000" dirty="0"/>
              <a:t>A board of directors is governance entity that oversees and support management on behalf of stakeholders and other stakeholders to maximize value creation</a:t>
            </a:r>
            <a:r>
              <a:rPr lang="en-GB" sz="2400" i="1" dirty="0"/>
              <a:t>(</a:t>
            </a:r>
            <a:r>
              <a:rPr lang="en-GB" sz="2400" i="1" dirty="0" err="1"/>
              <a:t>mcKinsey</a:t>
            </a:r>
            <a:r>
              <a:rPr lang="en-GB" sz="2400" i="1" dirty="0"/>
              <a:t>)</a:t>
            </a:r>
            <a:endParaRPr lang="en-PK" sz="1800" i="1" dirty="0"/>
          </a:p>
        </p:txBody>
      </p:sp>
      <p:sp>
        <p:nvSpPr>
          <p:cNvPr id="4" name="Slide Number Placeholder 3">
            <a:extLst>
              <a:ext uri="{FF2B5EF4-FFF2-40B4-BE49-F238E27FC236}">
                <a16:creationId xmlns:a16="http://schemas.microsoft.com/office/drawing/2014/main" id="{F4C371AE-98F7-96E5-9D2D-095A17A926F3}"/>
              </a:ext>
            </a:extLst>
          </p:cNvPr>
          <p:cNvSpPr>
            <a:spLocks noGrp="1"/>
          </p:cNvSpPr>
          <p:nvPr>
            <p:ph type="sldNum" sz="quarter" idx="12"/>
          </p:nvPr>
        </p:nvSpPr>
        <p:spPr/>
        <p:txBody>
          <a:bodyPr/>
          <a:lstStyle/>
          <a:p>
            <a:fld id="{ABBCEEB8-94DD-4570-821A-21508E047FDB}" type="slidenum">
              <a:rPr lang="en-PK" smtClean="0"/>
              <a:t>2</a:t>
            </a:fld>
            <a:endParaRPr lang="en-PK"/>
          </a:p>
        </p:txBody>
      </p:sp>
    </p:spTree>
    <p:extLst>
      <p:ext uri="{BB962C8B-B14F-4D97-AF65-F5344CB8AC3E}">
        <p14:creationId xmlns:p14="http://schemas.microsoft.com/office/powerpoint/2010/main" val="1719607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DA848-6784-EE77-2671-CF4DBC950324}"/>
              </a:ext>
            </a:extLst>
          </p:cNvPr>
          <p:cNvSpPr>
            <a:spLocks noGrp="1"/>
          </p:cNvSpPr>
          <p:nvPr>
            <p:ph type="title"/>
          </p:nvPr>
        </p:nvSpPr>
        <p:spPr/>
        <p:txBody>
          <a:bodyPr/>
          <a:lstStyle/>
          <a:p>
            <a:r>
              <a:rPr lang="en-US" dirty="0"/>
              <a:t>Constraints facing State owned Enterprises</a:t>
            </a:r>
          </a:p>
        </p:txBody>
      </p:sp>
      <p:sp>
        <p:nvSpPr>
          <p:cNvPr id="3" name="Content Placeholder 2">
            <a:extLst>
              <a:ext uri="{FF2B5EF4-FFF2-40B4-BE49-F238E27FC236}">
                <a16:creationId xmlns:a16="http://schemas.microsoft.com/office/drawing/2014/main" id="{1758E5F9-E755-CA6D-DBCB-80E5D09106EB}"/>
              </a:ext>
            </a:extLst>
          </p:cNvPr>
          <p:cNvSpPr>
            <a:spLocks noGrp="1"/>
          </p:cNvSpPr>
          <p:nvPr>
            <p:ph idx="1"/>
          </p:nvPr>
        </p:nvSpPr>
        <p:spPr/>
        <p:txBody>
          <a:bodyPr>
            <a:normAutofit/>
          </a:bodyPr>
          <a:lstStyle/>
          <a:p>
            <a:pPr marR="0" lvl="0">
              <a:lnSpc>
                <a:spcPct val="107000"/>
              </a:lnSpc>
              <a:spcAft>
                <a:spcPts val="800"/>
              </a:spcAft>
              <a:tabLst>
                <a:tab pos="457200" algn="l"/>
              </a:tabLst>
            </a:pP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Unclear direction about the goals – Mixed political signals </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nSpc>
                <a:spcPct val="107000"/>
              </a:lnSpc>
              <a:spcAft>
                <a:spcPts val="800"/>
              </a:spcAft>
              <a:tabLst>
                <a:tab pos="457200" algn="l"/>
              </a:tabLst>
            </a:pP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Diffused responsibility– multiple layers of clearances, approvals, references and Directives </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nSpc>
                <a:spcPct val="107000"/>
              </a:lnSpc>
              <a:spcAft>
                <a:spcPts val="800"/>
              </a:spcAft>
              <a:tabLst>
                <a:tab pos="457200" algn="l"/>
              </a:tabLst>
            </a:pP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As the goals are unclear , Performance evaluation is difficult to measure</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nSpc>
                <a:spcPct val="107000"/>
              </a:lnSpc>
              <a:spcAft>
                <a:spcPts val="800"/>
              </a:spcAft>
              <a:tabLst>
                <a:tab pos="457200" algn="l"/>
              </a:tabLst>
            </a:pP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Absence of security of tenure and frequent changes in leadership positions</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nSpc>
                <a:spcPct val="107000"/>
              </a:lnSpc>
              <a:spcAft>
                <a:spcPts val="800"/>
              </a:spcAft>
              <a:tabLst>
                <a:tab pos="457200" algn="l"/>
              </a:tabLst>
            </a:pP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Little choice in the selection of direct </a:t>
            </a:r>
            <a:r>
              <a:rPr lang="en-US" kern="1200" dirty="0" err="1">
                <a:effectLst/>
                <a:latin typeface="Calibri" panose="020F0502020204030204" pitchFamily="34" charset="0"/>
                <a:ea typeface="Times New Roman" panose="02020603050405020304" pitchFamily="18" charset="0"/>
                <a:cs typeface="Times New Roman" panose="02020603050405020304" pitchFamily="18" charset="0"/>
              </a:rPr>
              <a:t>reportees</a:t>
            </a: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nSpc>
                <a:spcPct val="107000"/>
              </a:lnSpc>
              <a:spcAft>
                <a:spcPts val="800"/>
              </a:spcAft>
              <a:tabLst>
                <a:tab pos="457200" algn="l"/>
              </a:tabLst>
            </a:pP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 Excessive External Accountability – NAB, FIA, Anti Corruption, Auditor General, Parliamentary Committees, Judiciary, media </a:t>
            </a:r>
            <a:r>
              <a:rPr lang="en-US" kern="1200" dirty="0" err="1">
                <a:effectLst/>
                <a:latin typeface="Calibri" panose="020F0502020204030204" pitchFamily="34" charset="0"/>
                <a:ea typeface="Times New Roman" panose="02020603050405020304" pitchFamily="18" charset="0"/>
                <a:cs typeface="Times New Roman" panose="02020603050405020304" pitchFamily="18" charset="0"/>
              </a:rPr>
              <a:t>etc</a:t>
            </a: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529FE46-C440-620F-4F3C-30DF24659412}"/>
              </a:ext>
            </a:extLst>
          </p:cNvPr>
          <p:cNvSpPr>
            <a:spLocks noGrp="1"/>
          </p:cNvSpPr>
          <p:nvPr>
            <p:ph type="sldNum" sz="quarter" idx="12"/>
          </p:nvPr>
        </p:nvSpPr>
        <p:spPr/>
        <p:txBody>
          <a:bodyPr/>
          <a:lstStyle/>
          <a:p>
            <a:fld id="{ABBCEEB8-94DD-4570-821A-21508E047FDB}" type="slidenum">
              <a:rPr lang="en-PK" smtClean="0"/>
              <a:t>3</a:t>
            </a:fld>
            <a:endParaRPr lang="en-PK"/>
          </a:p>
        </p:txBody>
      </p:sp>
    </p:spTree>
    <p:extLst>
      <p:ext uri="{BB962C8B-B14F-4D97-AF65-F5344CB8AC3E}">
        <p14:creationId xmlns:p14="http://schemas.microsoft.com/office/powerpoint/2010/main" val="1690732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C2B6A-3E0B-80D2-876C-F727EA95B3ED}"/>
              </a:ext>
            </a:extLst>
          </p:cNvPr>
          <p:cNvSpPr>
            <a:spLocks noGrp="1"/>
          </p:cNvSpPr>
          <p:nvPr>
            <p:ph type="title"/>
          </p:nvPr>
        </p:nvSpPr>
        <p:spPr/>
        <p:txBody>
          <a:bodyPr/>
          <a:lstStyle/>
          <a:p>
            <a:r>
              <a:rPr lang="en-US" dirty="0"/>
              <a:t>Role of Government</a:t>
            </a:r>
          </a:p>
        </p:txBody>
      </p:sp>
      <p:sp>
        <p:nvSpPr>
          <p:cNvPr id="3" name="Content Placeholder 2">
            <a:extLst>
              <a:ext uri="{FF2B5EF4-FFF2-40B4-BE49-F238E27FC236}">
                <a16:creationId xmlns:a16="http://schemas.microsoft.com/office/drawing/2014/main" id="{13BB69DC-7E7E-A1D2-FAFA-A4E5ED12CBCF}"/>
              </a:ext>
            </a:extLst>
          </p:cNvPr>
          <p:cNvSpPr>
            <a:spLocks noGrp="1"/>
          </p:cNvSpPr>
          <p:nvPr>
            <p:ph idx="1"/>
          </p:nvPr>
        </p:nvSpPr>
        <p:spPr/>
        <p:txBody>
          <a:bodyPr>
            <a:normAutofit/>
          </a:bodyPr>
          <a:lstStyle/>
          <a:p>
            <a:pPr>
              <a:lnSpc>
                <a:spcPct val="150000"/>
              </a:lnSpc>
            </a:pPr>
            <a:r>
              <a:rPr lang="en-US" dirty="0"/>
              <a:t>SOE Triage Report</a:t>
            </a:r>
          </a:p>
          <a:p>
            <a:pPr>
              <a:lnSpc>
                <a:spcPct val="150000"/>
              </a:lnSpc>
            </a:pPr>
            <a:r>
              <a:rPr lang="en-US" dirty="0"/>
              <a:t>SOE Policy</a:t>
            </a:r>
          </a:p>
          <a:p>
            <a:pPr>
              <a:lnSpc>
                <a:spcPct val="150000"/>
              </a:lnSpc>
            </a:pPr>
            <a:r>
              <a:rPr lang="en-US" dirty="0"/>
              <a:t>SOE (Government &amp; Operations) Act 2023</a:t>
            </a:r>
          </a:p>
          <a:p>
            <a:pPr>
              <a:lnSpc>
                <a:spcPct val="150000"/>
              </a:lnSpc>
            </a:pPr>
            <a:r>
              <a:rPr lang="en-US" dirty="0"/>
              <a:t>Regulations on Audit Committees, Internal Control and Risk Management</a:t>
            </a:r>
          </a:p>
          <a:p>
            <a:pPr>
              <a:lnSpc>
                <a:spcPct val="150000"/>
              </a:lnSpc>
            </a:pPr>
            <a:r>
              <a:rPr lang="en-US" dirty="0"/>
              <a:t>Central Monitoring Unit Operations Manual</a:t>
            </a:r>
          </a:p>
          <a:p>
            <a:pPr>
              <a:lnSpc>
                <a:spcPct val="150000"/>
              </a:lnSpc>
            </a:pPr>
            <a:endParaRPr lang="en-US" dirty="0"/>
          </a:p>
        </p:txBody>
      </p:sp>
      <p:sp>
        <p:nvSpPr>
          <p:cNvPr id="4" name="Slide Number Placeholder 3">
            <a:extLst>
              <a:ext uri="{FF2B5EF4-FFF2-40B4-BE49-F238E27FC236}">
                <a16:creationId xmlns:a16="http://schemas.microsoft.com/office/drawing/2014/main" id="{2A7BEEA1-0649-AD3A-60F8-A69C2A6994BB}"/>
              </a:ext>
            </a:extLst>
          </p:cNvPr>
          <p:cNvSpPr>
            <a:spLocks noGrp="1"/>
          </p:cNvSpPr>
          <p:nvPr>
            <p:ph type="sldNum" sz="quarter" idx="12"/>
          </p:nvPr>
        </p:nvSpPr>
        <p:spPr/>
        <p:txBody>
          <a:bodyPr/>
          <a:lstStyle/>
          <a:p>
            <a:fld id="{ABBCEEB8-94DD-4570-821A-21508E047FDB}" type="slidenum">
              <a:rPr lang="en-PK" smtClean="0"/>
              <a:t>4</a:t>
            </a:fld>
            <a:endParaRPr lang="en-PK"/>
          </a:p>
        </p:txBody>
      </p:sp>
    </p:spTree>
    <p:extLst>
      <p:ext uri="{BB962C8B-B14F-4D97-AF65-F5344CB8AC3E}">
        <p14:creationId xmlns:p14="http://schemas.microsoft.com/office/powerpoint/2010/main" val="2163931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92EB0-E7F1-E62E-6476-B19D1BDBEE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E9181B-25D0-4279-7A66-EA672AA9CAFB}"/>
              </a:ext>
            </a:extLst>
          </p:cNvPr>
          <p:cNvSpPr>
            <a:spLocks noGrp="1"/>
          </p:cNvSpPr>
          <p:nvPr>
            <p:ph type="title"/>
          </p:nvPr>
        </p:nvSpPr>
        <p:spPr/>
        <p:txBody>
          <a:bodyPr/>
          <a:lstStyle/>
          <a:p>
            <a:r>
              <a:rPr lang="en-US" dirty="0"/>
              <a:t>Role of Government</a:t>
            </a:r>
          </a:p>
        </p:txBody>
      </p:sp>
      <p:sp>
        <p:nvSpPr>
          <p:cNvPr id="3" name="Content Placeholder 2">
            <a:extLst>
              <a:ext uri="{FF2B5EF4-FFF2-40B4-BE49-F238E27FC236}">
                <a16:creationId xmlns:a16="http://schemas.microsoft.com/office/drawing/2014/main" id="{35AD363A-CA1B-AC91-AEFF-38F5339494E0}"/>
              </a:ext>
            </a:extLst>
          </p:cNvPr>
          <p:cNvSpPr>
            <a:spLocks noGrp="1"/>
          </p:cNvSpPr>
          <p:nvPr>
            <p:ph idx="1"/>
          </p:nvPr>
        </p:nvSpPr>
        <p:spPr/>
        <p:txBody>
          <a:bodyPr>
            <a:normAutofit/>
          </a:bodyPr>
          <a:lstStyle/>
          <a:p>
            <a:pPr>
              <a:lnSpc>
                <a:spcPct val="150000"/>
              </a:lnSpc>
            </a:pPr>
            <a:r>
              <a:rPr lang="en-US" dirty="0"/>
              <a:t>Board induction evaluation and disclosure guidelines for SOEs</a:t>
            </a:r>
          </a:p>
          <a:p>
            <a:pPr>
              <a:lnSpc>
                <a:spcPct val="150000"/>
              </a:lnSpc>
            </a:pPr>
            <a:r>
              <a:rPr lang="en-US" dirty="0"/>
              <a:t>Public service obligations costing framework of SOEs</a:t>
            </a:r>
          </a:p>
          <a:p>
            <a:pPr>
              <a:lnSpc>
                <a:spcPct val="150000"/>
              </a:lnSpc>
            </a:pPr>
            <a:r>
              <a:rPr lang="en-US" dirty="0"/>
              <a:t>Business plan and SCI guidelines for SDEs</a:t>
            </a:r>
          </a:p>
          <a:p>
            <a:pPr>
              <a:lnSpc>
                <a:spcPct val="150000"/>
              </a:lnSpc>
            </a:pPr>
            <a:r>
              <a:rPr lang="en-US" dirty="0"/>
              <a:t>CMU guidelines for C level appointments in Federal SOEs</a:t>
            </a:r>
          </a:p>
          <a:p>
            <a:pPr>
              <a:lnSpc>
                <a:spcPct val="150000"/>
              </a:lnSpc>
            </a:pPr>
            <a:endParaRPr lang="en-US" dirty="0"/>
          </a:p>
        </p:txBody>
      </p:sp>
      <p:sp>
        <p:nvSpPr>
          <p:cNvPr id="4" name="Slide Number Placeholder 3">
            <a:extLst>
              <a:ext uri="{FF2B5EF4-FFF2-40B4-BE49-F238E27FC236}">
                <a16:creationId xmlns:a16="http://schemas.microsoft.com/office/drawing/2014/main" id="{A5CE054B-B6A6-FE34-5814-B47D4358CA9D}"/>
              </a:ext>
            </a:extLst>
          </p:cNvPr>
          <p:cNvSpPr>
            <a:spLocks noGrp="1"/>
          </p:cNvSpPr>
          <p:nvPr>
            <p:ph type="sldNum" sz="quarter" idx="12"/>
          </p:nvPr>
        </p:nvSpPr>
        <p:spPr/>
        <p:txBody>
          <a:bodyPr/>
          <a:lstStyle/>
          <a:p>
            <a:fld id="{ABBCEEB8-94DD-4570-821A-21508E047FDB}" type="slidenum">
              <a:rPr lang="en-PK" smtClean="0"/>
              <a:t>5</a:t>
            </a:fld>
            <a:endParaRPr lang="en-PK"/>
          </a:p>
        </p:txBody>
      </p:sp>
    </p:spTree>
    <p:extLst>
      <p:ext uri="{BB962C8B-B14F-4D97-AF65-F5344CB8AC3E}">
        <p14:creationId xmlns:p14="http://schemas.microsoft.com/office/powerpoint/2010/main" val="467744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9C36C-3123-1DF9-DF57-3F063964C05B}"/>
              </a:ext>
            </a:extLst>
          </p:cNvPr>
          <p:cNvSpPr>
            <a:spLocks noGrp="1"/>
          </p:cNvSpPr>
          <p:nvPr>
            <p:ph type="title"/>
          </p:nvPr>
        </p:nvSpPr>
        <p:spPr/>
        <p:txBody>
          <a:bodyPr/>
          <a:lstStyle/>
          <a:p>
            <a:r>
              <a:rPr lang="en-US" dirty="0"/>
              <a:t>SOE POLICY</a:t>
            </a:r>
          </a:p>
        </p:txBody>
      </p:sp>
      <p:sp>
        <p:nvSpPr>
          <p:cNvPr id="3" name="Content Placeholder 2">
            <a:extLst>
              <a:ext uri="{FF2B5EF4-FFF2-40B4-BE49-F238E27FC236}">
                <a16:creationId xmlns:a16="http://schemas.microsoft.com/office/drawing/2014/main" id="{9D1DB5B7-2524-F7E2-DE59-F0E78E357F92}"/>
              </a:ext>
            </a:extLst>
          </p:cNvPr>
          <p:cNvSpPr>
            <a:spLocks noGrp="1"/>
          </p:cNvSpPr>
          <p:nvPr>
            <p:ph idx="1"/>
          </p:nvPr>
        </p:nvSpPr>
        <p:spPr/>
        <p:txBody>
          <a:bodyPr>
            <a:normAutofit/>
          </a:bodyPr>
          <a:lstStyle/>
          <a:p>
            <a:pPr marL="0" indent="0">
              <a:buNone/>
            </a:pPr>
            <a:r>
              <a:rPr lang="en-US" dirty="0"/>
              <a:t>Government will own and retain only those SOEs</a:t>
            </a:r>
          </a:p>
          <a:p>
            <a:pPr marL="514350" indent="-514350">
              <a:buFont typeface="+mj-lt"/>
              <a:buAutoNum type="alphaLcParenR"/>
            </a:pPr>
            <a:r>
              <a:rPr lang="en-US" dirty="0"/>
              <a:t>Have  significant strategic, security or social importance that they cannot be entrusted to private ownership</a:t>
            </a:r>
          </a:p>
          <a:p>
            <a:pPr marL="514350" indent="-514350">
              <a:buFont typeface="+mj-lt"/>
              <a:buAutoNum type="alphaLcParenR"/>
            </a:pPr>
            <a:r>
              <a:rPr lang="en-US" dirty="0"/>
              <a:t>Are a monopoly service provider and there is no effective regulatory oversight of their operations. However, options such as outsourcing and management transfer with sufficient safeguards embodied may be explored </a:t>
            </a:r>
          </a:p>
          <a:p>
            <a:pPr marL="0" indent="0">
              <a:buNone/>
            </a:pPr>
            <a:r>
              <a:rPr lang="en-US" dirty="0"/>
              <a:t>Each Ministry will come up with the proposals for (i) Strategic SOES to be retained (ii) Commercial SOEs to be privatized (iii) SOEs required to be restructured and retained (iv) SOEs required to be restructured/ reformed and privatized </a:t>
            </a:r>
          </a:p>
        </p:txBody>
      </p:sp>
      <p:sp>
        <p:nvSpPr>
          <p:cNvPr id="4" name="Slide Number Placeholder 3">
            <a:extLst>
              <a:ext uri="{FF2B5EF4-FFF2-40B4-BE49-F238E27FC236}">
                <a16:creationId xmlns:a16="http://schemas.microsoft.com/office/drawing/2014/main" id="{261E4D32-5E3A-5BB4-DA52-4B56CBF2429D}"/>
              </a:ext>
            </a:extLst>
          </p:cNvPr>
          <p:cNvSpPr>
            <a:spLocks noGrp="1"/>
          </p:cNvSpPr>
          <p:nvPr>
            <p:ph type="sldNum" sz="quarter" idx="12"/>
          </p:nvPr>
        </p:nvSpPr>
        <p:spPr/>
        <p:txBody>
          <a:bodyPr/>
          <a:lstStyle/>
          <a:p>
            <a:fld id="{ABBCEEB8-94DD-4570-821A-21508E047FDB}" type="slidenum">
              <a:rPr lang="en-PK" smtClean="0"/>
              <a:t>6</a:t>
            </a:fld>
            <a:endParaRPr lang="en-PK"/>
          </a:p>
        </p:txBody>
      </p:sp>
    </p:spTree>
    <p:extLst>
      <p:ext uri="{BB962C8B-B14F-4D97-AF65-F5344CB8AC3E}">
        <p14:creationId xmlns:p14="http://schemas.microsoft.com/office/powerpoint/2010/main" val="1596495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13899-0305-4B6E-4133-C626AA56D24C}"/>
              </a:ext>
            </a:extLst>
          </p:cNvPr>
          <p:cNvSpPr>
            <a:spLocks noGrp="1"/>
          </p:cNvSpPr>
          <p:nvPr>
            <p:ph type="title"/>
          </p:nvPr>
        </p:nvSpPr>
        <p:spPr/>
        <p:txBody>
          <a:bodyPr/>
          <a:lstStyle/>
          <a:p>
            <a:r>
              <a:rPr lang="en-PK" b="1" dirty="0"/>
              <a:t>MODERN BOARD PRACTICES</a:t>
            </a:r>
            <a:endParaRPr lang="en-US" dirty="0"/>
          </a:p>
        </p:txBody>
      </p:sp>
      <p:sp>
        <p:nvSpPr>
          <p:cNvPr id="3" name="Content Placeholder 2">
            <a:extLst>
              <a:ext uri="{FF2B5EF4-FFF2-40B4-BE49-F238E27FC236}">
                <a16:creationId xmlns:a16="http://schemas.microsoft.com/office/drawing/2014/main" id="{579307AC-B6BA-480D-5B74-3E2AF522E4F3}"/>
              </a:ext>
            </a:extLst>
          </p:cNvPr>
          <p:cNvSpPr>
            <a:spLocks noGrp="1"/>
          </p:cNvSpPr>
          <p:nvPr>
            <p:ph idx="1"/>
          </p:nvPr>
        </p:nvSpPr>
        <p:spPr/>
        <p:txBody>
          <a:bodyPr>
            <a:normAutofit fontScale="92500" lnSpcReduction="20000"/>
          </a:bodyPr>
          <a:lstStyle/>
          <a:p>
            <a:pPr>
              <a:spcAft>
                <a:spcPts val="800"/>
              </a:spcAft>
            </a:pPr>
            <a:r>
              <a:rPr lang="en-US" kern="100" dirty="0">
                <a:latin typeface="Calibri" panose="020F0502020204030204" pitchFamily="34" charset="0"/>
                <a:ea typeface="Calibri" panose="020F0502020204030204" pitchFamily="34" charset="0"/>
                <a:cs typeface="Times New Roman" panose="02020603050405020304" pitchFamily="18" charset="0"/>
              </a:rPr>
              <a:t>Fiduciary-Legal, Regulatory, Audit, Compliance Risk, Performance Reporting</a:t>
            </a:r>
          </a:p>
          <a:p>
            <a:r>
              <a:rPr lang="en-US" kern="100" dirty="0">
                <a:latin typeface="Calibri" panose="020F0502020204030204" pitchFamily="34" charset="0"/>
                <a:ea typeface="Calibri" panose="020F0502020204030204" pitchFamily="34" charset="0"/>
                <a:cs typeface="Times New Roman" panose="02020603050405020304" pitchFamily="18" charset="0"/>
              </a:rPr>
              <a:t>Create trust  among the board members as well as the senior management. Collaborate rather than adversarial relationship but challenging observations, incisive questioning </a:t>
            </a:r>
          </a:p>
          <a:p>
            <a:r>
              <a:rPr lang="en-US" kern="100" dirty="0">
                <a:latin typeface="Calibri" panose="020F0502020204030204" pitchFamily="34" charset="0"/>
                <a:ea typeface="Calibri" panose="020F0502020204030204" pitchFamily="34" charset="0"/>
                <a:cs typeface="Times New Roman" panose="02020603050405020304" pitchFamily="18" charset="0"/>
              </a:rPr>
              <a:t>Board members should have diverse expertise and right mix of experience-industry ,functional, geographies, growth phases and demographic. Diversity, Equity and Inclusion .. Assign task among the members according to what the directors do best</a:t>
            </a:r>
          </a:p>
          <a:p>
            <a:r>
              <a:rPr lang="en-US" kern="100" dirty="0">
                <a:latin typeface="Calibri" panose="020F0502020204030204" pitchFamily="34" charset="0"/>
                <a:ea typeface="Calibri" panose="020F0502020204030204" pitchFamily="34" charset="0"/>
                <a:cs typeface="Times New Roman" panose="02020603050405020304" pitchFamily="18" charset="0"/>
              </a:rPr>
              <a:t>Keep continuously informed about changing technology, emerging risks, risks competitor's customer satisfaction, shifting macroeconomic scenarios, anticipate major shocks, macroeconomic events, potential crises. Scan external environment and keep it on radar screen</a:t>
            </a:r>
          </a:p>
          <a:p>
            <a:r>
              <a:rPr lang="en-US" kern="100" dirty="0">
                <a:latin typeface="Calibri" panose="020F0502020204030204" pitchFamily="34" charset="0"/>
                <a:ea typeface="Calibri" panose="020F0502020204030204" pitchFamily="34" charset="0"/>
                <a:cs typeface="Times New Roman" panose="02020603050405020304" pitchFamily="18" charset="0"/>
              </a:rPr>
              <a:t>Engage not only in oversight but more deeply in strategy, sustainability (, Risk and resilience  management, M&amp;A talent, Digital transformation weaves into the fabric of Business.  IT governance responsibilities. </a:t>
            </a:r>
          </a:p>
          <a:p>
            <a:r>
              <a:rPr lang="en-US" kern="100" dirty="0">
                <a:latin typeface="Calibri" panose="020F0502020204030204" pitchFamily="34" charset="0"/>
                <a:ea typeface="Calibri" panose="020F0502020204030204" pitchFamily="34" charset="0"/>
                <a:cs typeface="Times New Roman" panose="02020603050405020304" pitchFamily="18" charset="0"/>
              </a:rPr>
              <a:t>Defend against biasness, promote a culture of fairness, trust, values. </a:t>
            </a:r>
            <a:r>
              <a:rPr lang="en-US" kern="100" dirty="0" err="1">
                <a:latin typeface="Calibri" panose="020F0502020204030204" pitchFamily="34" charset="0"/>
                <a:ea typeface="Calibri" panose="020F0502020204030204" pitchFamily="34" charset="0"/>
                <a:cs typeface="Times New Roman" panose="02020603050405020304" pitchFamily="18" charset="0"/>
              </a:rPr>
              <a:t>Authencity</a:t>
            </a:r>
            <a:r>
              <a:rPr lang="en-US" kern="100" dirty="0">
                <a:latin typeface="Calibri" panose="020F0502020204030204" pitchFamily="34" charset="0"/>
                <a:ea typeface="Calibri" panose="020F0502020204030204" pitchFamily="34" charset="0"/>
                <a:cs typeface="Times New Roman" panose="02020603050405020304" pitchFamily="18" charset="0"/>
              </a:rPr>
              <a:t> rather than fakeness or </a:t>
            </a:r>
            <a:r>
              <a:rPr lang="en-US" kern="100" dirty="0" err="1">
                <a:latin typeface="Calibri" panose="020F0502020204030204" pitchFamily="34" charset="0"/>
                <a:ea typeface="Calibri" panose="020F0502020204030204" pitchFamily="34" charset="0"/>
                <a:cs typeface="Times New Roman" panose="02020603050405020304" pitchFamily="18" charset="0"/>
              </a:rPr>
              <a:t>bluft</a:t>
            </a:r>
            <a:r>
              <a:rPr lang="en-US" kern="100" dirty="0">
                <a:latin typeface="Calibri" panose="020F0502020204030204" pitchFamily="34" charset="0"/>
                <a:ea typeface="Calibri" panose="020F0502020204030204" pitchFamily="34" charset="0"/>
                <a:cs typeface="Times New Roman" panose="02020603050405020304" pitchFamily="18" charset="0"/>
              </a:rPr>
              <a:t>, straight forwardness</a:t>
            </a:r>
          </a:p>
          <a:p>
            <a:pPr>
              <a:spcAft>
                <a:spcPts val="800"/>
              </a:spcAft>
            </a:pPr>
            <a:endParaRPr lang="en-US" sz="800" kern="100" dirty="0">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endParaRPr lang="en-US" sz="800" kern="100" dirty="0">
              <a:latin typeface="Calibri" panose="020F0502020204030204" pitchFamily="34" charset="0"/>
              <a:ea typeface="Calibri" panose="020F0502020204030204" pitchFamily="34" charset="0"/>
              <a:cs typeface="Times New Roman" panose="02020603050405020304" pitchFamily="18" charset="0"/>
            </a:endParaRPr>
          </a:p>
          <a:p>
            <a:endParaRPr lang="en-PK" sz="800" dirty="0"/>
          </a:p>
          <a:p>
            <a:endParaRPr lang="en-US" dirty="0"/>
          </a:p>
        </p:txBody>
      </p:sp>
      <p:sp>
        <p:nvSpPr>
          <p:cNvPr id="4" name="Slide Number Placeholder 3">
            <a:extLst>
              <a:ext uri="{FF2B5EF4-FFF2-40B4-BE49-F238E27FC236}">
                <a16:creationId xmlns:a16="http://schemas.microsoft.com/office/drawing/2014/main" id="{7E00B689-D82F-332A-A9FE-7A4F1A68BFDF}"/>
              </a:ext>
            </a:extLst>
          </p:cNvPr>
          <p:cNvSpPr>
            <a:spLocks noGrp="1"/>
          </p:cNvSpPr>
          <p:nvPr>
            <p:ph type="sldNum" sz="quarter" idx="12"/>
          </p:nvPr>
        </p:nvSpPr>
        <p:spPr/>
        <p:txBody>
          <a:bodyPr/>
          <a:lstStyle/>
          <a:p>
            <a:fld id="{ABBCEEB8-94DD-4570-821A-21508E047FDB}" type="slidenum">
              <a:rPr lang="en-PK" smtClean="0"/>
              <a:t>7</a:t>
            </a:fld>
            <a:endParaRPr lang="en-PK"/>
          </a:p>
        </p:txBody>
      </p:sp>
    </p:spTree>
    <p:extLst>
      <p:ext uri="{BB962C8B-B14F-4D97-AF65-F5344CB8AC3E}">
        <p14:creationId xmlns:p14="http://schemas.microsoft.com/office/powerpoint/2010/main" val="947080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F6629A-7C05-8DB0-BDD8-A4EB0599D29D}"/>
              </a:ext>
            </a:extLst>
          </p:cNvPr>
          <p:cNvSpPr>
            <a:spLocks noGrp="1"/>
          </p:cNvSpPr>
          <p:nvPr>
            <p:ph idx="1"/>
          </p:nvPr>
        </p:nvSpPr>
        <p:spPr>
          <a:xfrm>
            <a:off x="0" y="498764"/>
            <a:ext cx="11353800" cy="5678199"/>
          </a:xfrm>
        </p:spPr>
        <p:txBody>
          <a:bodyPr>
            <a:normAutofit/>
          </a:bodyPr>
          <a:lstStyle/>
          <a:p>
            <a:pPr>
              <a:lnSpc>
                <a:spcPct val="200000"/>
              </a:lnSpc>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Bring  in </a:t>
            </a:r>
            <a:r>
              <a:rPr lang="en-US" sz="2400" kern="100" dirty="0">
                <a:latin typeface="Calibri" panose="020F0502020204030204" pitchFamily="34" charset="0"/>
                <a:ea typeface="Calibri" panose="020F0502020204030204" pitchFamily="34" charset="0"/>
                <a:cs typeface="Times New Roman" panose="02020603050405020304" pitchFamily="18" charset="0"/>
              </a:rPr>
              <a:t>external perspectives-media, NGOs, regulations, international organizations, rating agencies, professional bodies, courts-into decision making process</a:t>
            </a:r>
          </a:p>
          <a:p>
            <a:pPr>
              <a:lnSpc>
                <a:spcPct val="200000"/>
              </a:lnSpc>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Pay attention to </a:t>
            </a:r>
            <a:r>
              <a:rPr lang="en-US" sz="2400" kern="100" dirty="0">
                <a:latin typeface="Calibri" panose="020F0502020204030204" pitchFamily="34" charset="0"/>
                <a:ea typeface="Calibri" panose="020F0502020204030204" pitchFamily="34" charset="0"/>
                <a:cs typeface="Times New Roman" panose="02020603050405020304" pitchFamily="18" charset="0"/>
              </a:rPr>
              <a:t>I</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nvestors-institutions</a:t>
            </a:r>
            <a:r>
              <a:rPr lang="en-US" sz="2400" kern="100" dirty="0">
                <a:latin typeface="Calibri" panose="020F0502020204030204" pitchFamily="34" charset="0"/>
                <a:ea typeface="Calibri" panose="020F0502020204030204" pitchFamily="34" charset="0"/>
                <a:cs typeface="Times New Roman" panose="02020603050405020304" pitchFamily="18" charset="0"/>
              </a:rPr>
              <a:t>, Banks, Equity/VCs, market participants-Brokers/dealers, issues exchange; internal audiences-managers, employees</a:t>
            </a:r>
          </a:p>
          <a:p>
            <a:pPr>
              <a:lnSpc>
                <a:spcPct val="200000"/>
              </a:lnSpc>
              <a:spcAft>
                <a:spcPts val="800"/>
              </a:spcAft>
            </a:pPr>
            <a:r>
              <a:rPr lang="en-PK" sz="2400" kern="100" dirty="0">
                <a:effectLst/>
                <a:latin typeface="Calibri" panose="020F0502020204030204" pitchFamily="34" charset="0"/>
                <a:ea typeface="Calibri" panose="020F0502020204030204" pitchFamily="34" charset="0"/>
                <a:cs typeface="Times New Roman" panose="02020603050405020304" pitchFamily="18" charset="0"/>
              </a:rPr>
              <a:t>Deepen commitment towards social</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a:t>
            </a:r>
            <a:r>
              <a:rPr lang="en-PK" sz="2400" kern="100" dirty="0">
                <a:effectLst/>
                <a:latin typeface="Calibri" panose="020F0502020204030204" pitchFamily="34" charset="0"/>
                <a:ea typeface="Calibri" panose="020F0502020204030204" pitchFamily="34" charset="0"/>
                <a:cs typeface="Times New Roman" panose="02020603050405020304" pitchFamily="18" charset="0"/>
              </a:rPr>
              <a:t> environmental</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and </a:t>
            </a:r>
            <a:r>
              <a:rPr lang="en-PK" sz="2400" kern="100" dirty="0">
                <a:effectLst/>
                <a:latin typeface="Calibri" panose="020F0502020204030204" pitchFamily="34" charset="0"/>
                <a:ea typeface="Calibri" panose="020F0502020204030204" pitchFamily="34" charset="0"/>
                <a:cs typeface="Times New Roman" panose="02020603050405020304" pitchFamily="18" charset="0"/>
              </a:rPr>
              <a:t>governance responsibilities. Firms with a strong ESG record get a premium in the marketplace.</a:t>
            </a:r>
          </a:p>
          <a:p>
            <a:pPr>
              <a:lnSpc>
                <a:spcPct val="200000"/>
              </a:lnSpc>
            </a:pPr>
            <a:endParaRPr lang="en-PK"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200000"/>
              </a:lnSpc>
              <a:buNone/>
            </a:pPr>
            <a:endParaRPr lang="en-US" sz="2400" dirty="0"/>
          </a:p>
        </p:txBody>
      </p:sp>
      <p:sp>
        <p:nvSpPr>
          <p:cNvPr id="2" name="Slide Number Placeholder 1">
            <a:extLst>
              <a:ext uri="{FF2B5EF4-FFF2-40B4-BE49-F238E27FC236}">
                <a16:creationId xmlns:a16="http://schemas.microsoft.com/office/drawing/2014/main" id="{A0ED9A58-495A-175E-034D-5F7AB1A56FC9}"/>
              </a:ext>
            </a:extLst>
          </p:cNvPr>
          <p:cNvSpPr>
            <a:spLocks noGrp="1"/>
          </p:cNvSpPr>
          <p:nvPr>
            <p:ph type="sldNum" sz="quarter" idx="12"/>
          </p:nvPr>
        </p:nvSpPr>
        <p:spPr/>
        <p:txBody>
          <a:bodyPr/>
          <a:lstStyle/>
          <a:p>
            <a:fld id="{ABBCEEB8-94DD-4570-821A-21508E047FDB}" type="slidenum">
              <a:rPr lang="en-PK" smtClean="0"/>
              <a:t>8</a:t>
            </a:fld>
            <a:endParaRPr lang="en-PK"/>
          </a:p>
        </p:txBody>
      </p:sp>
    </p:spTree>
    <p:extLst>
      <p:ext uri="{BB962C8B-B14F-4D97-AF65-F5344CB8AC3E}">
        <p14:creationId xmlns:p14="http://schemas.microsoft.com/office/powerpoint/2010/main" val="270859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36452-75D8-4667-9F57-0C12CACE5B38}"/>
              </a:ext>
            </a:extLst>
          </p:cNvPr>
          <p:cNvSpPr>
            <a:spLocks noGrp="1"/>
          </p:cNvSpPr>
          <p:nvPr>
            <p:ph type="title"/>
          </p:nvPr>
        </p:nvSpPr>
        <p:spPr/>
        <p:txBody>
          <a:bodyPr/>
          <a:lstStyle/>
          <a:p>
            <a:r>
              <a:rPr lang="en-PK" kern="100" dirty="0">
                <a:latin typeface="Calibri" panose="020F0502020204030204" pitchFamily="34" charset="0"/>
                <a:ea typeface="Calibri" panose="020F0502020204030204" pitchFamily="34" charset="0"/>
                <a:cs typeface="Times New Roman" panose="02020603050405020304" pitchFamily="18" charset="0"/>
              </a:rPr>
              <a:t>BOARD COMPOSITION</a:t>
            </a:r>
            <a:endParaRPr lang="en-US" dirty="0"/>
          </a:p>
        </p:txBody>
      </p:sp>
      <p:sp>
        <p:nvSpPr>
          <p:cNvPr id="3" name="Content Placeholder 2">
            <a:extLst>
              <a:ext uri="{FF2B5EF4-FFF2-40B4-BE49-F238E27FC236}">
                <a16:creationId xmlns:a16="http://schemas.microsoft.com/office/drawing/2014/main" id="{2963736B-61C8-641F-E796-6F6BA7A0F13A}"/>
              </a:ext>
            </a:extLst>
          </p:cNvPr>
          <p:cNvSpPr>
            <a:spLocks noGrp="1"/>
          </p:cNvSpPr>
          <p:nvPr>
            <p:ph idx="1"/>
          </p:nvPr>
        </p:nvSpPr>
        <p:spPr/>
        <p:txBody>
          <a:bodyPr>
            <a:normAutofit/>
          </a:bodyPr>
          <a:lstStyle/>
          <a:p>
            <a:pPr>
              <a:spcAft>
                <a:spcPts val="800"/>
              </a:spcAft>
            </a:pPr>
            <a:r>
              <a:rPr lang="en-PK" kern="100" dirty="0">
                <a:latin typeface="Calibri" panose="020F0502020204030204" pitchFamily="34" charset="0"/>
                <a:ea typeface="Calibri" panose="020F0502020204030204" pitchFamily="34" charset="0"/>
                <a:cs typeface="Times New Roman" panose="02020603050405020304" pitchFamily="18" charset="0"/>
              </a:rPr>
              <a:t>Non-executive </a:t>
            </a:r>
            <a:r>
              <a:rPr lang="en-US" kern="100" dirty="0">
                <a:latin typeface="Calibri" panose="020F0502020204030204" pitchFamily="34" charset="0"/>
                <a:ea typeface="Calibri" panose="020F0502020204030204" pitchFamily="34" charset="0"/>
                <a:cs typeface="Times New Roman" panose="02020603050405020304" pitchFamily="18" charset="0"/>
              </a:rPr>
              <a:t>C</a:t>
            </a:r>
            <a:r>
              <a:rPr lang="en-PK" kern="100" dirty="0">
                <a:latin typeface="Calibri" panose="020F0502020204030204" pitchFamily="34" charset="0"/>
                <a:ea typeface="Calibri" panose="020F0502020204030204" pitchFamily="34" charset="0"/>
                <a:cs typeface="Times New Roman" panose="02020603050405020304" pitchFamily="18" charset="0"/>
              </a:rPr>
              <a:t>hairman</a:t>
            </a:r>
          </a:p>
          <a:p>
            <a:pPr>
              <a:spcAft>
                <a:spcPts val="800"/>
              </a:spcAft>
            </a:pPr>
            <a:r>
              <a:rPr lang="en-PK" kern="100" dirty="0">
                <a:latin typeface="Calibri" panose="020F0502020204030204" pitchFamily="34" charset="0"/>
                <a:ea typeface="Calibri" panose="020F0502020204030204" pitchFamily="34" charset="0"/>
                <a:cs typeface="Times New Roman" panose="02020603050405020304" pitchFamily="18" charset="0"/>
              </a:rPr>
              <a:t>Non-executive independent directors (not in the </a:t>
            </a:r>
            <a:r>
              <a:rPr lang="en-US" kern="100" dirty="0">
                <a:latin typeface="Calibri" panose="020F0502020204030204" pitchFamily="34" charset="0"/>
                <a:ea typeface="Calibri" panose="020F0502020204030204" pitchFamily="34" charset="0"/>
                <a:cs typeface="Times New Roman" panose="02020603050405020304" pitchFamily="18" charset="0"/>
              </a:rPr>
              <a:t>service</a:t>
            </a:r>
            <a:r>
              <a:rPr lang="en-PK" kern="100" dirty="0">
                <a:latin typeface="Calibri" panose="020F0502020204030204" pitchFamily="34" charset="0"/>
                <a:ea typeface="Calibri" panose="020F0502020204030204" pitchFamily="34" charset="0"/>
                <a:cs typeface="Times New Roman" panose="02020603050405020304" pitchFamily="18" charset="0"/>
              </a:rPr>
              <a:t> of Pakistan)</a:t>
            </a:r>
          </a:p>
          <a:p>
            <a:pPr>
              <a:spcAft>
                <a:spcPts val="800"/>
              </a:spcAft>
            </a:pPr>
            <a:r>
              <a:rPr lang="en-US" kern="100" dirty="0">
                <a:latin typeface="Calibri" panose="020F0502020204030204" pitchFamily="34" charset="0"/>
                <a:ea typeface="Calibri" panose="020F0502020204030204" pitchFamily="34" charset="0"/>
                <a:cs typeface="Times New Roman" panose="02020603050405020304" pitchFamily="18" charset="0"/>
              </a:rPr>
              <a:t>E</a:t>
            </a:r>
            <a:r>
              <a:rPr lang="en-PK" kern="100" dirty="0">
                <a:latin typeface="Calibri" panose="020F0502020204030204" pitchFamily="34" charset="0"/>
                <a:ea typeface="Calibri" panose="020F0502020204030204" pitchFamily="34" charset="0"/>
                <a:cs typeface="Times New Roman" panose="02020603050405020304" pitchFamily="18" charset="0"/>
              </a:rPr>
              <a:t>lected or nominated directors</a:t>
            </a:r>
          </a:p>
          <a:p>
            <a:pPr>
              <a:spcAft>
                <a:spcPts val="800"/>
              </a:spcAft>
            </a:pPr>
            <a:r>
              <a:rPr lang="en-US" kern="100" dirty="0">
                <a:latin typeface="Calibri" panose="020F0502020204030204" pitchFamily="34" charset="0"/>
                <a:ea typeface="Calibri" panose="020F0502020204030204" pitchFamily="34" charset="0"/>
                <a:cs typeface="Times New Roman" panose="02020603050405020304" pitchFamily="18" charset="0"/>
              </a:rPr>
              <a:t>C</a:t>
            </a:r>
            <a:r>
              <a:rPr lang="en-PK" kern="100" dirty="0">
                <a:latin typeface="Calibri" panose="020F0502020204030204" pitchFamily="34" charset="0"/>
                <a:ea typeface="Calibri" panose="020F0502020204030204" pitchFamily="34" charset="0"/>
                <a:cs typeface="Times New Roman" panose="02020603050405020304" pitchFamily="18" charset="0"/>
              </a:rPr>
              <a:t>EO and executive directors</a:t>
            </a:r>
          </a:p>
          <a:p>
            <a:pPr>
              <a:spcAft>
                <a:spcPts val="800"/>
              </a:spcAft>
            </a:pPr>
            <a:r>
              <a:rPr lang="en-PK" kern="100" dirty="0">
                <a:latin typeface="Calibri" panose="020F0502020204030204" pitchFamily="34" charset="0"/>
                <a:ea typeface="Calibri" panose="020F0502020204030204" pitchFamily="34" charset="0"/>
                <a:cs typeface="Times New Roman" panose="02020603050405020304" pitchFamily="18" charset="0"/>
              </a:rPr>
              <a:t>Core competencies</a:t>
            </a:r>
            <a:r>
              <a:rPr lang="en-US" kern="100" dirty="0">
                <a:latin typeface="Calibri" panose="020F0502020204030204" pitchFamily="34" charset="0"/>
                <a:ea typeface="Calibri" panose="020F0502020204030204" pitchFamily="34" charset="0"/>
                <a:cs typeface="Times New Roman" panose="02020603050405020304" pitchFamily="18" charset="0"/>
              </a:rPr>
              <a:t>: D</a:t>
            </a:r>
            <a:r>
              <a:rPr lang="en-PK" kern="100" dirty="0">
                <a:latin typeface="Calibri" panose="020F0502020204030204" pitchFamily="34" charset="0"/>
                <a:ea typeface="Calibri" panose="020F0502020204030204" pitchFamily="34" charset="0"/>
                <a:cs typeface="Times New Roman" panose="02020603050405020304" pitchFamily="18" charset="0"/>
              </a:rPr>
              <a:t>iversity</a:t>
            </a:r>
            <a:r>
              <a:rPr lang="en-US" kern="100" dirty="0">
                <a:latin typeface="Calibri" panose="020F0502020204030204" pitchFamily="34" charset="0"/>
                <a:ea typeface="Calibri" panose="020F0502020204030204" pitchFamily="34" charset="0"/>
                <a:cs typeface="Times New Roman" panose="02020603050405020304" pitchFamily="18" charset="0"/>
              </a:rPr>
              <a:t>,</a:t>
            </a:r>
            <a:r>
              <a:rPr lang="en-PK" kern="100" dirty="0">
                <a:latin typeface="Calibri" panose="020F0502020204030204" pitchFamily="34" charset="0"/>
                <a:ea typeface="Calibri" panose="020F0502020204030204" pitchFamily="34" charset="0"/>
                <a:cs typeface="Times New Roman" panose="02020603050405020304" pitchFamily="18" charset="0"/>
              </a:rPr>
              <a:t> Requisite Skills</a:t>
            </a:r>
            <a:r>
              <a:rPr lang="en-US" kern="100" dirty="0">
                <a:latin typeface="Calibri" panose="020F0502020204030204" pitchFamily="34" charset="0"/>
                <a:ea typeface="Calibri" panose="020F0502020204030204" pitchFamily="34" charset="0"/>
                <a:cs typeface="Times New Roman" panose="02020603050405020304" pitchFamily="18" charset="0"/>
              </a:rPr>
              <a:t>,</a:t>
            </a:r>
            <a:r>
              <a:rPr lang="en-PK" kern="100" dirty="0">
                <a:latin typeface="Calibri" panose="020F0502020204030204" pitchFamily="34" charset="0"/>
                <a:ea typeface="Calibri" panose="020F0502020204030204" pitchFamily="34" charset="0"/>
                <a:cs typeface="Times New Roman" panose="02020603050405020304" pitchFamily="18" charset="0"/>
              </a:rPr>
              <a:t> Knowledge</a:t>
            </a:r>
            <a:r>
              <a:rPr lang="en-US" kern="100" dirty="0">
                <a:latin typeface="Calibri" panose="020F0502020204030204" pitchFamily="34" charset="0"/>
                <a:ea typeface="Calibri" panose="020F0502020204030204" pitchFamily="34" charset="0"/>
                <a:cs typeface="Times New Roman" panose="02020603050405020304" pitchFamily="18" charset="0"/>
              </a:rPr>
              <a:t>, and</a:t>
            </a:r>
            <a:r>
              <a:rPr lang="en-PK" kern="100" dirty="0">
                <a:latin typeface="Calibri" panose="020F0502020204030204" pitchFamily="34" charset="0"/>
                <a:ea typeface="Calibri" panose="020F0502020204030204" pitchFamily="34" charset="0"/>
                <a:cs typeface="Times New Roman" panose="02020603050405020304" pitchFamily="18" charset="0"/>
              </a:rPr>
              <a:t> Experience</a:t>
            </a:r>
          </a:p>
          <a:p>
            <a:pPr>
              <a:spcAft>
                <a:spcPts val="800"/>
              </a:spcAft>
            </a:pPr>
            <a:r>
              <a:rPr lang="en-PK" kern="100" dirty="0">
                <a:latin typeface="Calibri" panose="020F0502020204030204" pitchFamily="34" charset="0"/>
                <a:ea typeface="Calibri" panose="020F0502020204030204" pitchFamily="34" charset="0"/>
                <a:cs typeface="Times New Roman" panose="02020603050405020304" pitchFamily="18" charset="0"/>
              </a:rPr>
              <a:t>Gender representation</a:t>
            </a:r>
          </a:p>
          <a:p>
            <a:pPr>
              <a:spcAft>
                <a:spcPts val="800"/>
              </a:spcAft>
            </a:pPr>
            <a:r>
              <a:rPr lang="en-US" kern="100" dirty="0">
                <a:latin typeface="Calibri" panose="020F0502020204030204" pitchFamily="34" charset="0"/>
                <a:ea typeface="Calibri" panose="020F0502020204030204" pitchFamily="34" charset="0"/>
                <a:cs typeface="Times New Roman" panose="02020603050405020304" pitchFamily="18" charset="0"/>
              </a:rPr>
              <a:t>D</a:t>
            </a:r>
            <a:r>
              <a:rPr lang="en-PK" kern="100" dirty="0">
                <a:latin typeface="Calibri" panose="020F0502020204030204" pitchFamily="34" charset="0"/>
                <a:ea typeface="Calibri" panose="020F0502020204030204" pitchFamily="34" charset="0"/>
                <a:cs typeface="Times New Roman" panose="02020603050405020304" pitchFamily="18" charset="0"/>
              </a:rPr>
              <a:t>ivide the work among the </a:t>
            </a:r>
            <a:r>
              <a:rPr lang="en-US" kern="100" dirty="0">
                <a:latin typeface="Calibri" panose="020F0502020204030204" pitchFamily="34" charset="0"/>
                <a:ea typeface="Calibri" panose="020F0502020204030204" pitchFamily="34" charset="0"/>
                <a:cs typeface="Times New Roman" panose="02020603050405020304" pitchFamily="18" charset="0"/>
              </a:rPr>
              <a:t>B</a:t>
            </a:r>
            <a:r>
              <a:rPr lang="en-PK" kern="100" dirty="0">
                <a:latin typeface="Calibri" panose="020F0502020204030204" pitchFamily="34" charset="0"/>
                <a:ea typeface="Calibri" panose="020F0502020204030204" pitchFamily="34" charset="0"/>
                <a:cs typeface="Times New Roman" panose="02020603050405020304" pitchFamily="18" charset="0"/>
              </a:rPr>
              <a:t>oard </a:t>
            </a:r>
            <a:r>
              <a:rPr lang="en-US" kern="100" dirty="0">
                <a:latin typeface="Calibri" panose="020F0502020204030204" pitchFamily="34" charset="0"/>
                <a:ea typeface="Calibri" panose="020F0502020204030204" pitchFamily="34" charset="0"/>
                <a:cs typeface="Times New Roman" panose="02020603050405020304" pitchFamily="18" charset="0"/>
              </a:rPr>
              <a:t>C</a:t>
            </a:r>
            <a:r>
              <a:rPr lang="en-PK" kern="100" dirty="0">
                <a:latin typeface="Calibri" panose="020F0502020204030204" pitchFamily="34" charset="0"/>
                <a:ea typeface="Calibri" panose="020F0502020204030204" pitchFamily="34" charset="0"/>
                <a:cs typeface="Times New Roman" panose="02020603050405020304" pitchFamily="18" charset="0"/>
              </a:rPr>
              <a:t>ommittees audit </a:t>
            </a:r>
            <a:r>
              <a:rPr lang="en-US" kern="100" dirty="0">
                <a:latin typeface="Calibri" panose="020F0502020204030204" pitchFamily="34" charset="0"/>
                <a:ea typeface="Calibri" panose="020F0502020204030204" pitchFamily="34" charset="0"/>
                <a:cs typeface="Times New Roman" panose="02020603050405020304" pitchFamily="18" charset="0"/>
              </a:rPr>
              <a:t>H</a:t>
            </a:r>
            <a:r>
              <a:rPr lang="en-PK" kern="100" dirty="0">
                <a:latin typeface="Calibri" panose="020F0502020204030204" pitchFamily="34" charset="0"/>
                <a:ea typeface="Calibri" panose="020F0502020204030204" pitchFamily="34" charset="0"/>
                <a:cs typeface="Times New Roman" panose="02020603050405020304" pitchFamily="18" charset="0"/>
              </a:rPr>
              <a:t>R, </a:t>
            </a:r>
            <a:r>
              <a:rPr lang="en-US" kern="100" dirty="0">
                <a:latin typeface="Calibri" panose="020F0502020204030204" pitchFamily="34" charset="0"/>
                <a:ea typeface="Calibri" panose="020F0502020204030204" pitchFamily="34" charset="0"/>
                <a:cs typeface="Times New Roman" panose="02020603050405020304" pitchFamily="18" charset="0"/>
              </a:rPr>
              <a:t>N</a:t>
            </a:r>
            <a:r>
              <a:rPr lang="en-PK" kern="100" dirty="0">
                <a:latin typeface="Calibri" panose="020F0502020204030204" pitchFamily="34" charset="0"/>
                <a:ea typeface="Calibri" panose="020F0502020204030204" pitchFamily="34" charset="0"/>
                <a:cs typeface="Times New Roman" panose="02020603050405020304" pitchFamily="18" charset="0"/>
              </a:rPr>
              <a:t>omination, IT, </a:t>
            </a:r>
            <a:r>
              <a:rPr lang="en-US" kern="100" dirty="0">
                <a:latin typeface="Calibri" panose="020F0502020204030204" pitchFamily="34" charset="0"/>
                <a:ea typeface="Calibri" panose="020F0502020204030204" pitchFamily="34" charset="0"/>
                <a:cs typeface="Times New Roman" panose="02020603050405020304" pitchFamily="18" charset="0"/>
              </a:rPr>
              <a:t>R</a:t>
            </a:r>
            <a:r>
              <a:rPr lang="en-PK" kern="100" dirty="0">
                <a:latin typeface="Calibri" panose="020F0502020204030204" pitchFamily="34" charset="0"/>
                <a:ea typeface="Calibri" panose="020F0502020204030204" pitchFamily="34" charset="0"/>
                <a:cs typeface="Times New Roman" panose="02020603050405020304" pitchFamily="18" charset="0"/>
              </a:rPr>
              <a:t>isk </a:t>
            </a:r>
            <a:r>
              <a:rPr lang="en-US" kern="100" dirty="0">
                <a:latin typeface="Calibri" panose="020F0502020204030204" pitchFamily="34" charset="0"/>
                <a:ea typeface="Calibri" panose="020F0502020204030204" pitchFamily="34" charset="0"/>
                <a:cs typeface="Times New Roman" panose="02020603050405020304" pitchFamily="18" charset="0"/>
              </a:rPr>
              <a:t>M</a:t>
            </a:r>
            <a:r>
              <a:rPr lang="en-PK" kern="100" dirty="0">
                <a:latin typeface="Calibri" panose="020F0502020204030204" pitchFamily="34" charset="0"/>
                <a:ea typeface="Calibri" panose="020F0502020204030204" pitchFamily="34" charset="0"/>
                <a:cs typeface="Times New Roman" panose="02020603050405020304" pitchFamily="18" charset="0"/>
              </a:rPr>
              <a:t>anagement</a:t>
            </a:r>
          </a:p>
          <a:p>
            <a:endParaRPr lang="en-US" dirty="0"/>
          </a:p>
        </p:txBody>
      </p:sp>
      <p:sp>
        <p:nvSpPr>
          <p:cNvPr id="4" name="Slide Number Placeholder 3">
            <a:extLst>
              <a:ext uri="{FF2B5EF4-FFF2-40B4-BE49-F238E27FC236}">
                <a16:creationId xmlns:a16="http://schemas.microsoft.com/office/drawing/2014/main" id="{E84DEF61-5C6C-E75C-12CA-A9F8D9419940}"/>
              </a:ext>
            </a:extLst>
          </p:cNvPr>
          <p:cNvSpPr>
            <a:spLocks noGrp="1"/>
          </p:cNvSpPr>
          <p:nvPr>
            <p:ph type="sldNum" sz="quarter" idx="12"/>
          </p:nvPr>
        </p:nvSpPr>
        <p:spPr/>
        <p:txBody>
          <a:bodyPr/>
          <a:lstStyle/>
          <a:p>
            <a:fld id="{ABBCEEB8-94DD-4570-821A-21508E047FDB}" type="slidenum">
              <a:rPr lang="en-PK" smtClean="0"/>
              <a:t>9</a:t>
            </a:fld>
            <a:endParaRPr lang="en-PK"/>
          </a:p>
        </p:txBody>
      </p:sp>
    </p:spTree>
    <p:extLst>
      <p:ext uri="{BB962C8B-B14F-4D97-AF65-F5344CB8AC3E}">
        <p14:creationId xmlns:p14="http://schemas.microsoft.com/office/powerpoint/2010/main" val="36898830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723410bc-2dc8-4309-a929-ca08e4fa3e0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E7A05A59108A4468E8DA9D9FCBD4AB3" ma:contentTypeVersion="16" ma:contentTypeDescription="Create a new document." ma:contentTypeScope="" ma:versionID="092fc1303e6edc963ddc97e11e3ca858">
  <xsd:schema xmlns:xsd="http://www.w3.org/2001/XMLSchema" xmlns:xs="http://www.w3.org/2001/XMLSchema" xmlns:p="http://schemas.microsoft.com/office/2006/metadata/properties" xmlns:ns3="461a20c1-f1f4-48d2-802c-6f9e9446d22c" xmlns:ns4="723410bc-2dc8-4309-a929-ca08e4fa3e05" targetNamespace="http://schemas.microsoft.com/office/2006/metadata/properties" ma:root="true" ma:fieldsID="a3ffc3c75937f2edacff6f3790d6ad2c" ns3:_="" ns4:_="">
    <xsd:import namespace="461a20c1-f1f4-48d2-802c-6f9e9446d22c"/>
    <xsd:import namespace="723410bc-2dc8-4309-a929-ca08e4fa3e05"/>
    <xsd:element name="properties">
      <xsd:complexType>
        <xsd:sequence>
          <xsd:element name="documentManagement">
            <xsd:complexType>
              <xsd:all>
                <xsd:element ref="ns3:SharedWithUsers" minOccurs="0"/>
                <xsd:element ref="ns3:SharingHintHash" minOccurs="0"/>
                <xsd:element ref="ns3:SharedWithDetails"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AutoKeyPoints" minOccurs="0"/>
                <xsd:element ref="ns4:MediaServiceKeyPoints" minOccurs="0"/>
                <xsd:element ref="ns4:_activity" minOccurs="0"/>
                <xsd:element ref="ns4:MediaServiceObjectDetectorVersions" minOccurs="0"/>
                <xsd:element ref="ns4:MediaServiceSearchProperties" minOccurs="0"/>
                <xsd:element ref="ns4:MediaServiceSystemTags"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1a20c1-f1f4-48d2-802c-6f9e9446d22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23410bc-2dc8-4309-a929-ca08e4fa3e0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_activity" ma:index="18" nillable="true" ma:displayName="_activity" ma:hidden="true" ma:internalName="_activity">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2DD4ABA-EAC1-4667-97A6-4E3415740516}">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723410bc-2dc8-4309-a929-ca08e4fa3e05"/>
    <ds:schemaRef ds:uri="461a20c1-f1f4-48d2-802c-6f9e9446d22c"/>
    <ds:schemaRef ds:uri="http://www.w3.org/XML/1998/namespace"/>
    <ds:schemaRef ds:uri="http://purl.org/dc/dcmitype/"/>
  </ds:schemaRefs>
</ds:datastoreItem>
</file>

<file path=customXml/itemProps2.xml><?xml version="1.0" encoding="utf-8"?>
<ds:datastoreItem xmlns:ds="http://schemas.openxmlformats.org/officeDocument/2006/customXml" ds:itemID="{5DFD52E9-26E4-494E-A2B1-3E4719666D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61a20c1-f1f4-48d2-802c-6f9e9446d22c"/>
    <ds:schemaRef ds:uri="723410bc-2dc8-4309-a929-ca08e4fa3e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2E97F99-253D-4D7F-9517-B5F515BA4C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733</TotalTime>
  <Words>1393</Words>
  <Application>Microsoft Office PowerPoint</Application>
  <PresentationFormat>Widescreen</PresentationFormat>
  <Paragraphs>114</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Arial</vt:lpstr>
      <vt:lpstr>Calibri</vt:lpstr>
      <vt:lpstr>Calibri Light</vt:lpstr>
      <vt:lpstr>Office Theme</vt:lpstr>
      <vt:lpstr>Board Leadership for State Owned Enterprises    Dr. Ishrat Husain August 19, 2026 </vt:lpstr>
      <vt:lpstr>What is the Board?</vt:lpstr>
      <vt:lpstr>Constraints facing State owned Enterprises</vt:lpstr>
      <vt:lpstr>Role of Government</vt:lpstr>
      <vt:lpstr>Role of Government</vt:lpstr>
      <vt:lpstr>SOE POLICY</vt:lpstr>
      <vt:lpstr>MODERN BOARD PRACTICES</vt:lpstr>
      <vt:lpstr>PowerPoint Presentation</vt:lpstr>
      <vt:lpstr>BOARD COMPOSITION</vt:lpstr>
      <vt:lpstr>Role of SOE Board in Selection of Independent Directors</vt:lpstr>
      <vt:lpstr>Board Nomination Committee (BNC)</vt:lpstr>
      <vt:lpstr>Conflict of Interest Guidelines, 2024</vt:lpstr>
      <vt:lpstr>Evaluation of Board and Directors</vt:lpstr>
      <vt:lpstr> </vt:lpstr>
      <vt:lpstr>Risk Management and Compliance </vt:lpstr>
      <vt:lpstr>Dangerous Enemies of Good Corporate Governance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Board Leadership for Transformation    Dr. Ishrat Husain</dc:title>
  <dc:creator>Kehkashan Mazhar / Assistant Manager CEE</dc:creator>
  <cp:lastModifiedBy>Dr. Ishrat Husain / Professor Emeritus and Chairman CEIF</cp:lastModifiedBy>
  <cp:revision>30</cp:revision>
  <cp:lastPrinted>2026-08-19T05:43:23Z</cp:lastPrinted>
  <dcterms:created xsi:type="dcterms:W3CDTF">2023-12-15T05:40:44Z</dcterms:created>
  <dcterms:modified xsi:type="dcterms:W3CDTF">2026-08-26T15:51:14Z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0x010100CE7A05A59108A4468E8DA9D9FCBD4AB3</vt:lpwstr>
  </property>
</Properties>
</file>