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xml" ContentType="application/vnd.openxmlformats-officedocument.themeOverr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36"/>
  </p:notesMasterIdLst>
  <p:handoutMasterIdLst>
    <p:handoutMasterId r:id="rId37"/>
  </p:handoutMasterIdLst>
  <p:sldIdLst>
    <p:sldId id="293" r:id="rId2"/>
    <p:sldId id="292" r:id="rId3"/>
    <p:sldId id="256" r:id="rId4"/>
    <p:sldId id="289" r:id="rId5"/>
    <p:sldId id="257" r:id="rId6"/>
    <p:sldId id="258" r:id="rId7"/>
    <p:sldId id="259" r:id="rId8"/>
    <p:sldId id="260" r:id="rId9"/>
    <p:sldId id="261" r:id="rId10"/>
    <p:sldId id="262" r:id="rId11"/>
    <p:sldId id="264" r:id="rId12"/>
    <p:sldId id="265" r:id="rId13"/>
    <p:sldId id="295" r:id="rId14"/>
    <p:sldId id="268" r:id="rId15"/>
    <p:sldId id="272" r:id="rId16"/>
    <p:sldId id="273" r:id="rId17"/>
    <p:sldId id="274" r:id="rId18"/>
    <p:sldId id="290" r:id="rId19"/>
    <p:sldId id="291" r:id="rId20"/>
    <p:sldId id="275" r:id="rId21"/>
    <p:sldId id="277" r:id="rId22"/>
    <p:sldId id="278" r:id="rId23"/>
    <p:sldId id="279" r:id="rId24"/>
    <p:sldId id="280" r:id="rId25"/>
    <p:sldId id="294" r:id="rId26"/>
    <p:sldId id="281" r:id="rId27"/>
    <p:sldId id="282" r:id="rId28"/>
    <p:sldId id="283" r:id="rId29"/>
    <p:sldId id="284" r:id="rId30"/>
    <p:sldId id="285" r:id="rId31"/>
    <p:sldId id="286" r:id="rId32"/>
    <p:sldId id="287" r:id="rId33"/>
    <p:sldId id="296" r:id="rId34"/>
    <p:sldId id="29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1BC27D-9F7E-41FD-ACA1-C53C61E1F985}" type="datetimeFigureOut">
              <a:rPr lang="en-US" smtClean="0"/>
              <a:t>7/14/2012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8910D6-9F1A-455C-8E4C-D07ECDD93A51}" type="slidenum">
              <a:rPr lang="en-US" smtClean="0"/>
              <a:t>‹#›</a:t>
            </a:fld>
            <a:endParaRPr lang="en-US"/>
          </a:p>
        </p:txBody>
      </p:sp>
    </p:spTree>
    <p:extLst>
      <p:ext uri="{BB962C8B-B14F-4D97-AF65-F5344CB8AC3E}">
        <p14:creationId xmlns:p14="http://schemas.microsoft.com/office/powerpoint/2010/main" val="2746596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BCB85-999B-4C94-ADFB-01ED0C578207}" type="datetimeFigureOut">
              <a:rPr lang="en-US" smtClean="0"/>
              <a:t>7/14/2012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A079C1-98AD-40B9-9FF6-2A8CE7D2FE42}" type="slidenum">
              <a:rPr lang="en-US" smtClean="0"/>
              <a:t>‹#›</a:t>
            </a:fld>
            <a:endParaRPr lang="en-US"/>
          </a:p>
        </p:txBody>
      </p:sp>
    </p:spTree>
    <p:extLst>
      <p:ext uri="{BB962C8B-B14F-4D97-AF65-F5344CB8AC3E}">
        <p14:creationId xmlns:p14="http://schemas.microsoft.com/office/powerpoint/2010/main" val="2258227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A079C1-98AD-40B9-9FF6-2A8CE7D2FE42}" type="slidenum">
              <a:rPr lang="en-US" smtClean="0"/>
              <a:t>3</a:t>
            </a:fld>
            <a:endParaRPr lang="en-US"/>
          </a:p>
        </p:txBody>
      </p:sp>
    </p:spTree>
    <p:extLst>
      <p:ext uri="{BB962C8B-B14F-4D97-AF65-F5344CB8AC3E}">
        <p14:creationId xmlns:p14="http://schemas.microsoft.com/office/powerpoint/2010/main" val="4222193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eaLnBrk="1" hangingPunct="1"/>
            <a:r>
              <a:rPr lang="en-GB" dirty="0" smtClean="0">
                <a:latin typeface="Calibri" pitchFamily="34" charset="0"/>
              </a:rPr>
              <a:t>For the regulatory response, the instructor should focus on the key areas addressed by regulators worldwide – Stress testing, Liquidity risk, compensation practices, structured products, reliance on rating agencies, disclosures, and leverage requirements</a:t>
            </a:r>
          </a:p>
          <a:p>
            <a:pPr algn="just" eaLnBrk="1" hangingPunct="1"/>
            <a:endParaRPr lang="en-GB" dirty="0" smtClean="0">
              <a:latin typeface="Calibri" pitchFamily="34" charset="0"/>
            </a:endParaRPr>
          </a:p>
          <a:p>
            <a:pPr algn="just" eaLnBrk="1" hangingPunct="1"/>
            <a:r>
              <a:rPr lang="en-GB" dirty="0" smtClean="0">
                <a:latin typeface="Calibri" pitchFamily="34" charset="0"/>
              </a:rPr>
              <a:t>For the industry response, the instructor should focus on – Reduced risk appetite, deleveraging, bonus/compensation reviews, greater reliance on long-term funding sources etc..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eaLnBrk="1" hangingPunct="1"/>
            <a:r>
              <a:rPr lang="en-GB" dirty="0" smtClean="0">
                <a:latin typeface="Calibri" pitchFamily="34" charset="0"/>
              </a:rPr>
              <a:t>For the regulatory response, the instructor should focus on the key areas addressed by regulators worldwide – Stress testing, Liquidity risk, compensation practices, structured products, reliance on rating agencies, disclosures, and leverage requirements</a:t>
            </a:r>
          </a:p>
          <a:p>
            <a:pPr algn="just" eaLnBrk="1" hangingPunct="1"/>
            <a:endParaRPr lang="en-GB" dirty="0" smtClean="0">
              <a:latin typeface="Calibri" pitchFamily="34" charset="0"/>
            </a:endParaRPr>
          </a:p>
          <a:p>
            <a:pPr algn="just" eaLnBrk="1" hangingPunct="1"/>
            <a:r>
              <a:rPr lang="en-GB" dirty="0" smtClean="0">
                <a:latin typeface="Calibri" pitchFamily="34" charset="0"/>
              </a:rPr>
              <a:t>For the industry response, the instructor should focus on – Reduced risk appetite, deleveraging, bonus/compensation reviews, greater reliance on long-term funding sources etc.</a:t>
            </a:r>
          </a:p>
          <a:p>
            <a:pPr algn="just"/>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eaLnBrk="1" hangingPunct="1"/>
            <a:r>
              <a:rPr lang="en-GB" dirty="0" smtClean="0">
                <a:latin typeface="Calibri" pitchFamily="34" charset="0"/>
              </a:rPr>
              <a:t>For the regulatory response, the instructor should focus on the key areas addressed by regulators worldwide – Stress testing, Liquidity risk, compensation practices, structured products, reliance on rating agencies, disclosures, and leverage requirements</a:t>
            </a:r>
          </a:p>
          <a:p>
            <a:pPr algn="just" eaLnBrk="1" hangingPunct="1"/>
            <a:endParaRPr lang="en-GB" dirty="0" smtClean="0">
              <a:latin typeface="Calibri" pitchFamily="34" charset="0"/>
            </a:endParaRPr>
          </a:p>
          <a:p>
            <a:pPr algn="just" eaLnBrk="1" hangingPunct="1"/>
            <a:r>
              <a:rPr lang="en-GB" dirty="0" smtClean="0">
                <a:latin typeface="Calibri" pitchFamily="34" charset="0"/>
              </a:rPr>
              <a:t>For the industry response, the instructor should focus on – Reduced risk appetite, deleveraging, bonus/compensation reviews, greater reliance on long-term funding sources etc.</a:t>
            </a:r>
          </a:p>
          <a:p>
            <a:pPr algn="just"/>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eaLnBrk="1" hangingPunct="1"/>
            <a:r>
              <a:rPr lang="en-GB" dirty="0" smtClean="0">
                <a:latin typeface="Calibri" pitchFamily="34" charset="0"/>
              </a:rPr>
              <a:t>For the regulatory response, the instructor should focus on the key areas addressed by regulators worldwide – Stress testing, Liquidity risk, compensation practices, structured products, reliance on rating agencies, disclosures, and leverage requirements</a:t>
            </a:r>
          </a:p>
          <a:p>
            <a:pPr algn="just" eaLnBrk="1" hangingPunct="1"/>
            <a:endParaRPr lang="en-GB" dirty="0" smtClean="0">
              <a:latin typeface="Calibri" pitchFamily="34" charset="0"/>
            </a:endParaRPr>
          </a:p>
          <a:p>
            <a:pPr algn="just" eaLnBrk="1" hangingPunct="1"/>
            <a:r>
              <a:rPr lang="en-GB" dirty="0" smtClean="0">
                <a:latin typeface="Calibri" pitchFamily="34" charset="0"/>
              </a:rPr>
              <a:t>For the industry response, the instructor should focus on – Reduced risk appetite, deleveraging, bonus/compensation reviews, greater reliance on long-term funding sources etc.</a:t>
            </a:r>
          </a:p>
          <a:p>
            <a:pPr algn="just"/>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913969" y="4343989"/>
            <a:ext cx="5030065" cy="4114505"/>
          </a:xfrm>
        </p:spPr>
        <p:txBody>
          <a:bodyPr>
            <a:normAutofit/>
          </a:bodyPr>
          <a:lstStyle/>
          <a:p>
            <a:pPr algn="just"/>
            <a:r>
              <a:rPr lang="en-US" dirty="0" smtClean="0">
                <a:latin typeface="Calibri" pitchFamily="34" charset="0"/>
              </a:rPr>
              <a:t>From the perspective of banks in the MENA region, the crisis has meant that the concentration risks (name lending) have crystallized for many banks, leading to larger provisions. The limited exposure to structured products and small trading books have meant that the impact of the crisis on the banks has been moderate.</a:t>
            </a:r>
          </a:p>
          <a:p>
            <a:pPr algn="just"/>
            <a:endParaRPr lang="en-US" dirty="0" smtClean="0">
              <a:latin typeface="Calibri" pitchFamily="34" charset="0"/>
            </a:endParaRPr>
          </a:p>
          <a:p>
            <a:pPr algn="just"/>
            <a:r>
              <a:rPr lang="en-US" dirty="0" smtClean="0">
                <a:latin typeface="Calibri" pitchFamily="34" charset="0"/>
              </a:rPr>
              <a:t>Here the presenter needs to point out that even though some of the banks may not have been directly impacted by the crisis, there is an indirect impact in terms of low liquidity, higher cost of capital, etc.</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eaLnBrk="1" hangingPunct="1"/>
            <a:r>
              <a:rPr lang="en-US" sz="1200" b="0" i="0" kern="1200" dirty="0" smtClean="0">
                <a:solidFill>
                  <a:schemeClr val="tx1"/>
                </a:solidFill>
                <a:latin typeface="+mn-lt"/>
                <a:ea typeface="+mn-ea"/>
                <a:cs typeface="+mn-cs"/>
              </a:rPr>
              <a:t>Reference: RiskMetrics Group, Credit Crisis and Corporate Governance Implications, 2008</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A079C1-98AD-40B9-9FF6-2A8CE7D2FE42}" type="slidenum">
              <a:rPr lang="en-US" smtClean="0"/>
              <a:t>5</a:t>
            </a:fld>
            <a:endParaRPr lang="en-US"/>
          </a:p>
        </p:txBody>
      </p:sp>
    </p:spTree>
    <p:extLst>
      <p:ext uri="{BB962C8B-B14F-4D97-AF65-F5344CB8AC3E}">
        <p14:creationId xmlns:p14="http://schemas.microsoft.com/office/powerpoint/2010/main" val="512298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r>
              <a:rPr lang="en-US" dirty="0" smtClean="0">
                <a:latin typeface="Calibri" pitchFamily="34" charset="0"/>
              </a:rPr>
              <a:t>Reference: Turner’s Review</a:t>
            </a:r>
          </a:p>
          <a:p>
            <a:pPr algn="just"/>
            <a:endParaRPr lang="en-US" dirty="0" smtClean="0">
              <a:latin typeface="Calibri" pitchFamily="34" charset="0"/>
            </a:endParaRPr>
          </a:p>
          <a:p>
            <a:pPr algn="just"/>
            <a:r>
              <a:rPr lang="en-US" dirty="0" smtClean="0">
                <a:latin typeface="Calibri" pitchFamily="34" charset="0"/>
              </a:rPr>
              <a:t>Here, the presenter needs to touch upon the key theoretical issues which caused the financial crisis, keeping in mind the fact that some of these may not be entirely relevant to the MENA region. These slides can be used to sensitize the attendees with the primary reasons for the failure of the large banks</a:t>
            </a:r>
          </a:p>
          <a:p>
            <a:pPr algn="just"/>
            <a:endParaRPr lang="en-US" dirty="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913969" y="4343989"/>
            <a:ext cx="5030065" cy="4114505"/>
          </a:xfrm>
        </p:spPr>
        <p:txBody>
          <a:bodyPr>
            <a:normAutofit/>
          </a:bodyPr>
          <a:lstStyle/>
          <a:p>
            <a:pPr algn="just"/>
            <a:r>
              <a:rPr lang="en-US" dirty="0" smtClean="0">
                <a:latin typeface="Calibri" pitchFamily="34" charset="0"/>
              </a:rPr>
              <a:t>This is not a complete chronology but is meant to highlight key events that led to the</a:t>
            </a:r>
            <a:r>
              <a:rPr lang="en-US" baseline="0" dirty="0" smtClean="0">
                <a:latin typeface="Calibri" pitchFamily="34" charset="0"/>
              </a:rPr>
              <a:t> implosion. Lehman Brothers collapse, </a:t>
            </a:r>
            <a:r>
              <a:rPr lang="en-US" baseline="0" dirty="0" err="1" smtClean="0">
                <a:latin typeface="Calibri" pitchFamily="34" charset="0"/>
              </a:rPr>
              <a:t>Merryll</a:t>
            </a:r>
            <a:r>
              <a:rPr lang="en-US" baseline="0" dirty="0" smtClean="0">
                <a:latin typeface="Calibri" pitchFamily="34" charset="0"/>
              </a:rPr>
              <a:t>-Lynch sale to </a:t>
            </a:r>
            <a:r>
              <a:rPr lang="en-US" baseline="0" dirty="0" err="1" smtClean="0">
                <a:latin typeface="Calibri" pitchFamily="34" charset="0"/>
              </a:rPr>
              <a:t>BoA</a:t>
            </a:r>
            <a:r>
              <a:rPr lang="en-US" baseline="0" dirty="0" smtClean="0">
                <a:latin typeface="Calibri" pitchFamily="34" charset="0"/>
              </a:rPr>
              <a:t> and the govt. takeover of Fannie Mae and Freddie Mac all happened in September 2008. This is also when the US govt. took an 80% stake in AIG and HBOS was taken over by Lloyds. HBOS is the case that is to be covered at the beginning of day 1 of the course. </a:t>
            </a:r>
          </a:p>
          <a:p>
            <a:pPr algn="just"/>
            <a:endParaRPr lang="en-US" baseline="0" dirty="0" smtClean="0">
              <a:latin typeface="Calibri" pitchFamily="34" charset="0"/>
            </a:endParaRPr>
          </a:p>
          <a:p>
            <a:pPr algn="just"/>
            <a:endParaRPr lang="en-US" dirty="0"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a:r>
              <a:rPr lang="en-US" dirty="0" err="1" smtClean="0">
                <a:latin typeface="Calibri" pitchFamily="34" charset="0"/>
              </a:rPr>
              <a:t>Farook</a:t>
            </a:r>
            <a:r>
              <a:rPr lang="en-US" dirty="0" smtClean="0">
                <a:latin typeface="Calibri" pitchFamily="34" charset="0"/>
              </a:rPr>
              <a:t> Maroof</a:t>
            </a:r>
          </a:p>
          <a:p>
            <a:pPr algn="just"/>
            <a:r>
              <a:rPr lang="en-US" dirty="0" smtClean="0">
                <a:latin typeface="Calibri" pitchFamily="34" charset="0"/>
              </a:rPr>
              <a:t>Many</a:t>
            </a:r>
            <a:r>
              <a:rPr lang="en-US" baseline="0" dirty="0" smtClean="0">
                <a:latin typeface="Calibri" pitchFamily="34" charset="0"/>
              </a:rPr>
              <a:t> factors coming together, combining and amplifying each other to create a once in a 100 years event.</a:t>
            </a:r>
            <a:endParaRPr lang="en-US" dirty="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algn="just" eaLnBrk="1" hangingPunct="1"/>
            <a:r>
              <a:rPr lang="en-GB" dirty="0" smtClean="0">
                <a:latin typeface="Calibri" pitchFamily="34" charset="0"/>
              </a:rPr>
              <a:t>The business model for banks moved towards an equity culture with a focus on faster share price growth and earnings expansion</a:t>
            </a:r>
          </a:p>
          <a:p>
            <a:pPr algn="just" eaLnBrk="1" hangingPunct="1"/>
            <a:endParaRPr lang="en-GB" dirty="0" smtClean="0">
              <a:latin typeface="Calibri" pitchFamily="34" charset="0"/>
            </a:endParaRPr>
          </a:p>
          <a:p>
            <a:pPr algn="just" eaLnBrk="1" hangingPunct="1"/>
            <a:r>
              <a:rPr lang="en-US" dirty="0" smtClean="0">
                <a:latin typeface="Calibri" pitchFamily="34" charset="0"/>
              </a:rPr>
              <a:t>When Office of Federal Housing Enterprise Oversight (OFHEO) imposed greater capital requirements and balance sheet controls on Fannie and Freddie, banks that had been selling mortgages to them faced revenue gaps and an interruption to their earnings. Their solution was to create their own Fannie and Freddie look-alikes: the structured investment vehicles (SIVs) and collateralized debt obligation (CDOs). This new surge of RMBS caused by the Fannie - Freddie regulator in the US was picked up much too late by Bank regulators to take effective action.</a:t>
            </a:r>
          </a:p>
          <a:p>
            <a:pPr algn="just" eaLnBrk="1" hangingPunct="1"/>
            <a:endParaRPr lang="en-US" dirty="0" smtClean="0">
              <a:latin typeface="Calibri" pitchFamily="34" charset="0"/>
            </a:endParaRPr>
          </a:p>
          <a:p>
            <a:pPr algn="just" eaLnBrk="1" hangingPunct="1"/>
            <a:r>
              <a:rPr lang="en-US" dirty="0" smtClean="0">
                <a:latin typeface="Calibri" pitchFamily="34" charset="0"/>
              </a:rPr>
              <a:t>Important to </a:t>
            </a:r>
            <a:r>
              <a:rPr lang="en-US" dirty="0" err="1" smtClean="0">
                <a:latin typeface="Calibri" pitchFamily="34" charset="0"/>
              </a:rPr>
              <a:t>realise</a:t>
            </a:r>
            <a:r>
              <a:rPr lang="en-US" dirty="0" smtClean="0">
                <a:latin typeface="Calibri" pitchFamily="34" charset="0"/>
              </a:rPr>
              <a:t> that core</a:t>
            </a:r>
            <a:r>
              <a:rPr lang="en-US" baseline="0" dirty="0" smtClean="0">
                <a:latin typeface="Calibri" pitchFamily="34" charset="0"/>
              </a:rPr>
              <a:t> risk assessment skills of banks cannot be replaced by mathematical models or external ratings regardless of how sophisticated they are.</a:t>
            </a:r>
            <a:endParaRPr lang="en-US" dirty="0" smtClean="0">
              <a:latin typeface="Calibri" pitchFamily="34" charset="0"/>
            </a:endParaRPr>
          </a:p>
          <a:p>
            <a:pPr algn="just" eaLnBrk="1" hangingPunct="1"/>
            <a:endParaRPr lang="en-GB" dirty="0" smtClean="0">
              <a:latin typeface="Calibri" pitchFamily="34" charset="0"/>
            </a:endParaRPr>
          </a:p>
          <a:p>
            <a:pPr algn="just" eaLnBrk="1" hangingPunct="1"/>
            <a:r>
              <a:rPr lang="en-GB" b="1" dirty="0" smtClean="0">
                <a:latin typeface="Calibri" pitchFamily="34" charset="0"/>
              </a:rPr>
              <a:t>References:</a:t>
            </a:r>
          </a:p>
          <a:p>
            <a:pPr algn="just" eaLnBrk="1" hangingPunct="1"/>
            <a:r>
              <a:rPr lang="en-US" dirty="0" smtClean="0">
                <a:latin typeface="Calibri" pitchFamily="34" charset="0"/>
              </a:rPr>
              <a:t>The Current Financial Crisis: Causes And Policy Issues, OECD, March 2009</a:t>
            </a:r>
          </a:p>
          <a:p>
            <a:pPr algn="just" eaLnBrk="1" hangingPunct="1"/>
            <a:r>
              <a:rPr lang="en-US" dirty="0" smtClean="0">
                <a:latin typeface="Calibri" pitchFamily="34" charset="0"/>
              </a:rPr>
              <a:t>Turner Review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Gating: When hedge funds disallow fund redemptions</a:t>
            </a:r>
            <a:r>
              <a:rPr lang="en-US" baseline="0" dirty="0" smtClean="0"/>
              <a:t> by investors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just" defTabSz="914400" rtl="0" eaLnBrk="1" fontAlgn="base" latinLnBrk="0" hangingPunct="1">
              <a:lnSpc>
                <a:spcPct val="100000"/>
              </a:lnSpc>
              <a:spcBef>
                <a:spcPct val="30000"/>
              </a:spcBef>
              <a:spcAft>
                <a:spcPct val="0"/>
              </a:spcAft>
              <a:buClrTx/>
              <a:buSzTx/>
              <a:buFontTx/>
              <a:buNone/>
              <a:tabLst/>
              <a:defRPr/>
            </a:pPr>
            <a:r>
              <a:rPr lang="en-US" dirty="0" smtClean="0">
                <a:latin typeface="Calibri" pitchFamily="34" charset="0"/>
              </a:rPr>
              <a:t>“.. weakness in issuer-pays arrangements is that they undercut incentives to monitor and downgrade securities in the post-issuance market," the statement says. "The re-rating of securities is usually paid for by a maintenance fee that is collected in advance from each issuer. Few issuers are eager to be monitored closely, especially when monitoring is apt to result in downgrades, and so it is not surprising that ratings are seldom downgraded until long after public information has signaled an obvious deterioration in an issuer's probability of default."</a:t>
            </a:r>
            <a:endParaRPr lang="en-GB" dirty="0" smtClean="0">
              <a:latin typeface="Calibri" pitchFamily="34" charset="0"/>
            </a:endParaRPr>
          </a:p>
          <a:p>
            <a:pPr algn="just" eaLnBrk="1" hangingPunct="1"/>
            <a:endParaRPr lang="en-GB" dirty="0" smtClean="0">
              <a:latin typeface="Calibri" pitchFamily="34" charset="0"/>
            </a:endParaRPr>
          </a:p>
          <a:p>
            <a:pPr algn="just" eaLnBrk="1" hangingPunct="1"/>
            <a:r>
              <a:rPr lang="en-GB" dirty="0" smtClean="0">
                <a:latin typeface="Calibri" pitchFamily="34" charset="0"/>
              </a:rPr>
              <a:t>http://www.businessweek.com/magazine/content/07_40/b4052061.htm</a:t>
            </a:r>
          </a:p>
          <a:p>
            <a:pPr algn="just" eaLnBrk="1" hangingPunct="1"/>
            <a:r>
              <a:rPr lang="en-GB" dirty="0" smtClean="0">
                <a:latin typeface="Calibri" pitchFamily="34" charset="0"/>
              </a:rPr>
              <a:t>http://www.newyorker.com/talk/financial/2009/09/28/090928ta_talk_surowiecki</a:t>
            </a:r>
          </a:p>
          <a:p>
            <a:pPr algn="just" eaLnBrk="1" hangingPunct="1"/>
            <a:r>
              <a:rPr lang="en-GB" dirty="0" smtClean="0">
                <a:latin typeface="Calibri" pitchFamily="34" charset="0"/>
              </a:rPr>
              <a:t>http://blogs.reuters.com/commentaries/2009/09/21/what-did-rating-agencies-know-about-aig/</a:t>
            </a:r>
          </a:p>
          <a:p>
            <a:pPr algn="just" eaLnBrk="1" hangingPunct="1"/>
            <a:r>
              <a:rPr lang="en-US" dirty="0" smtClean="0">
                <a:solidFill>
                  <a:srgbClr val="1C1C1C"/>
                </a:solidFill>
                <a:latin typeface="Calibri" pitchFamily="34" charset="0"/>
              </a:rPr>
              <a:t>http://www.spiegel.de/international/business/0,1518,druck-623197,00.html</a:t>
            </a:r>
          </a:p>
          <a:p>
            <a:pPr algn="just" eaLnBrk="1" hangingPunct="1"/>
            <a:endParaRPr lang="en-GB" dirty="0" smtClean="0">
              <a:latin typeface="Calibri" pitchFamily="34" charset="0"/>
            </a:endParaRPr>
          </a:p>
          <a:p>
            <a:pPr algn="just" eaLnBrk="1" hangingPunct="1"/>
            <a:r>
              <a:rPr lang="en-GB" b="1" dirty="0" smtClean="0">
                <a:latin typeface="Calibri" pitchFamily="34" charset="0"/>
              </a:rPr>
              <a:t>Knowledge @ Wharton</a:t>
            </a:r>
          </a:p>
          <a:p>
            <a:pPr algn="just" eaLnBrk="1" hangingPunct="1"/>
            <a:r>
              <a:rPr lang="en-GB" b="1" dirty="0" smtClean="0">
                <a:latin typeface="Calibri" pitchFamily="34" charset="0"/>
              </a:rPr>
              <a:t>http://knowledge.wharton.upenn.edu/article.cfm?articleid=2112</a:t>
            </a:r>
          </a:p>
          <a:p>
            <a:pPr algn="just" eaLnBrk="1" hangingPunct="1"/>
            <a:endParaRPr lang="en-US" dirty="0"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70D366-B7CB-42F6-AC67-CE3AC63246FE}" type="datetime1">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E504D-3D01-4D20-964D-1E26B248E895}" type="datetime1">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67BD3C2-9889-4B79-BDD5-2F8469B2C2B1}" type="datetime1">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85AA19-51D8-4A3F-8DD2-45A601CEEFB4}" type="datetime1">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890A26-2639-473B-BDBF-6AF2BF0047B4}" type="datetime1">
              <a:rPr lang="en-US" smtClean="0"/>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52BC2A-80A6-47F7-B169-83B9470F6E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F1DB072-A293-46A0-8534-7DAD85109720}" type="datetime1">
              <a:rPr lang="en-US" smtClean="0"/>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2BC2A-80A6-47F7-B169-83B9470F6EC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643A36-8D6B-4564-8B97-34FECBDAA4E9}" type="datetime1">
              <a:rPr lang="en-US" smtClean="0"/>
              <a:t>7/14/2012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52BC2A-80A6-47F7-B169-83B9470F6E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B46820-ABBD-4426-BE6B-695F1E26FEB2}" type="datetime1">
              <a:rPr lang="en-US" smtClean="0"/>
              <a:t>7/14/2012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52BC2A-80A6-47F7-B169-83B9470F6E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21E0864-29C7-47A5-8E64-BE4732D7B158}" type="datetime1">
              <a:rPr lang="en-US" smtClean="0"/>
              <a:t>7/14/2012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52BC2A-80A6-47F7-B169-83B9470F6E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3B8D002-40C2-45F4-9027-E9EB6772598E}" type="datetime1">
              <a:rPr lang="en-US" smtClean="0"/>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2BC2A-80A6-47F7-B169-83B9470F6EC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CA73A-192F-4557-BC0D-786194114F7B}" type="datetime1">
              <a:rPr lang="en-US" smtClean="0"/>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52BC2A-80A6-47F7-B169-83B9470F6EC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36E807B-EFC0-4D4D-A717-CC957810BE22}" type="datetime1">
              <a:rPr lang="en-US" smtClean="0"/>
              <a:t>7/14/2012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852BC2A-80A6-47F7-B169-83B9470F6EC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slide" Target="slide12.xml"/><Relationship Id="rId7" Type="http://schemas.openxmlformats.org/officeDocument/2006/relationships/slide" Target="slide2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21.xml"/><Relationship Id="rId5" Type="http://schemas.openxmlformats.org/officeDocument/2006/relationships/slide" Target="slide15.xml"/><Relationship Id="rId10" Type="http://schemas.openxmlformats.org/officeDocument/2006/relationships/slide" Target="slide34.xml"/><Relationship Id="rId4" Type="http://schemas.openxmlformats.org/officeDocument/2006/relationships/slide" Target="slide14.xml"/><Relationship Id="rId9" Type="http://schemas.openxmlformats.org/officeDocument/2006/relationships/slide" Target="slide3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t>GLOBAL FINANCIAL CRISIS</a:t>
            </a:r>
            <a:endParaRPr lang="en-US" b="1" u="sng" dirty="0"/>
          </a:p>
        </p:txBody>
      </p:sp>
      <p:sp>
        <p:nvSpPr>
          <p:cNvPr id="3" name="Subtitle 2"/>
          <p:cNvSpPr>
            <a:spLocks noGrp="1"/>
          </p:cNvSpPr>
          <p:nvPr>
            <p:ph type="subTitle" idx="1"/>
          </p:nvPr>
        </p:nvSpPr>
        <p:spPr/>
        <p:txBody>
          <a:bodyPr/>
          <a:lstStyle/>
          <a:p>
            <a:r>
              <a:rPr lang="en-US" b="1" dirty="0" smtClean="0"/>
              <a:t>ISHRAT HUSAIN</a:t>
            </a:r>
          </a:p>
          <a:p>
            <a:r>
              <a:rPr lang="en-US" dirty="0" smtClean="0"/>
              <a:t>July 12, 2012</a:t>
            </a:r>
            <a:endParaRPr lang="en-US" dirty="0"/>
          </a:p>
        </p:txBody>
      </p:sp>
    </p:spTree>
    <p:extLst>
      <p:ext uri="{BB962C8B-B14F-4D97-AF65-F5344CB8AC3E}">
        <p14:creationId xmlns:p14="http://schemas.microsoft.com/office/powerpoint/2010/main" val="2849759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dirty="0"/>
              <a:t>Financial innovation and financial engineering based on complex models gave rise to new products that </a:t>
            </a:r>
            <a:r>
              <a:rPr lang="en-US" dirty="0" smtClean="0"/>
              <a:t>has transformed </a:t>
            </a:r>
            <a:r>
              <a:rPr lang="en-US" dirty="0"/>
              <a:t>the basic </a:t>
            </a:r>
            <a:r>
              <a:rPr lang="en-US" dirty="0" smtClean="0"/>
              <a:t>landscape of Derivatives</a:t>
            </a:r>
            <a:r>
              <a:rPr lang="en-US" dirty="0"/>
              <a:t>, credit default swaps, collateralized debt obligations, securitization </a:t>
            </a:r>
            <a:r>
              <a:rPr lang="en-US" dirty="0" smtClean="0"/>
              <a:t>were </a:t>
            </a:r>
            <a:r>
              <a:rPr lang="en-US" dirty="0"/>
              <a:t>developed as instruments to manage and mitigate risks.</a:t>
            </a:r>
          </a:p>
          <a:p>
            <a:endParaRPr lang="en-US" dirty="0"/>
          </a:p>
        </p:txBody>
      </p:sp>
      <p:sp>
        <p:nvSpPr>
          <p:cNvPr id="4" name="Title 3"/>
          <p:cNvSpPr>
            <a:spLocks noGrp="1"/>
          </p:cNvSpPr>
          <p:nvPr>
            <p:ph type="title"/>
          </p:nvPr>
        </p:nvSpPr>
        <p:spPr/>
        <p:txBody>
          <a:bodyPr>
            <a:normAutofit/>
          </a:bodyPr>
          <a:lstStyle/>
          <a:p>
            <a:r>
              <a:rPr lang="en-US" b="1" dirty="0" smtClean="0"/>
              <a:t>Context and Background</a:t>
            </a:r>
            <a:r>
              <a:rPr lang="en-US" dirty="0" smtClean="0"/>
              <a:t/>
            </a:r>
            <a:br>
              <a:rPr lang="en-US" dirty="0" smtClean="0"/>
            </a:br>
            <a:r>
              <a:rPr lang="en-US" sz="2200" b="1" dirty="0">
                <a:solidFill>
                  <a:srgbClr val="4584D3">
                    <a:lumMod val="40000"/>
                    <a:lumOff val="60000"/>
                  </a:srgbClr>
                </a:solidFill>
              </a:rPr>
              <a:t>(Continued)</a:t>
            </a:r>
            <a:endParaRPr lang="en-US" dirty="0"/>
          </a:p>
        </p:txBody>
      </p:sp>
      <p:sp>
        <p:nvSpPr>
          <p:cNvPr id="5" name="Slide Number Placeholder 4"/>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10</a:t>
            </a:fld>
            <a:endParaRPr lang="en-US" dirty="0"/>
          </a:p>
        </p:txBody>
      </p:sp>
    </p:spTree>
    <p:extLst>
      <p:ext uri="{BB962C8B-B14F-4D97-AF65-F5344CB8AC3E}">
        <p14:creationId xmlns:p14="http://schemas.microsoft.com/office/powerpoint/2010/main" val="2526324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99" y="228600"/>
            <a:ext cx="8494206" cy="1066800"/>
          </a:xfrm>
        </p:spPr>
        <p:txBody>
          <a:bodyPr>
            <a:normAutofit fontScale="90000"/>
          </a:bodyPr>
          <a:lstStyle/>
          <a:p>
            <a:r>
              <a:rPr lang="en-US" b="1" dirty="0"/>
              <a:t>Trigger Point Sub-Prime lending </a:t>
            </a:r>
            <a:br>
              <a:rPr lang="en-US" b="1" dirty="0"/>
            </a:br>
            <a:r>
              <a:rPr lang="en-US" sz="2400" b="1" dirty="0" smtClean="0">
                <a:solidFill>
                  <a:schemeClr val="accent2">
                    <a:lumMod val="40000"/>
                    <a:lumOff val="60000"/>
                  </a:schemeClr>
                </a:solidFill>
              </a:rPr>
              <a:t>Defining it</a:t>
            </a:r>
            <a:endParaRPr lang="en-US" sz="2400" b="1" dirty="0">
              <a:solidFill>
                <a:schemeClr val="accent2">
                  <a:lumMod val="40000"/>
                  <a:lumOff val="60000"/>
                </a:schemeClr>
              </a:solidFill>
            </a:endParaRPr>
          </a:p>
        </p:txBody>
      </p:sp>
      <p:grpSp>
        <p:nvGrpSpPr>
          <p:cNvPr id="4" name="Group 42"/>
          <p:cNvGrpSpPr>
            <a:grpSpLocks noGrp="1"/>
          </p:cNvGrpSpPr>
          <p:nvPr/>
        </p:nvGrpSpPr>
        <p:grpSpPr bwMode="auto">
          <a:xfrm>
            <a:off x="321548" y="1350084"/>
            <a:ext cx="8474757" cy="4781420"/>
            <a:chOff x="280" y="1124"/>
            <a:chExt cx="5163" cy="2783"/>
          </a:xfrm>
        </p:grpSpPr>
        <p:sp>
          <p:nvSpPr>
            <p:cNvPr id="6" name="Rectangle 44"/>
            <p:cNvSpPr>
              <a:spLocks noChangeArrowheads="1"/>
            </p:cNvSpPr>
            <p:nvPr/>
          </p:nvSpPr>
          <p:spPr bwMode="gray">
            <a:xfrm>
              <a:off x="280" y="1124"/>
              <a:ext cx="5163" cy="2783"/>
            </a:xfrm>
            <a:prstGeom prst="rect">
              <a:avLst/>
            </a:prstGeom>
            <a:solidFill>
              <a:srgbClr val="003366"/>
            </a:solidFill>
            <a:ln w="9525" algn="ctr">
              <a:solidFill>
                <a:schemeClr val="tx2"/>
              </a:solidFill>
              <a:miter lim="800000"/>
              <a:headEnd/>
              <a:tailEnd/>
            </a:ln>
          </p:spPr>
          <p:txBody>
            <a:bodyPr lIns="89984" tIns="118800" rIns="89984" bIns="46030"/>
            <a:lstStyle/>
            <a:p>
              <a:pPr algn="ctr" eaLnBrk="0" hangingPunct="0">
                <a:lnSpc>
                  <a:spcPct val="100000"/>
                </a:lnSpc>
                <a:spcBef>
                  <a:spcPct val="0"/>
                </a:spcBef>
                <a:spcAft>
                  <a:spcPct val="0"/>
                </a:spcAft>
                <a:buClr>
                  <a:srgbClr val="00A28A"/>
                </a:buClr>
                <a:buSzTx/>
                <a:buFont typeface="Times" pitchFamily="18" charset="0"/>
                <a:buNone/>
              </a:pPr>
              <a:endParaRPr lang="en-US" sz="1700" b="1" dirty="0">
                <a:solidFill>
                  <a:schemeClr val="bg1"/>
                </a:solidFill>
                <a:latin typeface="Calibri" pitchFamily="34" charset="0"/>
              </a:endParaRPr>
            </a:p>
          </p:txBody>
        </p:sp>
        <p:sp>
          <p:nvSpPr>
            <p:cNvPr id="7" name="AutoShape 45"/>
            <p:cNvSpPr>
              <a:spLocks noChangeArrowheads="1"/>
            </p:cNvSpPr>
            <p:nvPr/>
          </p:nvSpPr>
          <p:spPr bwMode="gray">
            <a:xfrm>
              <a:off x="360" y="1459"/>
              <a:ext cx="5036" cy="408"/>
            </a:xfrm>
            <a:prstGeom prst="homePlate">
              <a:avLst>
                <a:gd name="adj" fmla="val 0"/>
              </a:avLst>
            </a:prstGeom>
            <a:solidFill>
              <a:schemeClr val="bg1"/>
            </a:solidFill>
            <a:ln w="19050" algn="ctr">
              <a:noFill/>
              <a:miter lim="800000"/>
              <a:headEnd/>
              <a:tailEnd/>
            </a:ln>
          </p:spPr>
          <p:txBody>
            <a:bodyPr lIns="90000" tIns="90000" rIns="90000" bIns="90000" anchor="ctr" anchorCtr="1"/>
            <a:lstStyle/>
            <a:p>
              <a:pPr eaLnBrk="0" hangingPunct="0">
                <a:lnSpc>
                  <a:spcPct val="100000"/>
                </a:lnSpc>
                <a:spcBef>
                  <a:spcPct val="0"/>
                </a:spcBef>
                <a:spcAft>
                  <a:spcPct val="0"/>
                </a:spcAft>
                <a:buClr>
                  <a:srgbClr val="00A28A"/>
                </a:buClr>
                <a:buSzTx/>
                <a:buFont typeface="Times" pitchFamily="18" charset="0"/>
                <a:buNone/>
              </a:pPr>
              <a:r>
                <a:rPr lang="en-US" sz="1800" dirty="0" smtClean="0">
                  <a:solidFill>
                    <a:srgbClr val="000000"/>
                  </a:solidFill>
                  <a:latin typeface="Calibri" pitchFamily="34" charset="0"/>
                </a:rPr>
                <a:t>A loan made to someone with weak credit</a:t>
              </a:r>
              <a:endParaRPr lang="en-US" sz="1800" b="1" dirty="0">
                <a:solidFill>
                  <a:srgbClr val="000000"/>
                </a:solidFill>
                <a:latin typeface="Calibri" pitchFamily="34" charset="0"/>
              </a:endParaRPr>
            </a:p>
          </p:txBody>
        </p:sp>
      </p:grpSp>
      <p:sp>
        <p:nvSpPr>
          <p:cNvPr id="14" name="AutoShape 45"/>
          <p:cNvSpPr>
            <a:spLocks noChangeArrowheads="1"/>
          </p:cNvSpPr>
          <p:nvPr/>
        </p:nvSpPr>
        <p:spPr bwMode="gray">
          <a:xfrm>
            <a:off x="455426" y="2909294"/>
            <a:ext cx="8279574" cy="701181"/>
          </a:xfrm>
          <a:prstGeom prst="homePlate">
            <a:avLst>
              <a:gd name="adj" fmla="val 0"/>
            </a:avLst>
          </a:prstGeom>
          <a:solidFill>
            <a:schemeClr val="bg1"/>
          </a:solidFill>
          <a:ln w="19050" algn="ctr">
            <a:noFill/>
            <a:miter lim="800000"/>
            <a:headEnd/>
            <a:tailEnd/>
          </a:ln>
        </p:spPr>
        <p:txBody>
          <a:bodyPr lIns="90000" tIns="90000" rIns="90000" bIns="90000" anchor="ctr" anchorCtr="1"/>
          <a:lstStyle/>
          <a:p>
            <a:pPr eaLnBrk="0" hangingPunct="0">
              <a:lnSpc>
                <a:spcPct val="100000"/>
              </a:lnSpc>
              <a:spcBef>
                <a:spcPct val="0"/>
              </a:spcBef>
              <a:spcAft>
                <a:spcPct val="0"/>
              </a:spcAft>
              <a:buClr>
                <a:srgbClr val="00A28A"/>
              </a:buClr>
              <a:buSzTx/>
              <a:buFont typeface="Times" pitchFamily="18" charset="0"/>
              <a:buNone/>
            </a:pPr>
            <a:r>
              <a:rPr lang="en-US" sz="1800" dirty="0" smtClean="0">
                <a:solidFill>
                  <a:srgbClr val="000000"/>
                </a:solidFill>
                <a:latin typeface="Calibri" pitchFamily="34" charset="0"/>
              </a:rPr>
              <a:t>Little or no down payment</a:t>
            </a:r>
            <a:endParaRPr lang="en-US" sz="1800" b="1" dirty="0">
              <a:solidFill>
                <a:srgbClr val="000000"/>
              </a:solidFill>
              <a:latin typeface="Calibri" pitchFamily="34" charset="0"/>
            </a:endParaRPr>
          </a:p>
        </p:txBody>
      </p:sp>
      <p:sp>
        <p:nvSpPr>
          <p:cNvPr id="15" name="AutoShape 45"/>
          <p:cNvSpPr>
            <a:spLocks noChangeArrowheads="1"/>
          </p:cNvSpPr>
          <p:nvPr/>
        </p:nvSpPr>
        <p:spPr bwMode="gray">
          <a:xfrm>
            <a:off x="457989" y="3976069"/>
            <a:ext cx="8279574" cy="701181"/>
          </a:xfrm>
          <a:prstGeom prst="homePlate">
            <a:avLst>
              <a:gd name="adj" fmla="val 0"/>
            </a:avLst>
          </a:prstGeom>
          <a:solidFill>
            <a:schemeClr val="bg1"/>
          </a:solidFill>
          <a:ln w="19050" algn="ctr">
            <a:noFill/>
            <a:miter lim="800000"/>
            <a:headEnd/>
            <a:tailEnd/>
          </a:ln>
        </p:spPr>
        <p:txBody>
          <a:bodyPr lIns="90000" tIns="90000" rIns="90000" bIns="90000" anchor="ctr" anchorCtr="1"/>
          <a:lstStyle/>
          <a:p>
            <a:pPr eaLnBrk="0" hangingPunct="0">
              <a:lnSpc>
                <a:spcPct val="100000"/>
              </a:lnSpc>
              <a:spcBef>
                <a:spcPct val="0"/>
              </a:spcBef>
              <a:spcAft>
                <a:spcPct val="0"/>
              </a:spcAft>
              <a:buClr>
                <a:srgbClr val="00A28A"/>
              </a:buClr>
              <a:buSzTx/>
              <a:buFont typeface="Times" pitchFamily="18" charset="0"/>
              <a:buNone/>
            </a:pPr>
            <a:r>
              <a:rPr lang="en-US" sz="1800" dirty="0" smtClean="0">
                <a:solidFill>
                  <a:srgbClr val="000000"/>
                </a:solidFill>
                <a:latin typeface="Calibri" pitchFamily="34" charset="0"/>
              </a:rPr>
              <a:t>Teaser rates and adjustable rates</a:t>
            </a:r>
            <a:endParaRPr lang="en-US" sz="1800" b="1" dirty="0">
              <a:solidFill>
                <a:srgbClr val="000000"/>
              </a:solidFill>
              <a:latin typeface="Calibri" pitchFamily="34" charset="0"/>
            </a:endParaRPr>
          </a:p>
        </p:txBody>
      </p:sp>
      <p:sp>
        <p:nvSpPr>
          <p:cNvPr id="16" name="AutoShape 45"/>
          <p:cNvSpPr>
            <a:spLocks noChangeArrowheads="1"/>
          </p:cNvSpPr>
          <p:nvPr/>
        </p:nvSpPr>
        <p:spPr bwMode="gray">
          <a:xfrm>
            <a:off x="445201" y="4943094"/>
            <a:ext cx="8279574" cy="701181"/>
          </a:xfrm>
          <a:prstGeom prst="homePlate">
            <a:avLst>
              <a:gd name="adj" fmla="val 0"/>
            </a:avLst>
          </a:prstGeom>
          <a:solidFill>
            <a:schemeClr val="bg1"/>
          </a:solidFill>
          <a:ln w="19050" algn="ctr">
            <a:noFill/>
            <a:miter lim="800000"/>
            <a:headEnd/>
            <a:tailEnd/>
          </a:ln>
        </p:spPr>
        <p:txBody>
          <a:bodyPr lIns="90000" tIns="90000" rIns="90000" bIns="90000" anchor="ctr" anchorCtr="1"/>
          <a:lstStyle/>
          <a:p>
            <a:pPr eaLnBrk="0" hangingPunct="0">
              <a:lnSpc>
                <a:spcPct val="100000"/>
              </a:lnSpc>
              <a:spcBef>
                <a:spcPct val="0"/>
              </a:spcBef>
              <a:spcAft>
                <a:spcPct val="0"/>
              </a:spcAft>
              <a:buClr>
                <a:srgbClr val="00A28A"/>
              </a:buClr>
              <a:buSzTx/>
              <a:buFont typeface="Times" pitchFamily="18" charset="0"/>
              <a:buNone/>
            </a:pPr>
            <a:r>
              <a:rPr lang="en-US" sz="1800" dirty="0" smtClean="0">
                <a:solidFill>
                  <a:srgbClr val="000000"/>
                </a:solidFill>
                <a:latin typeface="Calibri" pitchFamily="34" charset="0"/>
              </a:rPr>
              <a:t>“Liars’ loans”</a:t>
            </a:r>
            <a:endParaRPr lang="en-US" sz="1800" b="1" dirty="0">
              <a:solidFill>
                <a:srgbClr val="000000"/>
              </a:solidFill>
              <a:latin typeface="Calibri" pitchFamily="34" charset="0"/>
            </a:endParaRPr>
          </a:p>
        </p:txBody>
      </p:sp>
      <p:sp>
        <p:nvSpPr>
          <p:cNvPr id="5" name="Slide Number Placeholder 4"/>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11</a:t>
            </a:fld>
            <a:endParaRPr lang="en-US" dirty="0"/>
          </a:p>
        </p:txBody>
      </p:sp>
    </p:spTree>
    <p:extLst>
      <p:ext uri="{BB962C8B-B14F-4D97-AF65-F5344CB8AC3E}">
        <p14:creationId xmlns:p14="http://schemas.microsoft.com/office/powerpoint/2010/main" val="253871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0291" y="0"/>
            <a:ext cx="8494206" cy="1066800"/>
          </a:xfrm>
        </p:spPr>
        <p:txBody>
          <a:bodyPr>
            <a:normAutofit fontScale="90000"/>
          </a:bodyPr>
          <a:lstStyle/>
          <a:p>
            <a:r>
              <a:rPr lang="en-US" dirty="0"/>
              <a:t/>
            </a:r>
            <a:br>
              <a:rPr lang="en-US" dirty="0"/>
            </a:br>
            <a:endParaRPr lang="en-US" dirty="0"/>
          </a:p>
        </p:txBody>
      </p:sp>
      <p:grpSp>
        <p:nvGrpSpPr>
          <p:cNvPr id="6" name="Group 42"/>
          <p:cNvGrpSpPr>
            <a:grpSpLocks noGrp="1"/>
          </p:cNvGrpSpPr>
          <p:nvPr/>
        </p:nvGrpSpPr>
        <p:grpSpPr bwMode="auto">
          <a:xfrm>
            <a:off x="321548" y="1350084"/>
            <a:ext cx="8474757" cy="4781420"/>
            <a:chOff x="280" y="1124"/>
            <a:chExt cx="5163" cy="2783"/>
          </a:xfrm>
        </p:grpSpPr>
        <p:sp>
          <p:nvSpPr>
            <p:cNvPr id="7" name="Rectangle 44"/>
            <p:cNvSpPr>
              <a:spLocks noChangeArrowheads="1"/>
            </p:cNvSpPr>
            <p:nvPr/>
          </p:nvSpPr>
          <p:spPr bwMode="gray">
            <a:xfrm>
              <a:off x="280" y="1124"/>
              <a:ext cx="5163" cy="2783"/>
            </a:xfrm>
            <a:prstGeom prst="rect">
              <a:avLst/>
            </a:prstGeom>
            <a:solidFill>
              <a:srgbClr val="003366"/>
            </a:solidFill>
            <a:ln w="9525" algn="ctr">
              <a:solidFill>
                <a:schemeClr val="tx2"/>
              </a:solidFill>
              <a:miter lim="800000"/>
              <a:headEnd/>
              <a:tailEnd/>
            </a:ln>
          </p:spPr>
          <p:txBody>
            <a:bodyPr lIns="89984" tIns="118800" rIns="89984" bIns="46030"/>
            <a:lstStyle/>
            <a:p>
              <a:pPr algn="ctr" eaLnBrk="0" hangingPunct="0">
                <a:lnSpc>
                  <a:spcPct val="100000"/>
                </a:lnSpc>
                <a:spcBef>
                  <a:spcPct val="0"/>
                </a:spcBef>
                <a:spcAft>
                  <a:spcPct val="0"/>
                </a:spcAft>
                <a:buClr>
                  <a:srgbClr val="00A28A"/>
                </a:buClr>
                <a:buSzTx/>
                <a:buFont typeface="Times" pitchFamily="18" charset="0"/>
                <a:buNone/>
              </a:pPr>
              <a:endParaRPr lang="en-US" sz="3600" b="1" dirty="0" smtClean="0">
                <a:solidFill>
                  <a:schemeClr val="bg1"/>
                </a:solidFill>
                <a:latin typeface="Calibri" pitchFamily="34" charset="0"/>
              </a:endParaRPr>
            </a:p>
            <a:p>
              <a:pPr algn="ctr" eaLnBrk="0" hangingPunct="0">
                <a:lnSpc>
                  <a:spcPct val="100000"/>
                </a:lnSpc>
                <a:spcBef>
                  <a:spcPct val="0"/>
                </a:spcBef>
                <a:spcAft>
                  <a:spcPct val="0"/>
                </a:spcAft>
                <a:buClr>
                  <a:srgbClr val="00A28A"/>
                </a:buClr>
                <a:buSzTx/>
                <a:buFont typeface="Times" pitchFamily="18" charset="0"/>
                <a:buNone/>
              </a:pPr>
              <a:r>
                <a:rPr lang="en-US" sz="3600" b="1" dirty="0" smtClean="0">
                  <a:solidFill>
                    <a:schemeClr val="bg1"/>
                  </a:solidFill>
                  <a:latin typeface="Calibri" pitchFamily="34" charset="0"/>
                </a:rPr>
                <a:t>March 2008</a:t>
              </a:r>
              <a:endParaRPr lang="en-US" sz="3600" b="1" dirty="0">
                <a:solidFill>
                  <a:schemeClr val="bg1"/>
                </a:solidFill>
                <a:latin typeface="Calibri" pitchFamily="34" charset="0"/>
              </a:endParaRPr>
            </a:p>
          </p:txBody>
        </p:sp>
        <p:sp>
          <p:nvSpPr>
            <p:cNvPr id="8" name="AutoShape 45"/>
            <p:cNvSpPr>
              <a:spLocks noChangeArrowheads="1"/>
            </p:cNvSpPr>
            <p:nvPr/>
          </p:nvSpPr>
          <p:spPr bwMode="gray">
            <a:xfrm>
              <a:off x="341" y="2020"/>
              <a:ext cx="5036" cy="408"/>
            </a:xfrm>
            <a:prstGeom prst="homePlate">
              <a:avLst>
                <a:gd name="adj" fmla="val 0"/>
              </a:avLst>
            </a:prstGeom>
            <a:solidFill>
              <a:schemeClr val="bg1"/>
            </a:solidFill>
            <a:ln w="19050" algn="ctr">
              <a:noFill/>
              <a:miter lim="800000"/>
              <a:headEnd/>
              <a:tailEnd/>
            </a:ln>
          </p:spPr>
          <p:txBody>
            <a:bodyPr lIns="90000" tIns="90000" rIns="90000" bIns="90000" anchor="ctr" anchorCtr="1"/>
            <a:lstStyle/>
            <a:p>
              <a:pPr eaLnBrk="0" hangingPunct="0">
                <a:lnSpc>
                  <a:spcPct val="100000"/>
                </a:lnSpc>
                <a:spcBef>
                  <a:spcPct val="0"/>
                </a:spcBef>
                <a:spcAft>
                  <a:spcPct val="0"/>
                </a:spcAft>
                <a:buClr>
                  <a:srgbClr val="00A28A"/>
                </a:buClr>
                <a:buSzTx/>
                <a:buFont typeface="Times" pitchFamily="18" charset="0"/>
                <a:buNone/>
              </a:pPr>
              <a:r>
                <a:rPr lang="en-US" sz="1800" dirty="0" smtClean="0">
                  <a:solidFill>
                    <a:srgbClr val="000000"/>
                  </a:solidFill>
                  <a:latin typeface="Calibri" pitchFamily="34" charset="0"/>
                </a:rPr>
                <a:t>Bear Stearns is sold to J.P. Morgan for $ 240 million with Fed backing.</a:t>
              </a:r>
              <a:endParaRPr lang="en-US" sz="1800" b="1" dirty="0">
                <a:solidFill>
                  <a:srgbClr val="000000"/>
                </a:solidFill>
                <a:latin typeface="Calibri" pitchFamily="34" charset="0"/>
              </a:endParaRPr>
            </a:p>
          </p:txBody>
        </p:sp>
      </p:grpSp>
      <p:sp>
        <p:nvSpPr>
          <p:cNvPr id="14" name="AutoShape 45"/>
          <p:cNvSpPr>
            <a:spLocks noChangeArrowheads="1"/>
          </p:cNvSpPr>
          <p:nvPr/>
        </p:nvSpPr>
        <p:spPr bwMode="gray">
          <a:xfrm>
            <a:off x="440074" y="4422211"/>
            <a:ext cx="8266294" cy="700977"/>
          </a:xfrm>
          <a:prstGeom prst="homePlate">
            <a:avLst>
              <a:gd name="adj" fmla="val 0"/>
            </a:avLst>
          </a:prstGeom>
          <a:solidFill>
            <a:schemeClr val="bg1"/>
          </a:solidFill>
          <a:ln w="19050" algn="ctr">
            <a:noFill/>
            <a:miter lim="800000"/>
            <a:headEnd/>
            <a:tailEnd/>
          </a:ln>
        </p:spPr>
        <p:txBody>
          <a:bodyPr lIns="90000" tIns="90000" rIns="90000" bIns="90000" anchor="ctr" anchorCtr="1"/>
          <a:lstStyle/>
          <a:p>
            <a:pPr eaLnBrk="0" hangingPunct="0">
              <a:lnSpc>
                <a:spcPct val="100000"/>
              </a:lnSpc>
              <a:spcBef>
                <a:spcPct val="0"/>
              </a:spcBef>
              <a:spcAft>
                <a:spcPct val="0"/>
              </a:spcAft>
              <a:buClr>
                <a:srgbClr val="00A28A"/>
              </a:buClr>
              <a:buSzTx/>
              <a:buFont typeface="Times" pitchFamily="18" charset="0"/>
              <a:buNone/>
            </a:pPr>
            <a:r>
              <a:rPr lang="en-US" sz="1800" dirty="0" smtClean="0">
                <a:solidFill>
                  <a:srgbClr val="000000"/>
                </a:solidFill>
                <a:latin typeface="Calibri" pitchFamily="34" charset="0"/>
              </a:rPr>
              <a:t>A year ago it was valued at $ 35 billion. </a:t>
            </a:r>
            <a:endParaRPr lang="en-US" sz="1800" b="1" dirty="0">
              <a:solidFill>
                <a:srgbClr val="000000"/>
              </a:solidFill>
              <a:latin typeface="Calibri" pitchFamily="34" charset="0"/>
            </a:endParaRPr>
          </a:p>
        </p:txBody>
      </p:sp>
      <p:sp>
        <p:nvSpPr>
          <p:cNvPr id="15" name="Title 1"/>
          <p:cNvSpPr txBox="1">
            <a:spLocks/>
          </p:cNvSpPr>
          <p:nvPr/>
        </p:nvSpPr>
        <p:spPr>
          <a:xfrm>
            <a:off x="302099" y="283284"/>
            <a:ext cx="8494206" cy="1066800"/>
          </a:xfrm>
          <a:prstGeom prst="rect">
            <a:avLst/>
          </a:prstGeom>
        </p:spPr>
        <p:txBody>
          <a:bodyPr/>
          <a:lstStyle/>
          <a:p>
            <a:pPr marL="0" marR="0" lvl="0" indent="1588" algn="ctr" defTabSz="914400" rtl="0" eaLnBrk="0" fontAlgn="base" latinLnBrk="0" hangingPunct="0">
              <a:lnSpc>
                <a:spcPct val="100000"/>
              </a:lnSpc>
              <a:spcBef>
                <a:spcPct val="0"/>
              </a:spcBef>
              <a:spcAft>
                <a:spcPct val="0"/>
              </a:spcAft>
              <a:buClrTx/>
              <a:buSzTx/>
              <a:buFontTx/>
              <a:buNone/>
              <a:tabLst/>
              <a:defRPr/>
            </a:pPr>
            <a:r>
              <a:rPr lang="en-US" sz="4000" b="1" dirty="0">
                <a:solidFill>
                  <a:srgbClr val="FFFFFF"/>
                </a:solidFill>
                <a:latin typeface="+mj-lt"/>
                <a:ea typeface="+mj-ea"/>
                <a:cs typeface="+mj-cs"/>
              </a:rPr>
              <a:t>Brief chronology of key </a:t>
            </a:r>
            <a:r>
              <a:rPr lang="en-US" sz="4000" b="1" dirty="0" smtClean="0">
                <a:solidFill>
                  <a:srgbClr val="FFFFFF"/>
                </a:solidFill>
                <a:latin typeface="+mj-lt"/>
                <a:ea typeface="+mj-ea"/>
                <a:cs typeface="+mj-cs"/>
              </a:rPr>
              <a:t>events</a:t>
            </a:r>
            <a:endParaRPr kumimoji="0" lang="en-US" sz="2400" b="1" i="0" u="none" strike="noStrike" kern="0" cap="none" spc="0" normalizeH="0" baseline="0" noProof="0" dirty="0">
              <a:ln>
                <a:solidFill>
                  <a:srgbClr val="B2B2B2"/>
                </a:solidFill>
              </a:ln>
              <a:solidFill>
                <a:schemeClr val="accent2">
                  <a:lumMod val="40000"/>
                  <a:lumOff val="60000"/>
                </a:schemeClr>
              </a:solidFill>
              <a:effectLst/>
              <a:uLnTx/>
              <a:uFillTx/>
              <a:latin typeface="Calibri" pitchFamily="34" charset="0"/>
              <a:ea typeface="+mj-ea"/>
              <a:cs typeface="+mj-cs"/>
            </a:endParaRPr>
          </a:p>
        </p:txBody>
      </p:sp>
      <p:sp>
        <p:nvSpPr>
          <p:cNvPr id="3" name="Slide Number Placeholder 2"/>
          <p:cNvSpPr>
            <a:spLocks noGrp="1"/>
          </p:cNvSpPr>
          <p:nvPr>
            <p:ph type="sldNum" sz="quarter" idx="12"/>
          </p:nvPr>
        </p:nvSpPr>
        <p:spPr>
          <a:xfrm>
            <a:off x="7973209" y="6492875"/>
            <a:ext cx="1161826" cy="365125"/>
          </a:xfrm>
        </p:spPr>
        <p:txBody>
          <a:bodyPr/>
          <a:lstStyle/>
          <a:p>
            <a:pPr algn="r"/>
            <a:fld id="{3852BC2A-80A6-47F7-B169-83B9470F6EC4}" type="slidenum">
              <a:rPr lang="en-US" smtClean="0"/>
              <a:pPr algn="r"/>
              <a:t>12</a:t>
            </a:fld>
            <a:endParaRPr lang="en-US" dirty="0"/>
          </a:p>
        </p:txBody>
      </p:sp>
    </p:spTree>
    <p:extLst>
      <p:ext uri="{BB962C8B-B14F-4D97-AF65-F5344CB8AC3E}">
        <p14:creationId xmlns:p14="http://schemas.microsoft.com/office/powerpoint/2010/main" val="1915051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057400"/>
            <a:ext cx="8610599" cy="4572000"/>
          </a:xfrm>
        </p:spPr>
        <p:txBody>
          <a:bodyPr>
            <a:normAutofit/>
          </a:bodyPr>
          <a:lstStyle/>
          <a:p>
            <a:pPr algn="just" fontAlgn="base">
              <a:spcAft>
                <a:spcPct val="0"/>
              </a:spcAft>
              <a:defRPr/>
            </a:pPr>
            <a:r>
              <a:rPr lang="en-US" sz="2200" b="1" dirty="0"/>
              <a:t>October 2008</a:t>
            </a:r>
          </a:p>
          <a:p>
            <a:pPr marL="731520" lvl="1" algn="just">
              <a:defRPr/>
            </a:pPr>
            <a:r>
              <a:rPr lang="en-US" dirty="0"/>
              <a:t>UK government announces a $ 88 billion rescue plan for the financial system.</a:t>
            </a:r>
          </a:p>
          <a:p>
            <a:pPr marL="731520" lvl="1" algn="just">
              <a:defRPr/>
            </a:pPr>
            <a:r>
              <a:rPr lang="en-US" dirty="0"/>
              <a:t>Takes major stake in UK banks. </a:t>
            </a:r>
          </a:p>
          <a:p>
            <a:pPr marL="731520" lvl="1" algn="just">
              <a:defRPr/>
            </a:pPr>
            <a:r>
              <a:rPr lang="en-US" dirty="0"/>
              <a:t>US government approves a $ 700 billion plan.</a:t>
            </a:r>
          </a:p>
          <a:p>
            <a:pPr marL="731520" lvl="1" algn="just">
              <a:defRPr/>
            </a:pPr>
            <a:r>
              <a:rPr lang="en-US" dirty="0"/>
              <a:t>European and Asian governments follow suit.</a:t>
            </a:r>
          </a:p>
          <a:p>
            <a:pPr marL="731520" lvl="1" algn="just">
              <a:defRPr/>
            </a:pPr>
            <a:r>
              <a:rPr lang="en-US" dirty="0"/>
              <a:t>Iceland takes over a third bank and obtains IMF assistance to cope with the financial crisis.</a:t>
            </a:r>
          </a:p>
          <a:p>
            <a:pPr algn="just">
              <a:defRPr/>
            </a:pPr>
            <a:r>
              <a:rPr lang="en-US" sz="2200" dirty="0"/>
              <a:t>Contagion, spillovers, linkages and herd instincts proved to be fairly strong and the EDEs also suffered output and export losses. However, they recovered much quickly than the AEs.</a:t>
            </a:r>
          </a:p>
          <a:p>
            <a:endParaRPr lang="en-US" dirty="0"/>
          </a:p>
        </p:txBody>
      </p:sp>
      <p:sp>
        <p:nvSpPr>
          <p:cNvPr id="3" name="Slide Number Placeholder 2"/>
          <p:cNvSpPr>
            <a:spLocks noGrp="1"/>
          </p:cNvSpPr>
          <p:nvPr>
            <p:ph type="sldNum" sz="quarter" idx="12"/>
          </p:nvPr>
        </p:nvSpPr>
        <p:spPr>
          <a:xfrm>
            <a:off x="7979955" y="6492875"/>
            <a:ext cx="1161826" cy="365125"/>
          </a:xfrm>
        </p:spPr>
        <p:txBody>
          <a:bodyPr/>
          <a:lstStyle/>
          <a:p>
            <a:pPr algn="r"/>
            <a:fld id="{3852BC2A-80A6-47F7-B169-83B9470F6EC4}" type="slidenum">
              <a:rPr lang="en-US" smtClean="0"/>
              <a:pPr algn="r"/>
              <a:t>13</a:t>
            </a:fld>
            <a:endParaRPr lang="en-US" dirty="0"/>
          </a:p>
        </p:txBody>
      </p:sp>
      <p:sp>
        <p:nvSpPr>
          <p:cNvPr id="5" name="Title 1"/>
          <p:cNvSpPr txBox="1">
            <a:spLocks noGrp="1"/>
          </p:cNvSpPr>
          <p:nvPr>
            <p:ph type="title"/>
          </p:nvPr>
        </p:nvSpPr>
        <p:spPr>
          <a:prstGeom prst="rect">
            <a:avLst/>
          </a:prstGeom>
        </p:spPr>
        <p:txBody>
          <a:bodyPr>
            <a:normAutofit/>
          </a:bodyPr>
          <a:lstStyle/>
          <a:p>
            <a:pPr fontAlgn="base">
              <a:spcAft>
                <a:spcPct val="0"/>
              </a:spcAft>
              <a:defRPr/>
            </a:pPr>
            <a:r>
              <a:rPr lang="en-US" sz="4000" b="1" dirty="0">
                <a:solidFill>
                  <a:srgbClr val="FFFFFF"/>
                </a:solidFill>
                <a:latin typeface="+mj-lt"/>
                <a:ea typeface="+mj-ea"/>
                <a:cs typeface="+mj-cs"/>
              </a:rPr>
              <a:t>Brief chronology of key events </a:t>
            </a:r>
            <a:r>
              <a:rPr kumimoji="0" lang="en-US" sz="2800" b="1" i="0" u="none" strike="noStrike" kern="0" cap="none" spc="0" normalizeH="0" baseline="0" noProof="0" dirty="0" smtClean="0">
                <a:ln>
                  <a:solidFill>
                    <a:srgbClr val="B2B2B2"/>
                  </a:solidFill>
                </a:ln>
                <a:solidFill>
                  <a:schemeClr val="bg1"/>
                </a:solidFill>
                <a:effectLst/>
                <a:uLnTx/>
                <a:uFillTx/>
                <a:latin typeface="Calibri" pitchFamily="34" charset="0"/>
                <a:ea typeface="+mj-ea"/>
                <a:cs typeface="+mj-cs"/>
              </a:rPr>
              <a:t/>
            </a:r>
            <a:br>
              <a:rPr kumimoji="0" lang="en-US" sz="2800" b="1" i="0" u="none" strike="noStrike" kern="0" cap="none" spc="0" normalizeH="0" baseline="0" noProof="0" dirty="0" smtClean="0">
                <a:ln>
                  <a:solidFill>
                    <a:srgbClr val="B2B2B2"/>
                  </a:solidFill>
                </a:ln>
                <a:solidFill>
                  <a:schemeClr val="bg1"/>
                </a:solidFill>
                <a:effectLst/>
                <a:uLnTx/>
                <a:uFillTx/>
                <a:latin typeface="Calibri" pitchFamily="34" charset="0"/>
                <a:ea typeface="+mj-ea"/>
                <a:cs typeface="+mj-cs"/>
              </a:rPr>
            </a:br>
            <a:r>
              <a:rPr lang="en-US" sz="2200" b="1" dirty="0">
                <a:solidFill>
                  <a:schemeClr val="accent2">
                    <a:lumMod val="40000"/>
                    <a:lumOff val="60000"/>
                  </a:schemeClr>
                </a:solidFill>
              </a:rPr>
              <a:t>(Continued)</a:t>
            </a:r>
          </a:p>
        </p:txBody>
      </p:sp>
    </p:spTree>
    <p:extLst>
      <p:ext uri="{BB962C8B-B14F-4D97-AF65-F5344CB8AC3E}">
        <p14:creationId xmlns:p14="http://schemas.microsoft.com/office/powerpoint/2010/main" val="398145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151" y="267008"/>
            <a:ext cx="8494206" cy="1066800"/>
          </a:xfrm>
        </p:spPr>
        <p:txBody>
          <a:bodyPr>
            <a:normAutofit/>
          </a:bodyPr>
          <a:lstStyle/>
          <a:p>
            <a:pPr lvl="0"/>
            <a:r>
              <a:rPr lang="en-US" b="1" dirty="0" smtClean="0"/>
              <a:t>Contributory factors</a:t>
            </a:r>
            <a:r>
              <a:rPr lang="en-US" b="1" dirty="0"/>
              <a:t/>
            </a:r>
            <a:br>
              <a:rPr lang="en-US" b="1" dirty="0"/>
            </a:br>
            <a:r>
              <a:rPr lang="en-US" sz="2000" b="1" dirty="0">
                <a:solidFill>
                  <a:schemeClr val="accent2">
                    <a:lumMod val="40000"/>
                    <a:lumOff val="60000"/>
                  </a:schemeClr>
                </a:solidFill>
              </a:rPr>
              <a:t>(Continued</a:t>
            </a:r>
            <a:r>
              <a:rPr lang="en-US" sz="2000" b="1" dirty="0" smtClean="0">
                <a:solidFill>
                  <a:schemeClr val="accent2">
                    <a:lumMod val="40000"/>
                    <a:lumOff val="60000"/>
                  </a:schemeClr>
                </a:solidFill>
              </a:rPr>
              <a:t>)</a:t>
            </a:r>
            <a:endParaRPr lang="en-US" sz="2400" b="1" dirty="0">
              <a:solidFill>
                <a:schemeClr val="accent2">
                  <a:lumMod val="40000"/>
                  <a:lumOff val="60000"/>
                </a:schemeClr>
              </a:solidFill>
            </a:endParaRPr>
          </a:p>
        </p:txBody>
      </p:sp>
      <p:sp>
        <p:nvSpPr>
          <p:cNvPr id="9" name="Rectangle 47"/>
          <p:cNvSpPr>
            <a:spLocks noChangeArrowheads="1"/>
          </p:cNvSpPr>
          <p:nvPr/>
        </p:nvSpPr>
        <p:spPr bwMode="gray">
          <a:xfrm>
            <a:off x="304800" y="1752600"/>
            <a:ext cx="8610600" cy="4800600"/>
          </a:xfrm>
          <a:prstGeom prst="rect">
            <a:avLst/>
          </a:prstGeom>
          <a:noFill/>
          <a:ln w="19050" algn="ctr">
            <a:solidFill>
              <a:schemeClr val="bg1"/>
            </a:solidFill>
            <a:miter lim="800000"/>
            <a:headEnd/>
            <a:tailEnd/>
          </a:ln>
        </p:spPr>
        <p:txBody>
          <a:bodyPr lIns="89984" tIns="118800" rIns="89984" bIns="46030"/>
          <a:lstStyle/>
          <a:p>
            <a:pPr eaLnBrk="0" hangingPunct="0">
              <a:lnSpc>
                <a:spcPct val="100000"/>
              </a:lnSpc>
              <a:spcBef>
                <a:spcPct val="0"/>
              </a:spcBef>
              <a:spcAft>
                <a:spcPct val="0"/>
              </a:spcAft>
              <a:buClr>
                <a:srgbClr val="00A28A"/>
              </a:buClr>
              <a:buSzTx/>
              <a:buFont typeface="Times" pitchFamily="18" charset="0"/>
              <a:buNone/>
            </a:pPr>
            <a:r>
              <a:rPr lang="en-US" sz="2000" b="1" dirty="0">
                <a:solidFill>
                  <a:schemeClr val="tx2"/>
                </a:solidFill>
              </a:rPr>
              <a:t>Other factors were:</a:t>
            </a:r>
          </a:p>
          <a:p>
            <a:pPr marL="274320" indent="-274320">
              <a:spcBef>
                <a:spcPct val="20000"/>
              </a:spcBef>
              <a:spcAft>
                <a:spcPct val="0"/>
              </a:spcAft>
              <a:buClr>
                <a:schemeClr val="accent1"/>
              </a:buClr>
              <a:buSzPct val="75000"/>
              <a:buFont typeface="Symbol" pitchFamily="18" charset="2"/>
              <a:buChar char=""/>
            </a:pPr>
            <a:r>
              <a:rPr lang="en-US" sz="2000" dirty="0" smtClean="0">
                <a:solidFill>
                  <a:schemeClr val="tx2"/>
                </a:solidFill>
              </a:rPr>
              <a:t>Excess global liquidity and globalization of investment flows</a:t>
            </a:r>
          </a:p>
          <a:p>
            <a:pPr marL="274320" indent="-274320">
              <a:spcBef>
                <a:spcPct val="20000"/>
              </a:spcBef>
              <a:spcAft>
                <a:spcPct val="0"/>
              </a:spcAft>
              <a:buClr>
                <a:schemeClr val="accent1"/>
              </a:buClr>
              <a:buSzPct val="75000"/>
              <a:buFont typeface="Symbol" pitchFamily="18" charset="2"/>
              <a:buChar char=""/>
            </a:pPr>
            <a:r>
              <a:rPr lang="en-US" sz="2000" dirty="0" smtClean="0">
                <a:solidFill>
                  <a:schemeClr val="tx2"/>
                </a:solidFill>
              </a:rPr>
              <a:t>Federal reserve policy response of monetary easing</a:t>
            </a:r>
          </a:p>
          <a:p>
            <a:pPr marL="274320" indent="-274320">
              <a:spcBef>
                <a:spcPct val="20000"/>
              </a:spcBef>
              <a:spcAft>
                <a:spcPct val="0"/>
              </a:spcAft>
              <a:buClr>
                <a:schemeClr val="accent1"/>
              </a:buClr>
              <a:buSzPct val="75000"/>
              <a:buFont typeface="Symbol" pitchFamily="18" charset="2"/>
              <a:buChar char=""/>
            </a:pPr>
            <a:r>
              <a:rPr lang="en-US" sz="2000" dirty="0" smtClean="0">
                <a:solidFill>
                  <a:schemeClr val="tx2"/>
                </a:solidFill>
              </a:rPr>
              <a:t>Asset inflation (housing and commodities bubbles)</a:t>
            </a:r>
          </a:p>
          <a:p>
            <a:pPr marL="274320" indent="-274320">
              <a:spcBef>
                <a:spcPct val="20000"/>
              </a:spcBef>
              <a:spcAft>
                <a:spcPct val="0"/>
              </a:spcAft>
              <a:buClr>
                <a:schemeClr val="accent1"/>
              </a:buClr>
              <a:buSzPct val="75000"/>
              <a:buFont typeface="Symbol" pitchFamily="18" charset="2"/>
              <a:buChar char=""/>
            </a:pPr>
            <a:r>
              <a:rPr lang="en-US" sz="2000" dirty="0" smtClean="0">
                <a:solidFill>
                  <a:schemeClr val="tx2"/>
                </a:solidFill>
              </a:rPr>
              <a:t>Poor and incomplete supervision and oversight of shadow banking system</a:t>
            </a:r>
          </a:p>
          <a:p>
            <a:pPr marL="274320" indent="-274320">
              <a:lnSpc>
                <a:spcPct val="100000"/>
              </a:lnSpc>
              <a:spcBef>
                <a:spcPct val="20000"/>
              </a:spcBef>
              <a:spcAft>
                <a:spcPct val="0"/>
              </a:spcAft>
              <a:buClr>
                <a:schemeClr val="accent1"/>
              </a:buClr>
              <a:buSzPct val="75000"/>
              <a:buFont typeface="Symbol" pitchFamily="18" charset="2"/>
              <a:buChar char=""/>
            </a:pPr>
            <a:r>
              <a:rPr lang="en-US" sz="2000" dirty="0" smtClean="0">
                <a:solidFill>
                  <a:schemeClr val="tx2"/>
                </a:solidFill>
              </a:rPr>
              <a:t>Pressure to grow revenues by taking more risk</a:t>
            </a:r>
          </a:p>
          <a:p>
            <a:pPr marL="274320" indent="-274320">
              <a:lnSpc>
                <a:spcPct val="100000"/>
              </a:lnSpc>
              <a:spcBef>
                <a:spcPct val="20000"/>
              </a:spcBef>
              <a:spcAft>
                <a:spcPct val="0"/>
              </a:spcAft>
              <a:buClr>
                <a:schemeClr val="accent1"/>
              </a:buClr>
              <a:buSzPct val="75000"/>
              <a:buFont typeface="Symbol" pitchFamily="18" charset="2"/>
              <a:buChar char=""/>
            </a:pPr>
            <a:r>
              <a:rPr lang="en-US" sz="2000" dirty="0" smtClean="0">
                <a:solidFill>
                  <a:schemeClr val="tx2"/>
                </a:solidFill>
              </a:rPr>
              <a:t>Excessive leverage</a:t>
            </a:r>
          </a:p>
          <a:p>
            <a:pPr marL="274320" indent="-274320">
              <a:lnSpc>
                <a:spcPct val="100000"/>
              </a:lnSpc>
              <a:spcBef>
                <a:spcPct val="20000"/>
              </a:spcBef>
              <a:spcAft>
                <a:spcPct val="0"/>
              </a:spcAft>
              <a:buClr>
                <a:schemeClr val="accent1"/>
              </a:buClr>
              <a:buSzPct val="75000"/>
              <a:buFont typeface="Symbol" pitchFamily="18" charset="2"/>
              <a:buChar char=""/>
            </a:pPr>
            <a:r>
              <a:rPr lang="en-US" sz="2000" dirty="0" smtClean="0">
                <a:solidFill>
                  <a:schemeClr val="tx2"/>
                </a:solidFill>
              </a:rPr>
              <a:t>Pervasive reliance on mathematical models</a:t>
            </a:r>
          </a:p>
          <a:p>
            <a:pPr marL="274320" indent="-274320">
              <a:lnSpc>
                <a:spcPct val="100000"/>
              </a:lnSpc>
              <a:spcBef>
                <a:spcPct val="20000"/>
              </a:spcBef>
              <a:spcAft>
                <a:spcPct val="0"/>
              </a:spcAft>
              <a:buClr>
                <a:schemeClr val="accent1"/>
              </a:buClr>
              <a:buSzPct val="75000"/>
              <a:buFont typeface="Symbol" pitchFamily="18" charset="2"/>
              <a:buChar char=""/>
            </a:pPr>
            <a:r>
              <a:rPr lang="en-US" sz="2000" dirty="0" smtClean="0">
                <a:solidFill>
                  <a:schemeClr val="tx2"/>
                </a:solidFill>
              </a:rPr>
              <a:t>External credit ratings substitute for banks own due diligence</a:t>
            </a:r>
          </a:p>
          <a:p>
            <a:pPr marL="274320" indent="-274320">
              <a:lnSpc>
                <a:spcPct val="100000"/>
              </a:lnSpc>
              <a:spcBef>
                <a:spcPct val="20000"/>
              </a:spcBef>
              <a:spcAft>
                <a:spcPct val="0"/>
              </a:spcAft>
              <a:buClr>
                <a:schemeClr val="accent1"/>
              </a:buClr>
              <a:buSzPct val="75000"/>
              <a:buFont typeface="Symbol" pitchFamily="18" charset="2"/>
              <a:buChar char=""/>
            </a:pPr>
            <a:r>
              <a:rPr lang="en-US" sz="2000" dirty="0" smtClean="0">
                <a:solidFill>
                  <a:schemeClr val="tx2"/>
                </a:solidFill>
              </a:rPr>
              <a:t>Deficiencies in the “Originate to distribute” model vs. previous “Originate to Hold” model</a:t>
            </a:r>
          </a:p>
          <a:p>
            <a:pPr marL="274320" lvl="0" indent="-274320">
              <a:spcBef>
                <a:spcPct val="20000"/>
              </a:spcBef>
              <a:spcAft>
                <a:spcPct val="0"/>
              </a:spcAft>
              <a:buClr>
                <a:schemeClr val="accent1"/>
              </a:buClr>
              <a:buSzPct val="75000"/>
              <a:buFont typeface="Symbol" pitchFamily="18" charset="2"/>
              <a:buChar char=""/>
            </a:pPr>
            <a:r>
              <a:rPr lang="en-GB" sz="2000" dirty="0" smtClean="0">
                <a:solidFill>
                  <a:schemeClr val="tx2"/>
                </a:solidFill>
              </a:rPr>
              <a:t>Over-extended borrowers</a:t>
            </a:r>
          </a:p>
          <a:p>
            <a:pPr marL="274320" lvl="0" indent="-274320">
              <a:spcBef>
                <a:spcPct val="20000"/>
              </a:spcBef>
              <a:spcAft>
                <a:spcPct val="0"/>
              </a:spcAft>
              <a:buClr>
                <a:schemeClr val="accent1"/>
              </a:buClr>
              <a:buSzPct val="75000"/>
              <a:buFont typeface="Symbol" pitchFamily="18" charset="2"/>
              <a:buChar char=""/>
            </a:pPr>
            <a:r>
              <a:rPr lang="en-GB" sz="2000" dirty="0" smtClean="0">
                <a:solidFill>
                  <a:schemeClr val="tx2"/>
                </a:solidFill>
              </a:rPr>
              <a:t>Vulnerable to unscrupulous lending practices</a:t>
            </a:r>
          </a:p>
          <a:p>
            <a:pPr marL="274320" indent="-274320">
              <a:lnSpc>
                <a:spcPct val="100000"/>
              </a:lnSpc>
              <a:spcBef>
                <a:spcPct val="20000"/>
              </a:spcBef>
              <a:spcAft>
                <a:spcPct val="0"/>
              </a:spcAft>
              <a:buClr>
                <a:schemeClr val="accent1"/>
              </a:buClr>
              <a:buSzPct val="75000"/>
              <a:buFont typeface="Symbol" pitchFamily="18" charset="2"/>
              <a:buChar char=""/>
            </a:pPr>
            <a:endParaRPr lang="en-GB" sz="1600" dirty="0" smtClean="0">
              <a:solidFill>
                <a:schemeClr val="tx2"/>
              </a:solidFill>
            </a:endParaRPr>
          </a:p>
          <a:p>
            <a:pPr marL="274320" indent="-274320">
              <a:spcBef>
                <a:spcPct val="20000"/>
              </a:spcBef>
              <a:spcAft>
                <a:spcPct val="0"/>
              </a:spcAft>
              <a:buClr>
                <a:schemeClr val="accent1"/>
              </a:buClr>
              <a:buSzPct val="75000"/>
              <a:buFont typeface="Symbol" pitchFamily="18" charset="2"/>
              <a:buChar char=""/>
            </a:pPr>
            <a:endParaRPr lang="en-US" sz="1600" dirty="0">
              <a:solidFill>
                <a:schemeClr val="tx2"/>
              </a:solidFill>
            </a:endParaRPr>
          </a:p>
          <a:p>
            <a:pPr eaLnBrk="0" hangingPunct="0">
              <a:lnSpc>
                <a:spcPct val="100000"/>
              </a:lnSpc>
              <a:spcBef>
                <a:spcPct val="0"/>
              </a:spcBef>
              <a:spcAft>
                <a:spcPct val="0"/>
              </a:spcAft>
              <a:buClr>
                <a:srgbClr val="00A28A"/>
              </a:buClr>
              <a:buSzTx/>
              <a:buFont typeface="Times" pitchFamily="18" charset="0"/>
              <a:buNone/>
            </a:pPr>
            <a:endParaRPr lang="en-US" sz="1700" b="1" dirty="0">
              <a:solidFill>
                <a:schemeClr val="accent1">
                  <a:lumMod val="50000"/>
                </a:schemeClr>
              </a:solidFill>
              <a:latin typeface="Calibri" pitchFamily="34" charset="0"/>
            </a:endParaRPr>
          </a:p>
        </p:txBody>
      </p:sp>
      <p:sp>
        <p:nvSpPr>
          <p:cNvPr id="13" name="Slide Number Placeholder 12"/>
          <p:cNvSpPr>
            <a:spLocks noGrp="1"/>
          </p:cNvSpPr>
          <p:nvPr>
            <p:ph type="sldNum" sz="quarter" idx="12"/>
          </p:nvPr>
        </p:nvSpPr>
        <p:spPr>
          <a:xfrm>
            <a:off x="7982174" y="6500273"/>
            <a:ext cx="1161826" cy="365125"/>
          </a:xfrm>
        </p:spPr>
        <p:txBody>
          <a:bodyPr/>
          <a:lstStyle/>
          <a:p>
            <a:pPr algn="r"/>
            <a:fld id="{3852BC2A-80A6-47F7-B169-83B9470F6EC4}" type="slidenum">
              <a:rPr lang="en-US" smtClean="0"/>
              <a:pPr algn="r"/>
              <a:t>14</a:t>
            </a:fld>
            <a:endParaRPr lang="en-US" dirty="0"/>
          </a:p>
        </p:txBody>
      </p:sp>
    </p:spTree>
    <p:extLst>
      <p:ext uri="{BB962C8B-B14F-4D97-AF65-F5344CB8AC3E}">
        <p14:creationId xmlns:p14="http://schemas.microsoft.com/office/powerpoint/2010/main" val="3419613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noChangeArrowheads="1"/>
          </p:cNvSpPr>
          <p:nvPr>
            <p:ph idx="1"/>
          </p:nvPr>
        </p:nvSpPr>
        <p:spPr bwMode="auto">
          <a:xfrm>
            <a:off x="381000" y="2286000"/>
            <a:ext cx="8382000" cy="4343400"/>
          </a:xfrm>
          <a:prstGeom prst="rect">
            <a:avLst/>
          </a:prstGeom>
          <a:noFill/>
          <a:ln w="9525">
            <a:noFill/>
            <a:miter lim="800000"/>
            <a:headEnd/>
            <a:tailEnd/>
          </a:ln>
        </p:spPr>
        <p:txBody>
          <a:bodyPr>
            <a:noAutofit/>
          </a:bodyPr>
          <a:lstStyle/>
          <a:p>
            <a:pPr>
              <a:buSzPct val="75000"/>
            </a:pPr>
            <a:r>
              <a:rPr lang="en-US" sz="2200" dirty="0"/>
              <a:t>Poor governance </a:t>
            </a:r>
            <a:r>
              <a:rPr lang="en-US" sz="2200" dirty="0" smtClean="0"/>
              <a:t>practices</a:t>
            </a:r>
            <a:endParaRPr lang="en-US" sz="2200" dirty="0"/>
          </a:p>
          <a:p>
            <a:pPr>
              <a:buSzPct val="75000"/>
            </a:pPr>
            <a:r>
              <a:rPr lang="en-US" sz="2200" dirty="0"/>
              <a:t>Short term focus of remuneration </a:t>
            </a:r>
            <a:r>
              <a:rPr lang="en-US" sz="2200" dirty="0" smtClean="0"/>
              <a:t>packages</a:t>
            </a:r>
            <a:endParaRPr lang="en-US" sz="2200" dirty="0"/>
          </a:p>
          <a:p>
            <a:pPr>
              <a:buSzPct val="75000"/>
            </a:pPr>
            <a:r>
              <a:rPr lang="en-US" sz="2200" dirty="0"/>
              <a:t>Use of ROE based indicators led to excessive </a:t>
            </a:r>
            <a:r>
              <a:rPr lang="en-US" sz="2200" dirty="0" smtClean="0"/>
              <a:t>leverage</a:t>
            </a:r>
            <a:endParaRPr lang="en-US" sz="2200" dirty="0"/>
          </a:p>
          <a:p>
            <a:pPr>
              <a:buSzPct val="75000"/>
            </a:pPr>
            <a:r>
              <a:rPr lang="en-US" sz="2200" dirty="0"/>
              <a:t>Risk and business units operating in “silos”; Risk given back </a:t>
            </a:r>
            <a:r>
              <a:rPr lang="en-US" sz="2200" dirty="0" smtClean="0"/>
              <a:t>seat</a:t>
            </a:r>
            <a:endParaRPr lang="en-US" sz="2200" dirty="0"/>
          </a:p>
          <a:p>
            <a:pPr>
              <a:buSzPct val="75000"/>
            </a:pPr>
            <a:r>
              <a:rPr lang="en-US" sz="2200" dirty="0"/>
              <a:t>External ratings replaced internal risk </a:t>
            </a:r>
            <a:r>
              <a:rPr lang="en-US" sz="2200" dirty="0" smtClean="0"/>
              <a:t>assessment</a:t>
            </a:r>
            <a:endParaRPr lang="en-US" sz="2200" dirty="0"/>
          </a:p>
          <a:p>
            <a:pPr>
              <a:buSzPct val="75000"/>
            </a:pPr>
            <a:r>
              <a:rPr lang="en-US" sz="2200" dirty="0"/>
              <a:t>Over dependence on short-term funding sources - Widening maturity </a:t>
            </a:r>
            <a:r>
              <a:rPr lang="en-US" sz="2200" dirty="0" smtClean="0"/>
              <a:t>gaps</a:t>
            </a:r>
            <a:endParaRPr lang="en-US" sz="2200" dirty="0"/>
          </a:p>
          <a:p>
            <a:pPr>
              <a:buSzPct val="75000"/>
            </a:pPr>
            <a:r>
              <a:rPr lang="en-US" sz="2200" dirty="0"/>
              <a:t>Securitization and innovation; “Originate to Distribute” slice and dice model had </a:t>
            </a:r>
            <a:r>
              <a:rPr lang="en-US" sz="2200" dirty="0" smtClean="0"/>
              <a:t>flaws</a:t>
            </a:r>
            <a:endParaRPr lang="en-US" sz="2200" dirty="0"/>
          </a:p>
          <a:p>
            <a:pPr>
              <a:buSzPct val="75000"/>
            </a:pPr>
            <a:r>
              <a:rPr lang="en-US" sz="2200" dirty="0"/>
              <a:t>Unethical mortgage brokers and lending practices</a:t>
            </a:r>
          </a:p>
        </p:txBody>
      </p:sp>
      <p:sp>
        <p:nvSpPr>
          <p:cNvPr id="2" name="Title 1"/>
          <p:cNvSpPr>
            <a:spLocks noGrp="1"/>
          </p:cNvSpPr>
          <p:nvPr>
            <p:ph type="title"/>
          </p:nvPr>
        </p:nvSpPr>
        <p:spPr>
          <a:xfrm>
            <a:off x="454311" y="228600"/>
            <a:ext cx="8229600" cy="1252728"/>
          </a:xfrm>
        </p:spPr>
        <p:txBody>
          <a:bodyPr/>
          <a:lstStyle/>
          <a:p>
            <a:r>
              <a:rPr lang="en-US" b="1" dirty="0"/>
              <a:t>What went wrong</a:t>
            </a:r>
            <a:r>
              <a:rPr lang="en-US" b="1" dirty="0" smtClean="0"/>
              <a:t>?</a:t>
            </a:r>
            <a:r>
              <a:rPr lang="en-US" b="1" dirty="0"/>
              <a:t/>
            </a:r>
            <a:br>
              <a:rPr lang="en-US" b="1" dirty="0"/>
            </a:br>
            <a:r>
              <a:rPr lang="en-US" sz="2400" b="1" dirty="0" smtClean="0">
                <a:solidFill>
                  <a:schemeClr val="accent2">
                    <a:lumMod val="40000"/>
                    <a:lumOff val="60000"/>
                  </a:schemeClr>
                </a:solidFill>
              </a:rPr>
              <a:t>Banking System</a:t>
            </a:r>
            <a:endParaRPr lang="en-US" sz="2400" b="1" dirty="0">
              <a:solidFill>
                <a:schemeClr val="accent2">
                  <a:lumMod val="40000"/>
                  <a:lumOff val="60000"/>
                </a:schemeClr>
              </a:solidFill>
            </a:endParaRPr>
          </a:p>
        </p:txBody>
      </p:sp>
      <p:sp>
        <p:nvSpPr>
          <p:cNvPr id="14" name="Slide Number Placeholder 13"/>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15</a:t>
            </a:fld>
            <a:endParaRPr lang="en-US" dirty="0"/>
          </a:p>
        </p:txBody>
      </p:sp>
    </p:spTree>
    <p:extLst>
      <p:ext uri="{BB962C8B-B14F-4D97-AF65-F5344CB8AC3E}">
        <p14:creationId xmlns:p14="http://schemas.microsoft.com/office/powerpoint/2010/main" val="3892286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14600"/>
            <a:ext cx="8494206" cy="3868058"/>
          </a:xfrm>
        </p:spPr>
        <p:txBody>
          <a:bodyPr>
            <a:normAutofit/>
          </a:bodyPr>
          <a:lstStyle/>
          <a:p>
            <a:pPr>
              <a:buSzPct val="75000"/>
            </a:pPr>
            <a:r>
              <a:rPr lang="en-US" sz="1800" dirty="0"/>
              <a:t>In the absence of regulatory oversight and supervision excessive risk taking on leveraged funds</a:t>
            </a:r>
            <a:r>
              <a:rPr lang="en-US" sz="1800" dirty="0" smtClean="0"/>
              <a:t>.</a:t>
            </a:r>
          </a:p>
          <a:p>
            <a:pPr>
              <a:buSzPct val="75000"/>
            </a:pPr>
            <a:endParaRPr lang="en-US" sz="1800" dirty="0"/>
          </a:p>
          <a:p>
            <a:pPr>
              <a:buSzPct val="75000"/>
            </a:pPr>
            <a:r>
              <a:rPr lang="en-US" sz="1800" dirty="0" smtClean="0"/>
              <a:t>Rapid </a:t>
            </a:r>
            <a:r>
              <a:rPr lang="en-US" sz="1800" dirty="0"/>
              <a:t>sale of assets in a crisis c</a:t>
            </a:r>
            <a:r>
              <a:rPr lang="en-US" sz="1800" dirty="0" smtClean="0"/>
              <a:t>aused liquidity </a:t>
            </a:r>
            <a:r>
              <a:rPr lang="en-US" sz="1800" dirty="0"/>
              <a:t>spirals</a:t>
            </a:r>
          </a:p>
          <a:p>
            <a:pPr>
              <a:buSzPct val="75000"/>
            </a:pPr>
            <a:endParaRPr lang="en-US" sz="1800" dirty="0" smtClean="0"/>
          </a:p>
          <a:p>
            <a:pPr>
              <a:buSzPct val="75000"/>
            </a:pPr>
            <a:r>
              <a:rPr lang="en-US" sz="1800" dirty="0" smtClean="0"/>
              <a:t>Moral </a:t>
            </a:r>
            <a:r>
              <a:rPr lang="en-US" sz="1800" dirty="0"/>
              <a:t>hazard created by “asymmetric fee structure” of hedge funds</a:t>
            </a:r>
          </a:p>
          <a:p>
            <a:pPr>
              <a:buSzPct val="75000"/>
            </a:pPr>
            <a:endParaRPr lang="en-US" sz="1800" dirty="0" smtClean="0"/>
          </a:p>
          <a:p>
            <a:pPr>
              <a:buSzPct val="75000"/>
            </a:pPr>
            <a:r>
              <a:rPr lang="en-US" sz="1800" dirty="0" smtClean="0"/>
              <a:t>Contributing </a:t>
            </a:r>
            <a:r>
              <a:rPr lang="en-US" sz="1800" dirty="0"/>
              <a:t>to greater systemic risk</a:t>
            </a:r>
          </a:p>
          <a:p>
            <a:pPr>
              <a:buNone/>
            </a:pPr>
            <a:endParaRPr lang="en-US" sz="1600" dirty="0"/>
          </a:p>
        </p:txBody>
      </p:sp>
      <p:sp>
        <p:nvSpPr>
          <p:cNvPr id="2" name="Title 1"/>
          <p:cNvSpPr>
            <a:spLocks noGrp="1"/>
          </p:cNvSpPr>
          <p:nvPr>
            <p:ph type="title"/>
          </p:nvPr>
        </p:nvSpPr>
        <p:spPr>
          <a:xfrm>
            <a:off x="327561" y="228600"/>
            <a:ext cx="8494206" cy="1066800"/>
          </a:xfrm>
        </p:spPr>
        <p:txBody>
          <a:bodyPr>
            <a:normAutofit fontScale="90000"/>
          </a:bodyPr>
          <a:lstStyle/>
          <a:p>
            <a:r>
              <a:rPr lang="en-US" b="1" dirty="0"/>
              <a:t>What went wrong</a:t>
            </a:r>
            <a:r>
              <a:rPr lang="en-US" b="1" dirty="0" smtClean="0"/>
              <a:t>?</a:t>
            </a:r>
            <a:r>
              <a:rPr lang="en-US" b="1" dirty="0"/>
              <a:t/>
            </a:r>
            <a:br>
              <a:rPr lang="en-US" b="1" dirty="0"/>
            </a:br>
            <a:r>
              <a:rPr lang="en-US" sz="2400" b="1" dirty="0" smtClean="0">
                <a:solidFill>
                  <a:schemeClr val="accent2">
                    <a:lumMod val="40000"/>
                    <a:lumOff val="60000"/>
                  </a:schemeClr>
                </a:solidFill>
              </a:rPr>
              <a:t>Shadow Banking</a:t>
            </a:r>
            <a:endParaRPr lang="en-US" sz="2400" b="1" dirty="0">
              <a:solidFill>
                <a:schemeClr val="accent2">
                  <a:lumMod val="40000"/>
                  <a:lumOff val="60000"/>
                </a:schemeClr>
              </a:solidFill>
            </a:endParaRPr>
          </a:p>
        </p:txBody>
      </p:sp>
      <p:sp>
        <p:nvSpPr>
          <p:cNvPr id="5" name="Slide Number Placeholder 4"/>
          <p:cNvSpPr>
            <a:spLocks noGrp="1"/>
          </p:cNvSpPr>
          <p:nvPr>
            <p:ph type="sldNum" sz="quarter" idx="12"/>
          </p:nvPr>
        </p:nvSpPr>
        <p:spPr>
          <a:xfrm>
            <a:off x="7982174" y="6482518"/>
            <a:ext cx="1161826" cy="365125"/>
          </a:xfrm>
        </p:spPr>
        <p:txBody>
          <a:bodyPr/>
          <a:lstStyle/>
          <a:p>
            <a:pPr algn="r"/>
            <a:fld id="{3852BC2A-80A6-47F7-B169-83B9470F6EC4}" type="slidenum">
              <a:rPr lang="en-US" smtClean="0"/>
              <a:pPr algn="r"/>
              <a:t>16</a:t>
            </a:fld>
            <a:endParaRPr lang="en-US" dirty="0"/>
          </a:p>
        </p:txBody>
      </p:sp>
    </p:spTree>
    <p:extLst>
      <p:ext uri="{BB962C8B-B14F-4D97-AF65-F5344CB8AC3E}">
        <p14:creationId xmlns:p14="http://schemas.microsoft.com/office/powerpoint/2010/main" val="951736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548" y="2590800"/>
            <a:ext cx="8494206" cy="3868058"/>
          </a:xfrm>
        </p:spPr>
        <p:txBody>
          <a:bodyPr>
            <a:normAutofit/>
          </a:bodyPr>
          <a:lstStyle/>
          <a:p>
            <a:pPr algn="just"/>
            <a:r>
              <a:rPr lang="en-US" sz="1600" b="1" dirty="0"/>
              <a:t>Significant underestimation </a:t>
            </a:r>
            <a:r>
              <a:rPr lang="en-US" sz="1600" b="0" dirty="0"/>
              <a:t>of the risks of structured </a:t>
            </a:r>
            <a:r>
              <a:rPr lang="en-US" sz="1600" b="0" dirty="0" smtClean="0"/>
              <a:t>products</a:t>
            </a:r>
          </a:p>
          <a:p>
            <a:pPr algn="just"/>
            <a:endParaRPr lang="en-US" sz="1600" b="0" dirty="0"/>
          </a:p>
          <a:p>
            <a:pPr algn="just"/>
            <a:r>
              <a:rPr lang="en-US" sz="1600" b="0" dirty="0"/>
              <a:t>Conflict of interest</a:t>
            </a:r>
          </a:p>
          <a:p>
            <a:pPr lvl="1" algn="just">
              <a:buSzPct val="75000"/>
            </a:pPr>
            <a:r>
              <a:rPr lang="en-US" sz="1600" b="1" dirty="0"/>
              <a:t>Relationship conflicts</a:t>
            </a:r>
            <a:r>
              <a:rPr lang="en-US" sz="1600" dirty="0"/>
              <a:t>: </a:t>
            </a:r>
            <a:r>
              <a:rPr lang="en-US" sz="1600" b="0" dirty="0"/>
              <a:t>Long, established relationships with CDO and MBS issuers</a:t>
            </a:r>
          </a:p>
          <a:p>
            <a:pPr lvl="1" algn="just">
              <a:buSzPct val="75000"/>
            </a:pPr>
            <a:r>
              <a:rPr lang="en-US" sz="1600" b="1" dirty="0"/>
              <a:t>Issuer-paid model: </a:t>
            </a:r>
            <a:r>
              <a:rPr lang="en-US" sz="1600" b="0" dirty="0"/>
              <a:t>“… paid by the very people whose products they rate”</a:t>
            </a:r>
          </a:p>
          <a:p>
            <a:pPr lvl="1" algn="just">
              <a:buSzPct val="75000"/>
            </a:pPr>
            <a:r>
              <a:rPr lang="en-US" sz="1600" b="1" dirty="0"/>
              <a:t>Advisory business:</a:t>
            </a:r>
            <a:r>
              <a:rPr lang="en-US" sz="1600" dirty="0"/>
              <a:t> </a:t>
            </a:r>
            <a:r>
              <a:rPr lang="en-US" sz="1600" b="0" dirty="0"/>
              <a:t>CRAs advised banks on structuring MBSs leading to good </a:t>
            </a:r>
            <a:r>
              <a:rPr lang="en-US" sz="1600" b="0" dirty="0" smtClean="0"/>
              <a:t>rating</a:t>
            </a:r>
          </a:p>
          <a:p>
            <a:pPr lvl="1" algn="just">
              <a:buSzPct val="75000"/>
            </a:pPr>
            <a:endParaRPr lang="en-US" sz="1600" b="0" dirty="0"/>
          </a:p>
          <a:p>
            <a:pPr algn="just"/>
            <a:r>
              <a:rPr lang="en-US" sz="1600" b="0" dirty="0"/>
              <a:t>Exacerbating the asset price spirals </a:t>
            </a:r>
          </a:p>
          <a:p>
            <a:pPr lvl="1" algn="just">
              <a:buSzPct val="75000"/>
            </a:pPr>
            <a:r>
              <a:rPr lang="en-US" sz="1600" b="0" dirty="0"/>
              <a:t>Mass downgrades during late 2007 triggered the limits of many institutional investors, leading to forced selling</a:t>
            </a:r>
          </a:p>
          <a:p>
            <a:pPr lvl="1" algn="just">
              <a:buSzPct val="75000"/>
            </a:pPr>
            <a:r>
              <a:rPr lang="en-US" sz="1600" b="0" dirty="0"/>
              <a:t>Pro-cyclical nature of credit ratings</a:t>
            </a:r>
          </a:p>
          <a:p>
            <a:pPr algn="just">
              <a:buNone/>
            </a:pPr>
            <a:endParaRPr lang="en-US" dirty="0"/>
          </a:p>
        </p:txBody>
      </p:sp>
      <p:sp>
        <p:nvSpPr>
          <p:cNvPr id="12" name="Title 1"/>
          <p:cNvSpPr>
            <a:spLocks noGrp="1"/>
          </p:cNvSpPr>
          <p:nvPr>
            <p:ph type="title"/>
          </p:nvPr>
        </p:nvSpPr>
        <p:spPr>
          <a:xfrm>
            <a:off x="321548" y="228600"/>
            <a:ext cx="8494206" cy="1066800"/>
          </a:xfrm>
        </p:spPr>
        <p:txBody>
          <a:bodyPr>
            <a:normAutofit fontScale="90000"/>
          </a:bodyPr>
          <a:lstStyle/>
          <a:p>
            <a:r>
              <a:rPr lang="en-US" b="1" dirty="0"/>
              <a:t>What went wrong</a:t>
            </a:r>
            <a:r>
              <a:rPr lang="en-US" b="1" dirty="0" smtClean="0"/>
              <a:t>? </a:t>
            </a:r>
            <a:r>
              <a:rPr lang="en-US" b="1" dirty="0"/>
              <a:t/>
            </a:r>
            <a:br>
              <a:rPr lang="en-US" b="1" dirty="0"/>
            </a:br>
            <a:r>
              <a:rPr lang="en-US" sz="2400" b="1" dirty="0" smtClean="0">
                <a:solidFill>
                  <a:schemeClr val="accent2">
                    <a:lumMod val="40000"/>
                    <a:lumOff val="60000"/>
                  </a:schemeClr>
                </a:solidFill>
              </a:rPr>
              <a:t>Credit rating </a:t>
            </a:r>
            <a:r>
              <a:rPr lang="en-US" sz="2400" b="1" dirty="0">
                <a:solidFill>
                  <a:schemeClr val="accent2">
                    <a:lumMod val="40000"/>
                    <a:lumOff val="60000"/>
                  </a:schemeClr>
                </a:solidFill>
              </a:rPr>
              <a:t>agencies</a:t>
            </a:r>
          </a:p>
        </p:txBody>
      </p:sp>
      <p:sp>
        <p:nvSpPr>
          <p:cNvPr id="11" name="Slide Number Placeholder 10"/>
          <p:cNvSpPr>
            <a:spLocks noGrp="1"/>
          </p:cNvSpPr>
          <p:nvPr>
            <p:ph type="sldNum" sz="quarter" idx="12"/>
          </p:nvPr>
        </p:nvSpPr>
        <p:spPr>
          <a:xfrm>
            <a:off x="7995621" y="6492875"/>
            <a:ext cx="1161826" cy="365125"/>
          </a:xfrm>
        </p:spPr>
        <p:txBody>
          <a:bodyPr/>
          <a:lstStyle/>
          <a:p>
            <a:pPr algn="r"/>
            <a:fld id="{3852BC2A-80A6-47F7-B169-83B9470F6EC4}" type="slidenum">
              <a:rPr lang="en-US" smtClean="0"/>
              <a:pPr algn="r"/>
              <a:t>17</a:t>
            </a:fld>
            <a:endParaRPr lang="en-US" dirty="0"/>
          </a:p>
        </p:txBody>
      </p:sp>
    </p:spTree>
    <p:extLst>
      <p:ext uri="{BB962C8B-B14F-4D97-AF65-F5344CB8AC3E}">
        <p14:creationId xmlns:p14="http://schemas.microsoft.com/office/powerpoint/2010/main" val="2115659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2362200"/>
            <a:ext cx="8686800" cy="4190999"/>
          </a:xfrm>
        </p:spPr>
        <p:txBody>
          <a:bodyPr>
            <a:normAutofit fontScale="92500" lnSpcReduction="10000"/>
          </a:bodyPr>
          <a:lstStyle/>
          <a:p>
            <a:r>
              <a:rPr lang="en-US" dirty="0" smtClean="0"/>
              <a:t>Efficient Market Hypothesis (EMH) has been the predominant theory governing financial  markets. The assumption that market prices are based on rationality has proved wrong in practice. Individual rationality does not ensure collective rationality. </a:t>
            </a:r>
            <a:endParaRPr lang="en-US" dirty="0"/>
          </a:p>
          <a:p>
            <a:endParaRPr lang="en-US" dirty="0" smtClean="0"/>
          </a:p>
          <a:p>
            <a:r>
              <a:rPr lang="en-US" dirty="0" smtClean="0"/>
              <a:t>Individual does not always behave rationally but in network economy his/ her behavior </a:t>
            </a:r>
            <a:r>
              <a:rPr lang="en-US" dirty="0" smtClean="0"/>
              <a:t>depends </a:t>
            </a:r>
            <a:r>
              <a:rPr lang="en-US" dirty="0" smtClean="0"/>
              <a:t>on what others are doing. Herd instinct is a common observable trait.</a:t>
            </a:r>
          </a:p>
          <a:p>
            <a:endParaRPr lang="en-US" dirty="0" smtClean="0"/>
          </a:p>
          <a:p>
            <a:r>
              <a:rPr lang="en-US" dirty="0" smtClean="0"/>
              <a:t>Securitization was believed to improve financial stability. In actual fact, trading in these marketable instruments made them vulnerable to market sentiment.</a:t>
            </a:r>
          </a:p>
          <a:p>
            <a:endParaRPr lang="en-US" dirty="0"/>
          </a:p>
        </p:txBody>
      </p:sp>
      <p:sp>
        <p:nvSpPr>
          <p:cNvPr id="3" name="Slide Number Placeholder 2"/>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18</a:t>
            </a:fld>
            <a:endParaRPr lang="en-US" dirty="0"/>
          </a:p>
        </p:txBody>
      </p:sp>
      <p:sp>
        <p:nvSpPr>
          <p:cNvPr id="5" name="Title 1"/>
          <p:cNvSpPr>
            <a:spLocks noGrp="1"/>
          </p:cNvSpPr>
          <p:nvPr>
            <p:ph type="title"/>
          </p:nvPr>
        </p:nvSpPr>
        <p:spPr>
          <a:xfrm>
            <a:off x="457200" y="228600"/>
            <a:ext cx="8229600" cy="1252728"/>
          </a:xfrm>
        </p:spPr>
        <p:txBody>
          <a:bodyPr>
            <a:normAutofit fontScale="90000"/>
          </a:bodyPr>
          <a:lstStyle/>
          <a:p>
            <a:r>
              <a:rPr lang="en-US" b="1" dirty="0"/>
              <a:t>What went wrong</a:t>
            </a:r>
            <a:r>
              <a:rPr lang="en-US" b="1" dirty="0" smtClean="0"/>
              <a:t>? </a:t>
            </a:r>
            <a:r>
              <a:rPr lang="en-US" b="1" dirty="0"/>
              <a:t/>
            </a:r>
            <a:br>
              <a:rPr lang="en-US" b="1" dirty="0"/>
            </a:br>
            <a:r>
              <a:rPr lang="en-US" sz="2400" b="1" dirty="0" smtClean="0">
                <a:solidFill>
                  <a:schemeClr val="accent2">
                    <a:lumMod val="40000"/>
                    <a:lumOff val="60000"/>
                  </a:schemeClr>
                </a:solidFill>
              </a:rPr>
              <a:t>Flawed </a:t>
            </a:r>
            <a:r>
              <a:rPr lang="en-US" sz="2400" b="1" dirty="0">
                <a:solidFill>
                  <a:schemeClr val="accent2">
                    <a:lumMod val="40000"/>
                    <a:lumOff val="60000"/>
                  </a:schemeClr>
                </a:solidFill>
              </a:rPr>
              <a:t>Theoretical Assumption</a:t>
            </a:r>
            <a:br>
              <a:rPr lang="en-US" sz="2400" b="1" dirty="0">
                <a:solidFill>
                  <a:schemeClr val="accent2">
                    <a:lumMod val="40000"/>
                    <a:lumOff val="60000"/>
                  </a:schemeClr>
                </a:solidFill>
              </a:rPr>
            </a:br>
            <a:endParaRPr lang="en-US" sz="2400" b="1" dirty="0">
              <a:solidFill>
                <a:schemeClr val="accent2">
                  <a:lumMod val="40000"/>
                  <a:lumOff val="60000"/>
                </a:schemeClr>
              </a:solidFill>
            </a:endParaRPr>
          </a:p>
        </p:txBody>
      </p:sp>
    </p:spTree>
    <p:extLst>
      <p:ext uri="{BB962C8B-B14F-4D97-AF65-F5344CB8AC3E}">
        <p14:creationId xmlns:p14="http://schemas.microsoft.com/office/powerpoint/2010/main" val="1684889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675466"/>
            <a:ext cx="8153400" cy="3877734"/>
          </a:xfrm>
        </p:spPr>
        <p:txBody>
          <a:bodyPr>
            <a:normAutofit fontScale="92500" lnSpcReduction="10000"/>
          </a:bodyPr>
          <a:lstStyle/>
          <a:p>
            <a:r>
              <a:rPr lang="en-US" dirty="0" smtClean="0"/>
              <a:t>Mathematical models and algorithms would allow financial innovation, </a:t>
            </a:r>
            <a:r>
              <a:rPr lang="en-US" dirty="0" smtClean="0"/>
              <a:t>ease in </a:t>
            </a:r>
            <a:r>
              <a:rPr lang="en-US" dirty="0" smtClean="0"/>
              <a:t>manufacturing and trading in complex derivatives such as credit default swaps (CDSs) and collateralized Debt Obligations (CDOs). The models made the assessment of credit quality of underlying loans quite difficult and complicated. There were serious omissions in the specifications of models such as complete exclusion of high risk events, systemic risks and non-linearity.</a:t>
            </a:r>
          </a:p>
          <a:p>
            <a:endParaRPr lang="en-US" dirty="0" smtClean="0"/>
          </a:p>
          <a:p>
            <a:r>
              <a:rPr lang="en-US" dirty="0" smtClean="0"/>
              <a:t>Information asymmetry and Moral hazard have been studied extensively in economics literature but their application in designing new financial products was far from satisfactory.</a:t>
            </a:r>
          </a:p>
          <a:p>
            <a:endParaRPr lang="en-US" dirty="0"/>
          </a:p>
        </p:txBody>
      </p:sp>
      <p:sp>
        <p:nvSpPr>
          <p:cNvPr id="3" name="Slide Number Placeholder 2"/>
          <p:cNvSpPr>
            <a:spLocks noGrp="1"/>
          </p:cNvSpPr>
          <p:nvPr>
            <p:ph type="sldNum" sz="quarter" idx="12"/>
          </p:nvPr>
        </p:nvSpPr>
        <p:spPr/>
        <p:txBody>
          <a:bodyPr/>
          <a:lstStyle/>
          <a:p>
            <a:fld id="{3852BC2A-80A6-47F7-B169-83B9470F6EC4}" type="slidenum">
              <a:rPr lang="en-US" smtClean="0"/>
              <a:t>19</a:t>
            </a:fld>
            <a:endParaRPr lang="en-US"/>
          </a:p>
        </p:txBody>
      </p:sp>
      <p:sp>
        <p:nvSpPr>
          <p:cNvPr id="5" name="Title 1"/>
          <p:cNvSpPr>
            <a:spLocks noGrp="1"/>
          </p:cNvSpPr>
          <p:nvPr>
            <p:ph type="title"/>
          </p:nvPr>
        </p:nvSpPr>
        <p:spPr>
          <a:xfrm>
            <a:off x="457200" y="228600"/>
            <a:ext cx="8229600" cy="1252728"/>
          </a:xfrm>
        </p:spPr>
        <p:txBody>
          <a:bodyPr>
            <a:normAutofit fontScale="90000"/>
          </a:bodyPr>
          <a:lstStyle/>
          <a:p>
            <a:r>
              <a:rPr lang="en-US" b="1" dirty="0"/>
              <a:t>What went wrong</a:t>
            </a:r>
            <a:r>
              <a:rPr lang="en-US" b="1" dirty="0" smtClean="0"/>
              <a:t>? </a:t>
            </a:r>
            <a:r>
              <a:rPr lang="en-US" b="1" dirty="0"/>
              <a:t/>
            </a:r>
            <a:br>
              <a:rPr lang="en-US" b="1" dirty="0"/>
            </a:br>
            <a:r>
              <a:rPr lang="en-US" sz="2400" b="1" dirty="0" smtClean="0">
                <a:solidFill>
                  <a:schemeClr val="accent2">
                    <a:lumMod val="40000"/>
                    <a:lumOff val="60000"/>
                  </a:schemeClr>
                </a:solidFill>
              </a:rPr>
              <a:t>Flawed </a:t>
            </a:r>
            <a:r>
              <a:rPr lang="en-US" sz="2400" b="1" dirty="0">
                <a:solidFill>
                  <a:schemeClr val="accent2">
                    <a:lumMod val="40000"/>
                    <a:lumOff val="60000"/>
                  </a:schemeClr>
                </a:solidFill>
              </a:rPr>
              <a:t>Theoretical Assumption</a:t>
            </a:r>
            <a:br>
              <a:rPr lang="en-US" sz="2400" b="1" dirty="0">
                <a:solidFill>
                  <a:schemeClr val="accent2">
                    <a:lumMod val="40000"/>
                    <a:lumOff val="60000"/>
                  </a:schemeClr>
                </a:solidFill>
              </a:rPr>
            </a:br>
            <a:r>
              <a:rPr lang="en-US" sz="2400" b="1" dirty="0">
                <a:solidFill>
                  <a:schemeClr val="accent2">
                    <a:lumMod val="40000"/>
                    <a:lumOff val="60000"/>
                  </a:schemeClr>
                </a:solidFill>
              </a:rPr>
              <a:t>(Continued)</a:t>
            </a:r>
          </a:p>
        </p:txBody>
      </p:sp>
    </p:spTree>
    <p:extLst>
      <p:ext uri="{BB962C8B-B14F-4D97-AF65-F5344CB8AC3E}">
        <p14:creationId xmlns:p14="http://schemas.microsoft.com/office/powerpoint/2010/main" val="3458297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877733"/>
          </a:xfrm>
        </p:spPr>
        <p:txBody>
          <a:bodyPr>
            <a:normAutofit fontScale="92500" lnSpcReduction="10000"/>
          </a:bodyPr>
          <a:lstStyle/>
          <a:p>
            <a:r>
              <a:rPr lang="en-US" dirty="0" smtClean="0">
                <a:hlinkClick r:id="rId2" action="ppaction://hlinksldjump"/>
              </a:rPr>
              <a:t>CONTEXT AND BACKGROUND</a:t>
            </a:r>
            <a:endParaRPr lang="en-US" dirty="0" smtClean="0"/>
          </a:p>
          <a:p>
            <a:r>
              <a:rPr lang="en-US" dirty="0" smtClean="0">
                <a:hlinkClick r:id="rId3" action="ppaction://hlinksldjump"/>
              </a:rPr>
              <a:t>BRIEF CHRONOLOGY OF KEY EVENTS</a:t>
            </a:r>
            <a:endParaRPr lang="en-US" dirty="0" smtClean="0"/>
          </a:p>
          <a:p>
            <a:r>
              <a:rPr lang="en-US" dirty="0" smtClean="0">
                <a:hlinkClick r:id="rId4" action="ppaction://hlinksldjump"/>
              </a:rPr>
              <a:t>CONTRIBUTORY FACTORS </a:t>
            </a:r>
            <a:endParaRPr lang="en-US" dirty="0" smtClean="0"/>
          </a:p>
          <a:p>
            <a:r>
              <a:rPr lang="en-US" dirty="0" smtClean="0">
                <a:hlinkClick r:id="rId5" action="ppaction://hlinksldjump"/>
              </a:rPr>
              <a:t>WHAT WENT WRONG</a:t>
            </a:r>
            <a:endParaRPr lang="en-US" dirty="0" smtClean="0"/>
          </a:p>
          <a:p>
            <a:r>
              <a:rPr lang="en-US" dirty="0" smtClean="0">
                <a:hlinkClick r:id="rId6" action="ppaction://hlinksldjump"/>
              </a:rPr>
              <a:t>RESPONSE TO THE CRISIS</a:t>
            </a:r>
            <a:endParaRPr lang="en-US" dirty="0" smtClean="0"/>
          </a:p>
          <a:p>
            <a:r>
              <a:rPr lang="en-US" dirty="0" smtClean="0">
                <a:hlinkClick r:id="rId7" action="ppaction://hlinksldjump"/>
              </a:rPr>
              <a:t>IMPACT OF CRISIS IN PAKISTAN</a:t>
            </a:r>
            <a:endParaRPr lang="en-US" dirty="0" smtClean="0"/>
          </a:p>
          <a:p>
            <a:r>
              <a:rPr lang="en-US" dirty="0" smtClean="0">
                <a:hlinkClick r:id="rId8" action="ppaction://hlinksldjump"/>
              </a:rPr>
              <a:t>SALIENT FEATURES AND LESSONS LEARNT</a:t>
            </a:r>
            <a:endParaRPr lang="en-US" dirty="0" smtClean="0"/>
          </a:p>
          <a:p>
            <a:r>
              <a:rPr lang="en-US" smtClean="0">
                <a:hlinkClick r:id="rId9" action="ppaction://hlinksldjump"/>
              </a:rPr>
              <a:t>LESSONS </a:t>
            </a:r>
            <a:r>
              <a:rPr lang="en-US" dirty="0" smtClean="0">
                <a:hlinkClick r:id="rId9" action="ppaction://hlinksldjump"/>
              </a:rPr>
              <a:t>ON CORPORATE GOVERNANCE OECD FINDINGS</a:t>
            </a:r>
            <a:endParaRPr lang="en-US" dirty="0" smtClean="0"/>
          </a:p>
          <a:p>
            <a:r>
              <a:rPr lang="en-US" dirty="0" smtClean="0">
                <a:hlinkClick r:id="rId10" action="ppaction://hlinksldjump"/>
              </a:rPr>
              <a:t>LESSONS FOR SHAREHOLDERS KEY QUESTIONS TO ASK – BOARD ASS...</a:t>
            </a:r>
            <a:endParaRPr lang="en-US" dirty="0" smtClean="0"/>
          </a:p>
          <a:p>
            <a:endParaRPr lang="en-US" dirty="0" smtClean="0"/>
          </a:p>
        </p:txBody>
      </p:sp>
      <p:sp>
        <p:nvSpPr>
          <p:cNvPr id="3" name="Slide Number Placeholder 2"/>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2</a:t>
            </a:fld>
            <a:endParaRPr lang="en-US" dirty="0"/>
          </a:p>
        </p:txBody>
      </p:sp>
      <p:sp>
        <p:nvSpPr>
          <p:cNvPr id="4" name="Title 3"/>
          <p:cNvSpPr>
            <a:spLocks noGrp="1"/>
          </p:cNvSpPr>
          <p:nvPr>
            <p:ph type="title"/>
          </p:nvPr>
        </p:nvSpPr>
        <p:spPr/>
        <p:txBody>
          <a:bodyPr/>
          <a:lstStyle/>
          <a:p>
            <a:r>
              <a:rPr lang="en-US" b="1" dirty="0" smtClean="0"/>
              <a:t>AGENDA </a:t>
            </a:r>
            <a:endParaRPr lang="en-US" b="1" dirty="0"/>
          </a:p>
        </p:txBody>
      </p:sp>
    </p:spTree>
    <p:extLst>
      <p:ext uri="{BB962C8B-B14F-4D97-AF65-F5344CB8AC3E}">
        <p14:creationId xmlns:p14="http://schemas.microsoft.com/office/powerpoint/2010/main" val="2438355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438400"/>
            <a:ext cx="8534400" cy="4876800"/>
          </a:xfrm>
        </p:spPr>
        <p:txBody>
          <a:bodyPr>
            <a:noAutofit/>
          </a:bodyPr>
          <a:lstStyle/>
          <a:p>
            <a:pPr algn="just"/>
            <a:r>
              <a:rPr lang="en-US" sz="2200" dirty="0"/>
              <a:t>Missing macro-prudential supervision</a:t>
            </a:r>
          </a:p>
          <a:p>
            <a:pPr algn="just"/>
            <a:r>
              <a:rPr lang="en-US" sz="2200" dirty="0"/>
              <a:t>Pro-cyclical capital requirements</a:t>
            </a:r>
          </a:p>
          <a:p>
            <a:pPr algn="just"/>
            <a:r>
              <a:rPr lang="en-US" sz="2200" dirty="0" smtClean="0"/>
              <a:t>Built-in </a:t>
            </a:r>
            <a:r>
              <a:rPr lang="en-US" sz="2200" dirty="0"/>
              <a:t>reliance on rating agency opinions</a:t>
            </a:r>
          </a:p>
          <a:p>
            <a:pPr algn="just"/>
            <a:r>
              <a:rPr lang="en-US" sz="2200" dirty="0"/>
              <a:t>Little attention to liquidity risk and the risk of trading book of banks</a:t>
            </a:r>
          </a:p>
          <a:p>
            <a:pPr algn="just"/>
            <a:r>
              <a:rPr lang="en-US" sz="2200" dirty="0"/>
              <a:t>During the crisis, many weak banks were allowed to merge with other banks. This in turn created many “too big to fail” institutions </a:t>
            </a:r>
          </a:p>
          <a:p>
            <a:pPr algn="just"/>
            <a:r>
              <a:rPr lang="en-US" sz="2200" dirty="0"/>
              <a:t>Creation of deposit insurances has exacerbated the moral hazard problem</a:t>
            </a:r>
          </a:p>
          <a:p>
            <a:pPr algn="just"/>
            <a:r>
              <a:rPr lang="en-US" sz="2200" dirty="0"/>
              <a:t>Weak regulatory framework for market infrastructure – Payment and settlement systems</a:t>
            </a:r>
          </a:p>
          <a:p>
            <a:pPr algn="just"/>
            <a:endParaRPr lang="en-US" sz="3600" dirty="0"/>
          </a:p>
        </p:txBody>
      </p:sp>
      <p:sp>
        <p:nvSpPr>
          <p:cNvPr id="2" name="Title 1"/>
          <p:cNvSpPr>
            <a:spLocks noGrp="1"/>
          </p:cNvSpPr>
          <p:nvPr>
            <p:ph type="title"/>
          </p:nvPr>
        </p:nvSpPr>
        <p:spPr>
          <a:xfrm>
            <a:off x="293435" y="228600"/>
            <a:ext cx="8494206" cy="1066800"/>
          </a:xfrm>
        </p:spPr>
        <p:txBody>
          <a:bodyPr>
            <a:normAutofit fontScale="90000"/>
          </a:bodyPr>
          <a:lstStyle/>
          <a:p>
            <a:r>
              <a:rPr lang="en-US" b="1" dirty="0"/>
              <a:t>What went wrong</a:t>
            </a:r>
            <a:r>
              <a:rPr lang="en-US" b="1" dirty="0" smtClean="0"/>
              <a:t>?</a:t>
            </a:r>
            <a:r>
              <a:rPr lang="en-US" b="1" dirty="0"/>
              <a:t/>
            </a:r>
            <a:br>
              <a:rPr lang="en-US" b="1" dirty="0"/>
            </a:br>
            <a:r>
              <a:rPr lang="en-US" sz="2400" b="1" dirty="0">
                <a:solidFill>
                  <a:schemeClr val="accent2">
                    <a:lumMod val="40000"/>
                    <a:lumOff val="60000"/>
                  </a:schemeClr>
                </a:solidFill>
              </a:rPr>
              <a:t>Regulators</a:t>
            </a:r>
          </a:p>
        </p:txBody>
      </p:sp>
      <p:sp>
        <p:nvSpPr>
          <p:cNvPr id="13" name="Slide Number Placeholder 12"/>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20</a:t>
            </a:fld>
            <a:endParaRPr lang="en-US" dirty="0"/>
          </a:p>
        </p:txBody>
      </p:sp>
    </p:spTree>
    <p:extLst>
      <p:ext uri="{BB962C8B-B14F-4D97-AF65-F5344CB8AC3E}">
        <p14:creationId xmlns:p14="http://schemas.microsoft.com/office/powerpoint/2010/main" val="25596705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normAutofit fontScale="90000"/>
          </a:bodyPr>
          <a:lstStyle/>
          <a:p>
            <a:r>
              <a:rPr lang="en-US" b="1" dirty="0"/>
              <a:t/>
            </a:r>
            <a:br>
              <a:rPr lang="en-US" b="1" dirty="0"/>
            </a:br>
            <a:r>
              <a:rPr lang="en-US" b="1" dirty="0"/>
              <a:t>Response to the </a:t>
            </a:r>
            <a:r>
              <a:rPr lang="en-US" b="1" dirty="0" smtClean="0"/>
              <a:t>crisis</a:t>
            </a:r>
            <a:r>
              <a:rPr lang="en-US" b="1" dirty="0"/>
              <a:t/>
            </a:r>
            <a:br>
              <a:rPr lang="en-US" b="1" dirty="0"/>
            </a:br>
            <a:r>
              <a:rPr lang="en-US" sz="2400" b="1" dirty="0">
                <a:solidFill>
                  <a:schemeClr val="accent2">
                    <a:lumMod val="40000"/>
                    <a:lumOff val="60000"/>
                  </a:schemeClr>
                </a:solidFill>
              </a:rPr>
              <a:t>A summary of responses</a:t>
            </a:r>
            <a:br>
              <a:rPr lang="en-US" sz="2400" b="1" dirty="0">
                <a:solidFill>
                  <a:schemeClr val="accent2">
                    <a:lumMod val="40000"/>
                    <a:lumOff val="60000"/>
                  </a:schemeClr>
                </a:solidFill>
              </a:rPr>
            </a:br>
            <a:endParaRPr lang="en-US" sz="2400" b="1" dirty="0">
              <a:solidFill>
                <a:schemeClr val="accent2">
                  <a:lumMod val="40000"/>
                  <a:lumOff val="60000"/>
                </a:schemeClr>
              </a:solidFill>
            </a:endParaRPr>
          </a:p>
        </p:txBody>
      </p:sp>
      <p:grpSp>
        <p:nvGrpSpPr>
          <p:cNvPr id="11" name="Group 10"/>
          <p:cNvGrpSpPr/>
          <p:nvPr/>
        </p:nvGrpSpPr>
        <p:grpSpPr>
          <a:xfrm>
            <a:off x="320576" y="1763713"/>
            <a:ext cx="8455736" cy="4856162"/>
            <a:chOff x="366713" y="1231900"/>
            <a:chExt cx="8140973" cy="4965700"/>
          </a:xfrm>
        </p:grpSpPr>
        <p:sp>
          <p:nvSpPr>
            <p:cNvPr id="12" name="AutoShape 10"/>
            <p:cNvSpPr>
              <a:spLocks noChangeArrowheads="1"/>
            </p:cNvSpPr>
            <p:nvPr/>
          </p:nvSpPr>
          <p:spPr bwMode="gray">
            <a:xfrm>
              <a:off x="366713" y="1663700"/>
              <a:ext cx="1816100" cy="3060700"/>
            </a:xfrm>
            <a:prstGeom prst="homePlate">
              <a:avLst>
                <a:gd name="adj" fmla="val 4685"/>
              </a:avLst>
            </a:prstGeom>
            <a:solidFill>
              <a:schemeClr val="bg2"/>
            </a:solidFill>
            <a:ln w="19050">
              <a:noFill/>
              <a:miter lim="800000"/>
              <a:headEnd/>
              <a:tailEnd/>
            </a:ln>
          </p:spPr>
          <p:txBody>
            <a:bodyPr lIns="65435" tIns="65435" rIns="65435" bIns="65435" anchor="ctr"/>
            <a:lstStyle/>
            <a:p>
              <a:pPr defTabSz="830263" eaLnBrk="0" hangingPunct="0">
                <a:lnSpc>
                  <a:spcPct val="100000"/>
                </a:lnSpc>
                <a:spcBef>
                  <a:spcPct val="50000"/>
                </a:spcBef>
                <a:spcAft>
                  <a:spcPct val="0"/>
                </a:spcAft>
                <a:buClrTx/>
                <a:buSzTx/>
                <a:buFontTx/>
                <a:buNone/>
              </a:pPr>
              <a:r>
                <a:rPr lang="en-US" sz="2000" b="1" dirty="0">
                  <a:solidFill>
                    <a:schemeClr val="bg2">
                      <a:lumMod val="25000"/>
                    </a:schemeClr>
                  </a:solidFill>
                  <a:latin typeface="Calibri" pitchFamily="34" charset="0"/>
                  <a:ea typeface="Arial Unicode MS" pitchFamily="34" charset="-128"/>
                  <a:cs typeface="Arial Unicode MS" pitchFamily="34" charset="-128"/>
                </a:rPr>
                <a:t>Business activities and ownership</a:t>
              </a:r>
            </a:p>
          </p:txBody>
        </p:sp>
        <p:sp>
          <p:nvSpPr>
            <p:cNvPr id="13" name="Rectangle 11"/>
            <p:cNvSpPr>
              <a:spLocks noChangeArrowheads="1"/>
            </p:cNvSpPr>
            <p:nvPr/>
          </p:nvSpPr>
          <p:spPr bwMode="gray">
            <a:xfrm>
              <a:off x="2228465" y="1663700"/>
              <a:ext cx="3006773" cy="3046413"/>
            </a:xfrm>
            <a:prstGeom prst="rect">
              <a:avLst/>
            </a:prstGeom>
            <a:noFill/>
            <a:ln w="28575">
              <a:solidFill>
                <a:schemeClr val="bg2"/>
              </a:solidFill>
              <a:miter lim="800000"/>
              <a:headEnd/>
              <a:tailEnd/>
            </a:ln>
          </p:spPr>
          <p:txBody>
            <a:bodyPr lIns="65426" tIns="72000" rIns="65426" bIns="72000"/>
            <a:lstStyle/>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Supervisors are challenging:</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Underwriting standards</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Rating process </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Securitization markets</a:t>
              </a:r>
            </a:p>
            <a:p>
              <a:pPr marL="207963" indent="-207963" algn="just" defTabSz="830263" eaLnBrk="0" hangingPunct="0">
                <a:buClr>
                  <a:srgbClr val="1C1C1C"/>
                </a:buClr>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Central bank funding replaces  interbank </a:t>
              </a:r>
              <a:r>
                <a:rPr lang="en-US" sz="1600" b="0" dirty="0">
                  <a:latin typeface="Calibri" pitchFamily="34" charset="0"/>
                  <a:ea typeface="Arial Unicode MS" pitchFamily="34" charset="-128"/>
                  <a:cs typeface="Arial Unicode MS" pitchFamily="34" charset="-128"/>
                </a:rPr>
                <a:t>market</a:t>
              </a:r>
            </a:p>
            <a:p>
              <a:pPr marL="207963" indent="-207963" algn="just" defTabSz="830263" eaLnBrk="0" hangingPunct="0">
                <a:buClr>
                  <a:srgbClr val="1C1C1C"/>
                </a:buClr>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Better </a:t>
              </a:r>
              <a:r>
                <a:rPr lang="en-US" sz="1600" b="0" dirty="0">
                  <a:latin typeface="Calibri" pitchFamily="34" charset="0"/>
                  <a:ea typeface="Arial Unicode MS" pitchFamily="34" charset="-128"/>
                  <a:cs typeface="Arial Unicode MS" pitchFamily="34" charset="-128"/>
                </a:rPr>
                <a:t>operational infrastructure </a:t>
              </a: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New deposit protection schemes</a:t>
              </a: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Significant state involvement in the banking sector</a:t>
              </a:r>
            </a:p>
          </p:txBody>
        </p:sp>
        <p:sp>
          <p:nvSpPr>
            <p:cNvPr id="14" name="Rectangle 12"/>
            <p:cNvSpPr>
              <a:spLocks noChangeArrowheads="1"/>
            </p:cNvSpPr>
            <p:nvPr/>
          </p:nvSpPr>
          <p:spPr bwMode="gray">
            <a:xfrm>
              <a:off x="2230053" y="4743450"/>
              <a:ext cx="3006773" cy="1454150"/>
            </a:xfrm>
            <a:prstGeom prst="rect">
              <a:avLst/>
            </a:prstGeom>
            <a:solidFill>
              <a:schemeClr val="folHlink"/>
            </a:solidFill>
            <a:ln w="19050">
              <a:noFill/>
              <a:miter lim="800000"/>
              <a:headEnd/>
              <a:tailEnd/>
            </a:ln>
          </p:spPr>
          <p:txBody>
            <a:bodyPr lIns="65426" tIns="0" rIns="65426" bIns="0"/>
            <a:lstStyle/>
            <a:p>
              <a:pPr marL="207963" indent="-207963" algn="just" defTabSz="830263" eaLnBrk="0" hangingPunct="0">
                <a:buClr>
                  <a:srgbClr val="1C1C1C"/>
                </a:buClr>
                <a:buSzTx/>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Greater oversight</a:t>
              </a:r>
              <a:endParaRPr lang="en-US" sz="1600" b="0" dirty="0">
                <a:latin typeface="Calibri" pitchFamily="34" charset="0"/>
                <a:ea typeface="Arial Unicode MS" pitchFamily="34" charset="-128"/>
                <a:cs typeface="Arial Unicode MS" pitchFamily="34" charset="-128"/>
              </a:endParaRP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Avoid undue risk-taking</a:t>
              </a:r>
            </a:p>
            <a:p>
              <a:pPr marL="207963" indent="-207963" defTabSz="830263" eaLnBrk="0" hangingPunct="0">
                <a:buClr>
                  <a:srgbClr val="1C1C1C"/>
                </a:buClr>
                <a:buSzTx/>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Guidelines </a:t>
              </a:r>
              <a:r>
                <a:rPr lang="en-US" sz="1600" b="0" dirty="0">
                  <a:latin typeface="Calibri" pitchFamily="34" charset="0"/>
                  <a:ea typeface="Arial Unicode MS" pitchFamily="34" charset="-128"/>
                  <a:cs typeface="Arial Unicode MS" pitchFamily="34" charset="-128"/>
                </a:rPr>
                <a:t>on compensation practices</a:t>
              </a:r>
            </a:p>
          </p:txBody>
        </p:sp>
        <p:sp>
          <p:nvSpPr>
            <p:cNvPr id="15" name="AutoShape 13"/>
            <p:cNvSpPr>
              <a:spLocks noChangeArrowheads="1"/>
            </p:cNvSpPr>
            <p:nvPr/>
          </p:nvSpPr>
          <p:spPr bwMode="gray">
            <a:xfrm>
              <a:off x="366713" y="4743450"/>
              <a:ext cx="1816100" cy="1454150"/>
            </a:xfrm>
            <a:prstGeom prst="homePlate">
              <a:avLst>
                <a:gd name="adj" fmla="val 5672"/>
              </a:avLst>
            </a:prstGeom>
            <a:solidFill>
              <a:schemeClr val="bg2"/>
            </a:solidFill>
            <a:ln w="19050">
              <a:noFill/>
              <a:miter lim="800000"/>
              <a:headEnd/>
              <a:tailEnd/>
            </a:ln>
          </p:spPr>
          <p:txBody>
            <a:bodyPr lIns="65435" tIns="65435" rIns="65435" bIns="65435" anchor="ctr"/>
            <a:lstStyle/>
            <a:p>
              <a:pPr defTabSz="830263" eaLnBrk="0" hangingPunct="0">
                <a:lnSpc>
                  <a:spcPct val="100000"/>
                </a:lnSpc>
                <a:spcBef>
                  <a:spcPct val="50000"/>
                </a:spcBef>
                <a:spcAft>
                  <a:spcPct val="0"/>
                </a:spcAft>
                <a:buClrTx/>
                <a:buSzTx/>
                <a:buFontTx/>
                <a:buNone/>
              </a:pPr>
              <a:r>
                <a:rPr lang="en-US" sz="2000" b="1" dirty="0">
                  <a:solidFill>
                    <a:schemeClr val="bg2">
                      <a:lumMod val="25000"/>
                    </a:schemeClr>
                  </a:solidFill>
                  <a:latin typeface="Calibri" pitchFamily="34" charset="0"/>
                  <a:ea typeface="Arial Unicode MS" pitchFamily="34" charset="-128"/>
                  <a:cs typeface="Arial Unicode MS" pitchFamily="34" charset="-128"/>
                </a:rPr>
                <a:t>Compensation</a:t>
              </a:r>
            </a:p>
          </p:txBody>
        </p:sp>
        <p:sp>
          <p:nvSpPr>
            <p:cNvPr id="16" name="Rectangle 14"/>
            <p:cNvSpPr>
              <a:spLocks noChangeArrowheads="1"/>
            </p:cNvSpPr>
            <p:nvPr/>
          </p:nvSpPr>
          <p:spPr bwMode="gray">
            <a:xfrm>
              <a:off x="5500913" y="1663700"/>
              <a:ext cx="3006773" cy="3046413"/>
            </a:xfrm>
            <a:prstGeom prst="rect">
              <a:avLst/>
            </a:prstGeom>
            <a:noFill/>
            <a:ln w="28575">
              <a:solidFill>
                <a:schemeClr val="bg2"/>
              </a:solidFill>
              <a:miter lim="800000"/>
              <a:headEnd/>
              <a:tailEnd/>
            </a:ln>
          </p:spPr>
          <p:txBody>
            <a:bodyPr lIns="65426" tIns="72000" rIns="65426" bIns="72000"/>
            <a:lstStyle/>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Rethink business model</a:t>
              </a: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Aggressively reduce </a:t>
              </a:r>
              <a:r>
                <a:rPr lang="en-US" sz="1600" b="0" dirty="0" smtClean="0">
                  <a:latin typeface="Calibri" pitchFamily="34" charset="0"/>
                  <a:ea typeface="Arial Unicode MS" pitchFamily="34" charset="-128"/>
                  <a:cs typeface="Arial Unicode MS" pitchFamily="34" charset="-128"/>
                </a:rPr>
                <a:t>balance </a:t>
              </a:r>
              <a:r>
                <a:rPr lang="en-US" sz="1600" b="0" dirty="0">
                  <a:latin typeface="Calibri" pitchFamily="34" charset="0"/>
                  <a:ea typeface="Arial Unicode MS" pitchFamily="34" charset="-128"/>
                  <a:cs typeface="Arial Unicode MS" pitchFamily="34" charset="-128"/>
                </a:rPr>
                <a:t>sheet</a:t>
              </a: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Increased cost of doing business</a:t>
              </a: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Shifting focus to domestic </a:t>
              </a:r>
              <a:r>
                <a:rPr lang="en-US" sz="1600" b="0" dirty="0" smtClean="0">
                  <a:latin typeface="Calibri" pitchFamily="34" charset="0"/>
                  <a:ea typeface="Arial Unicode MS" pitchFamily="34" charset="-128"/>
                  <a:cs typeface="Arial Unicode MS" pitchFamily="34" charset="-128"/>
                </a:rPr>
                <a:t>markets</a:t>
              </a:r>
              <a:endParaRPr lang="en-US" sz="1600" b="0" dirty="0">
                <a:latin typeface="Calibri" pitchFamily="34" charset="0"/>
                <a:ea typeface="Arial Unicode MS" pitchFamily="34" charset="-128"/>
                <a:cs typeface="Arial Unicode MS" pitchFamily="34" charset="-128"/>
              </a:endParaRP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Reduced risk appetite</a:t>
              </a:r>
            </a:p>
            <a:p>
              <a:pPr marL="207963" indent="-207963" algn="just" defTabSz="830263" eaLnBrk="0" hangingPunct="0">
                <a:buClr>
                  <a:srgbClr val="1C1C1C"/>
                </a:buClr>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Shift </a:t>
              </a:r>
              <a:r>
                <a:rPr lang="en-US" sz="1600" b="0" dirty="0">
                  <a:latin typeface="Calibri" pitchFamily="34" charset="0"/>
                  <a:ea typeface="Arial Unicode MS" pitchFamily="34" charset="-128"/>
                  <a:cs typeface="Arial Unicode MS" pitchFamily="34" charset="-128"/>
                </a:rPr>
                <a:t>towards earning greater fee based income</a:t>
              </a:r>
            </a:p>
          </p:txBody>
        </p:sp>
        <p:sp>
          <p:nvSpPr>
            <p:cNvPr id="17" name="Rectangle 15"/>
            <p:cNvSpPr>
              <a:spLocks noChangeArrowheads="1"/>
            </p:cNvSpPr>
            <p:nvPr/>
          </p:nvSpPr>
          <p:spPr bwMode="gray">
            <a:xfrm>
              <a:off x="5500913" y="4743450"/>
              <a:ext cx="3006773" cy="1454150"/>
            </a:xfrm>
            <a:prstGeom prst="rect">
              <a:avLst/>
            </a:prstGeom>
            <a:solidFill>
              <a:schemeClr val="folHlink"/>
            </a:solidFill>
            <a:ln w="19050">
              <a:noFill/>
              <a:miter lim="800000"/>
              <a:headEnd/>
              <a:tailEnd/>
            </a:ln>
          </p:spPr>
          <p:txBody>
            <a:bodyPr lIns="65426" tIns="0" rIns="65426" bIns="0"/>
            <a:lstStyle/>
            <a:p>
              <a:pPr marL="207963" indent="-207963" algn="just" defTabSz="830263" eaLnBrk="0" hangingPunct="0">
                <a:buClr>
                  <a:srgbClr val="1C1C1C"/>
                </a:buClr>
                <a:buSzTx/>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Overhaul remuneration approach</a:t>
              </a:r>
              <a:endParaRPr lang="en-US" sz="1600" b="0" dirty="0">
                <a:latin typeface="Calibri" pitchFamily="34" charset="0"/>
                <a:ea typeface="Arial Unicode MS" pitchFamily="34" charset="-128"/>
                <a:cs typeface="Arial Unicode MS" pitchFamily="34" charset="-128"/>
              </a:endParaRPr>
            </a:p>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Greater symmetry between risk horizons and </a:t>
              </a:r>
              <a:r>
                <a:rPr lang="en-US" sz="1600" b="0" dirty="0" smtClean="0">
                  <a:latin typeface="Calibri" pitchFamily="34" charset="0"/>
                  <a:ea typeface="Arial Unicode MS" pitchFamily="34" charset="-128"/>
                  <a:cs typeface="Arial Unicode MS" pitchFamily="34" charset="-128"/>
                </a:rPr>
                <a:t>compensation</a:t>
              </a:r>
              <a:endParaRPr lang="en-US" sz="1600" b="0" dirty="0">
                <a:latin typeface="Calibri" pitchFamily="34" charset="0"/>
                <a:ea typeface="Arial Unicode MS" pitchFamily="34" charset="-128"/>
                <a:cs typeface="Arial Unicode MS" pitchFamily="34" charset="-128"/>
              </a:endParaRPr>
            </a:p>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Claw-backs</a:t>
              </a:r>
            </a:p>
          </p:txBody>
        </p:sp>
        <p:sp>
          <p:nvSpPr>
            <p:cNvPr id="18" name="Rectangle 16"/>
            <p:cNvSpPr>
              <a:spLocks noChangeArrowheads="1"/>
            </p:cNvSpPr>
            <p:nvPr/>
          </p:nvSpPr>
          <p:spPr bwMode="gray">
            <a:xfrm>
              <a:off x="2228465" y="1231900"/>
              <a:ext cx="3006773" cy="392113"/>
            </a:xfrm>
            <a:prstGeom prst="rect">
              <a:avLst/>
            </a:prstGeom>
            <a:solidFill>
              <a:srgbClr val="336699"/>
            </a:solidFill>
            <a:ln w="19050">
              <a:noFill/>
              <a:miter lim="800000"/>
              <a:headEnd/>
              <a:tailEnd/>
            </a:ln>
          </p:spPr>
          <p:txBody>
            <a:bodyPr lIns="65426" tIns="0" rIns="65426" bIns="0" anchor="ctr"/>
            <a:lstStyle/>
            <a:p>
              <a:pPr marL="207963" indent="-207963" algn="ctr" defTabSz="830263" eaLnBrk="0" hangingPunct="0">
                <a:lnSpc>
                  <a:spcPct val="100000"/>
                </a:lnSpc>
                <a:spcBef>
                  <a:spcPct val="65000"/>
                </a:spcBef>
                <a:spcAft>
                  <a:spcPct val="0"/>
                </a:spcAft>
                <a:buClr>
                  <a:schemeClr val="accent1"/>
                </a:buClr>
                <a:buSzTx/>
                <a:buFont typeface="Symbol" pitchFamily="18" charset="2"/>
                <a:buNone/>
              </a:pPr>
              <a:r>
                <a:rPr lang="en-US" sz="1600" b="1" dirty="0">
                  <a:solidFill>
                    <a:schemeClr val="bg1"/>
                  </a:solidFill>
                  <a:latin typeface="Calibri" pitchFamily="34" charset="0"/>
                  <a:ea typeface="Arial Unicode MS" pitchFamily="34" charset="-128"/>
                  <a:cs typeface="Arial Unicode MS" pitchFamily="34" charset="-128"/>
                </a:rPr>
                <a:t>Regulators‘ response</a:t>
              </a:r>
            </a:p>
          </p:txBody>
        </p:sp>
        <p:sp>
          <p:nvSpPr>
            <p:cNvPr id="19" name="Rectangle 17"/>
            <p:cNvSpPr>
              <a:spLocks noChangeArrowheads="1"/>
            </p:cNvSpPr>
            <p:nvPr/>
          </p:nvSpPr>
          <p:spPr bwMode="gray">
            <a:xfrm>
              <a:off x="5500913" y="1231900"/>
              <a:ext cx="3006773" cy="392113"/>
            </a:xfrm>
            <a:prstGeom prst="rect">
              <a:avLst/>
            </a:prstGeom>
            <a:solidFill>
              <a:srgbClr val="336699"/>
            </a:solidFill>
            <a:ln w="19050">
              <a:noFill/>
              <a:miter lim="800000"/>
              <a:headEnd/>
              <a:tailEnd/>
            </a:ln>
          </p:spPr>
          <p:txBody>
            <a:bodyPr lIns="65426" tIns="0" rIns="65426" bIns="0" anchor="ctr"/>
            <a:lstStyle/>
            <a:p>
              <a:pPr marL="207963" indent="-207963" algn="ctr" defTabSz="830263" eaLnBrk="0" hangingPunct="0">
                <a:lnSpc>
                  <a:spcPct val="100000"/>
                </a:lnSpc>
                <a:spcBef>
                  <a:spcPct val="65000"/>
                </a:spcBef>
                <a:spcAft>
                  <a:spcPct val="0"/>
                </a:spcAft>
                <a:buClr>
                  <a:schemeClr val="accent1"/>
                </a:buClr>
                <a:buSzTx/>
                <a:buFont typeface="Symbol" pitchFamily="18" charset="2"/>
                <a:buNone/>
              </a:pPr>
              <a:r>
                <a:rPr lang="en-US" sz="1600" b="1" dirty="0">
                  <a:solidFill>
                    <a:schemeClr val="bg1"/>
                  </a:solidFill>
                  <a:latin typeface="Calibri" pitchFamily="34" charset="0"/>
                  <a:ea typeface="Arial Unicode MS" pitchFamily="34" charset="-128"/>
                  <a:cs typeface="Arial Unicode MS" pitchFamily="34" charset="-128"/>
                </a:rPr>
                <a:t>Response by the industry</a:t>
              </a:r>
            </a:p>
          </p:txBody>
        </p:sp>
      </p:grpSp>
      <p:sp>
        <p:nvSpPr>
          <p:cNvPr id="4" name="Slide Number Placeholder 3"/>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21</a:t>
            </a:fld>
            <a:endParaRPr lang="en-US" dirty="0"/>
          </a:p>
        </p:txBody>
      </p:sp>
    </p:spTree>
    <p:extLst>
      <p:ext uri="{BB962C8B-B14F-4D97-AF65-F5344CB8AC3E}">
        <p14:creationId xmlns:p14="http://schemas.microsoft.com/office/powerpoint/2010/main" val="3237481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583"/>
            <a:ext cx="8229600" cy="1252728"/>
          </a:xfrm>
        </p:spPr>
        <p:txBody>
          <a:bodyPr>
            <a:normAutofit fontScale="90000"/>
          </a:bodyPr>
          <a:lstStyle/>
          <a:p>
            <a:r>
              <a:rPr lang="en-US" b="1" dirty="0"/>
              <a:t/>
            </a:r>
            <a:br>
              <a:rPr lang="en-US" b="1" dirty="0"/>
            </a:br>
            <a:r>
              <a:rPr lang="en-US" b="1" dirty="0"/>
              <a:t>Response to the </a:t>
            </a:r>
            <a:r>
              <a:rPr lang="en-US" b="1" dirty="0" smtClean="0"/>
              <a:t>crisis</a:t>
            </a:r>
            <a:r>
              <a:rPr lang="en-US" b="1" dirty="0"/>
              <a:t/>
            </a:r>
            <a:br>
              <a:rPr lang="en-US" b="1" dirty="0"/>
            </a:br>
            <a:r>
              <a:rPr lang="en-US" sz="2400" b="1" dirty="0">
                <a:solidFill>
                  <a:schemeClr val="accent2">
                    <a:lumMod val="40000"/>
                    <a:lumOff val="60000"/>
                  </a:schemeClr>
                </a:solidFill>
              </a:rPr>
              <a:t>A summary of responses </a:t>
            </a:r>
            <a:br>
              <a:rPr lang="en-US" sz="2400" b="1" dirty="0">
                <a:solidFill>
                  <a:schemeClr val="accent2">
                    <a:lumMod val="40000"/>
                    <a:lumOff val="60000"/>
                  </a:schemeClr>
                </a:solidFill>
              </a:rPr>
            </a:br>
            <a:endParaRPr lang="en-US" sz="2400" b="1" dirty="0">
              <a:solidFill>
                <a:schemeClr val="accent2">
                  <a:lumMod val="40000"/>
                  <a:lumOff val="60000"/>
                </a:schemeClr>
              </a:solidFill>
            </a:endParaRPr>
          </a:p>
        </p:txBody>
      </p:sp>
      <p:grpSp>
        <p:nvGrpSpPr>
          <p:cNvPr id="3" name="Group 10"/>
          <p:cNvGrpSpPr/>
          <p:nvPr/>
        </p:nvGrpSpPr>
        <p:grpSpPr>
          <a:xfrm>
            <a:off x="365399" y="1796305"/>
            <a:ext cx="8465667" cy="4876955"/>
            <a:chOff x="366713" y="1231900"/>
            <a:chExt cx="8150534" cy="4986962"/>
          </a:xfrm>
        </p:grpSpPr>
        <p:sp>
          <p:nvSpPr>
            <p:cNvPr id="12" name="AutoShape 10"/>
            <p:cNvSpPr>
              <a:spLocks noChangeArrowheads="1"/>
            </p:cNvSpPr>
            <p:nvPr/>
          </p:nvSpPr>
          <p:spPr bwMode="gray">
            <a:xfrm>
              <a:off x="366713" y="1663699"/>
              <a:ext cx="1816100" cy="4555163"/>
            </a:xfrm>
            <a:prstGeom prst="homePlate">
              <a:avLst>
                <a:gd name="adj" fmla="val 4685"/>
              </a:avLst>
            </a:prstGeom>
            <a:solidFill>
              <a:schemeClr val="bg2"/>
            </a:solidFill>
            <a:ln w="19050">
              <a:noFill/>
              <a:miter lim="800000"/>
              <a:headEnd/>
              <a:tailEnd/>
            </a:ln>
          </p:spPr>
          <p:txBody>
            <a:bodyPr lIns="65435" tIns="65435" rIns="65435" bIns="65435" anchor="ctr"/>
            <a:lstStyle/>
            <a:p>
              <a:pPr defTabSz="830263" eaLnBrk="0" hangingPunct="0">
                <a:spcBef>
                  <a:spcPct val="50000"/>
                </a:spcBef>
              </a:pPr>
              <a:r>
                <a:rPr lang="en-US" sz="2000" b="1" dirty="0">
                  <a:solidFill>
                    <a:schemeClr val="bg2">
                      <a:lumMod val="25000"/>
                    </a:schemeClr>
                  </a:solidFill>
                  <a:latin typeface="Calibri" pitchFamily="34" charset="0"/>
                  <a:ea typeface="Arial Unicode MS" pitchFamily="34" charset="-128"/>
                  <a:cs typeface="Arial Unicode MS" pitchFamily="34" charset="-128"/>
                </a:rPr>
                <a:t>Risk management &amp; control</a:t>
              </a:r>
            </a:p>
          </p:txBody>
        </p:sp>
        <p:sp>
          <p:nvSpPr>
            <p:cNvPr id="13" name="Rectangle 11"/>
            <p:cNvSpPr>
              <a:spLocks noChangeArrowheads="1"/>
            </p:cNvSpPr>
            <p:nvPr/>
          </p:nvSpPr>
          <p:spPr bwMode="gray">
            <a:xfrm>
              <a:off x="2228465" y="1663699"/>
              <a:ext cx="3006773" cy="4533900"/>
            </a:xfrm>
            <a:prstGeom prst="rect">
              <a:avLst/>
            </a:prstGeom>
            <a:noFill/>
            <a:ln w="28575">
              <a:solidFill>
                <a:schemeClr val="bg2"/>
              </a:solidFill>
              <a:miter lim="800000"/>
              <a:headEnd/>
              <a:tailEnd/>
            </a:ln>
          </p:spPr>
          <p:txBody>
            <a:bodyPr lIns="65426" tIns="72000" rIns="65426" bIns="72000"/>
            <a:lstStyle/>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Supervisors are demanding:</a:t>
              </a:r>
            </a:p>
            <a:p>
              <a:pPr marL="415925" lvl="1" indent="-207963"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Greater Board/management oversight</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Better understanding of risks</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Stronger risk aggregation</a:t>
              </a:r>
            </a:p>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Strengthening guidance relating to risk management</a:t>
              </a:r>
            </a:p>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Supervisors are challenging:</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Historical risk measures in an ‘originate-to-distribute’ model</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VaR models and stress testing scenarios</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Assumptions of new product risks</a:t>
              </a:r>
            </a:p>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Supervisors are hiring more specialists in risk management and control</a:t>
              </a:r>
            </a:p>
          </p:txBody>
        </p:sp>
        <p:sp>
          <p:nvSpPr>
            <p:cNvPr id="16" name="Rectangle 14"/>
            <p:cNvSpPr>
              <a:spLocks noChangeArrowheads="1"/>
            </p:cNvSpPr>
            <p:nvPr/>
          </p:nvSpPr>
          <p:spPr bwMode="gray">
            <a:xfrm>
              <a:off x="5491352" y="1663699"/>
              <a:ext cx="3006773" cy="4533900"/>
            </a:xfrm>
            <a:prstGeom prst="rect">
              <a:avLst/>
            </a:prstGeom>
            <a:noFill/>
            <a:ln w="28575">
              <a:solidFill>
                <a:schemeClr val="bg2"/>
              </a:solidFill>
              <a:miter lim="800000"/>
              <a:headEnd/>
              <a:tailEnd/>
            </a:ln>
          </p:spPr>
          <p:txBody>
            <a:bodyPr lIns="65426" tIns="72000" rIns="65426" bIns="72000"/>
            <a:lstStyle/>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Rethink reliance on sophisticated modeling </a:t>
              </a: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Capture ‘tail-risks’</a:t>
              </a: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Intensify direct dialogue of Board members with supervisors</a:t>
              </a:r>
            </a:p>
            <a:p>
              <a:pPr marL="207963" indent="-207963" algn="just" defTabSz="830263" eaLnBrk="0" hangingPunct="0">
                <a:buClr>
                  <a:srgbClr val="1C1C1C"/>
                </a:buClr>
                <a:buFont typeface="Arial Unicode MS" pitchFamily="34" charset="-128"/>
                <a:buChar char="»"/>
              </a:pPr>
              <a:r>
                <a:rPr lang="en-US" sz="1600" b="0" dirty="0">
                  <a:latin typeface="Calibri" pitchFamily="34" charset="0"/>
                  <a:ea typeface="Arial Unicode MS" pitchFamily="34" charset="-128"/>
                  <a:cs typeface="Arial Unicode MS" pitchFamily="34" charset="-128"/>
                </a:rPr>
                <a:t>Improve risk reporting:</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Content</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Frequency</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Addressees</a:t>
              </a:r>
            </a:p>
          </p:txBody>
        </p:sp>
        <p:sp>
          <p:nvSpPr>
            <p:cNvPr id="18" name="Rectangle 16"/>
            <p:cNvSpPr>
              <a:spLocks noChangeArrowheads="1"/>
            </p:cNvSpPr>
            <p:nvPr/>
          </p:nvSpPr>
          <p:spPr bwMode="gray">
            <a:xfrm>
              <a:off x="2228465" y="1231900"/>
              <a:ext cx="3006773" cy="392113"/>
            </a:xfrm>
            <a:prstGeom prst="rect">
              <a:avLst/>
            </a:prstGeom>
            <a:solidFill>
              <a:srgbClr val="336699"/>
            </a:solidFill>
            <a:ln w="19050">
              <a:noFill/>
              <a:miter lim="800000"/>
              <a:headEnd/>
              <a:tailEnd/>
            </a:ln>
          </p:spPr>
          <p:txBody>
            <a:bodyPr lIns="65426" tIns="0" rIns="65426" bIns="0" anchor="ctr"/>
            <a:lstStyle/>
            <a:p>
              <a:pPr marL="207963" indent="-207963" algn="ctr" defTabSz="830263" eaLnBrk="0" hangingPunct="0">
                <a:lnSpc>
                  <a:spcPct val="100000"/>
                </a:lnSpc>
                <a:spcBef>
                  <a:spcPct val="65000"/>
                </a:spcBef>
                <a:spcAft>
                  <a:spcPct val="0"/>
                </a:spcAft>
                <a:buClr>
                  <a:schemeClr val="accent1"/>
                </a:buClr>
                <a:buSzTx/>
                <a:buFont typeface="Symbol" pitchFamily="18" charset="2"/>
                <a:buNone/>
              </a:pPr>
              <a:r>
                <a:rPr lang="en-US" sz="1600" b="1" dirty="0">
                  <a:solidFill>
                    <a:schemeClr val="bg1"/>
                  </a:solidFill>
                  <a:latin typeface="Calibri" pitchFamily="34" charset="0"/>
                  <a:ea typeface="Arial Unicode MS" pitchFamily="34" charset="-128"/>
                  <a:cs typeface="Arial Unicode MS" pitchFamily="34" charset="-128"/>
                </a:rPr>
                <a:t>Regulators‘ response</a:t>
              </a:r>
            </a:p>
          </p:txBody>
        </p:sp>
        <p:sp>
          <p:nvSpPr>
            <p:cNvPr id="19" name="Rectangle 17"/>
            <p:cNvSpPr>
              <a:spLocks noChangeArrowheads="1"/>
            </p:cNvSpPr>
            <p:nvPr/>
          </p:nvSpPr>
          <p:spPr bwMode="gray">
            <a:xfrm>
              <a:off x="5510474" y="1231900"/>
              <a:ext cx="3006773" cy="392113"/>
            </a:xfrm>
            <a:prstGeom prst="rect">
              <a:avLst/>
            </a:prstGeom>
            <a:solidFill>
              <a:srgbClr val="336699"/>
            </a:solidFill>
            <a:ln w="19050">
              <a:noFill/>
              <a:miter lim="800000"/>
              <a:headEnd/>
              <a:tailEnd/>
            </a:ln>
          </p:spPr>
          <p:txBody>
            <a:bodyPr lIns="65426" tIns="0" rIns="65426" bIns="0" anchor="ctr"/>
            <a:lstStyle/>
            <a:p>
              <a:pPr marL="207963" indent="-207963" algn="ctr" defTabSz="830263" eaLnBrk="0" hangingPunct="0">
                <a:lnSpc>
                  <a:spcPct val="100000"/>
                </a:lnSpc>
                <a:spcBef>
                  <a:spcPct val="65000"/>
                </a:spcBef>
                <a:spcAft>
                  <a:spcPct val="0"/>
                </a:spcAft>
                <a:buClr>
                  <a:schemeClr val="accent1"/>
                </a:buClr>
                <a:buSzTx/>
                <a:buFont typeface="Symbol" pitchFamily="18" charset="2"/>
                <a:buNone/>
              </a:pPr>
              <a:r>
                <a:rPr lang="en-US" sz="1600" b="1" dirty="0">
                  <a:solidFill>
                    <a:schemeClr val="bg1"/>
                  </a:solidFill>
                  <a:latin typeface="Calibri" pitchFamily="34" charset="0"/>
                  <a:ea typeface="Arial Unicode MS" pitchFamily="34" charset="-128"/>
                  <a:cs typeface="Arial Unicode MS" pitchFamily="34" charset="-128"/>
                </a:rPr>
                <a:t>Response by the industry</a:t>
              </a:r>
            </a:p>
          </p:txBody>
        </p:sp>
      </p:grpSp>
      <p:sp>
        <p:nvSpPr>
          <p:cNvPr id="5" name="Slide Number Placeholder 4"/>
          <p:cNvSpPr>
            <a:spLocks noGrp="1"/>
          </p:cNvSpPr>
          <p:nvPr>
            <p:ph type="sldNum" sz="quarter" idx="12"/>
          </p:nvPr>
        </p:nvSpPr>
        <p:spPr>
          <a:xfrm>
            <a:off x="7982174" y="6490697"/>
            <a:ext cx="1161826" cy="365125"/>
          </a:xfrm>
        </p:spPr>
        <p:txBody>
          <a:bodyPr/>
          <a:lstStyle/>
          <a:p>
            <a:pPr algn="r"/>
            <a:fld id="{3852BC2A-80A6-47F7-B169-83B9470F6EC4}" type="slidenum">
              <a:rPr lang="en-US" smtClean="0"/>
              <a:pPr algn="r"/>
              <a:t>22</a:t>
            </a:fld>
            <a:endParaRPr lang="en-US" dirty="0"/>
          </a:p>
        </p:txBody>
      </p:sp>
    </p:spTree>
    <p:extLst>
      <p:ext uri="{BB962C8B-B14F-4D97-AF65-F5344CB8AC3E}">
        <p14:creationId xmlns:p14="http://schemas.microsoft.com/office/powerpoint/2010/main" val="2343934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normAutofit fontScale="90000"/>
          </a:bodyPr>
          <a:lstStyle/>
          <a:p>
            <a:r>
              <a:rPr lang="en-US" b="1" dirty="0"/>
              <a:t/>
            </a:r>
            <a:br>
              <a:rPr lang="en-US" b="1" dirty="0"/>
            </a:br>
            <a:r>
              <a:rPr lang="en-US" b="1" dirty="0"/>
              <a:t>Response to the </a:t>
            </a:r>
            <a:r>
              <a:rPr lang="en-US" b="1" dirty="0" smtClean="0"/>
              <a:t>crisis</a:t>
            </a:r>
            <a:r>
              <a:rPr lang="en-US" b="1" dirty="0"/>
              <a:t/>
            </a:r>
            <a:br>
              <a:rPr lang="en-US" b="1" dirty="0"/>
            </a:br>
            <a:r>
              <a:rPr lang="en-US" sz="2400" b="1" dirty="0">
                <a:solidFill>
                  <a:schemeClr val="accent2">
                    <a:lumMod val="40000"/>
                    <a:lumOff val="60000"/>
                  </a:schemeClr>
                </a:solidFill>
              </a:rPr>
              <a:t>A summary of responses </a:t>
            </a:r>
            <a:br>
              <a:rPr lang="en-US" sz="2400" b="1" dirty="0">
                <a:solidFill>
                  <a:schemeClr val="accent2">
                    <a:lumMod val="40000"/>
                    <a:lumOff val="60000"/>
                  </a:schemeClr>
                </a:solidFill>
              </a:rPr>
            </a:br>
            <a:endParaRPr lang="en-US" sz="2400" b="1" dirty="0">
              <a:solidFill>
                <a:schemeClr val="accent2">
                  <a:lumMod val="40000"/>
                  <a:lumOff val="60000"/>
                </a:schemeClr>
              </a:solidFill>
            </a:endParaRPr>
          </a:p>
        </p:txBody>
      </p:sp>
      <p:grpSp>
        <p:nvGrpSpPr>
          <p:cNvPr id="3" name="Group 10"/>
          <p:cNvGrpSpPr/>
          <p:nvPr/>
        </p:nvGrpSpPr>
        <p:grpSpPr>
          <a:xfrm>
            <a:off x="338505" y="1769519"/>
            <a:ext cx="8465667" cy="4856163"/>
            <a:chOff x="366713" y="1231900"/>
            <a:chExt cx="8150534" cy="4965701"/>
          </a:xfrm>
        </p:grpSpPr>
        <p:sp>
          <p:nvSpPr>
            <p:cNvPr id="12" name="AutoShape 10"/>
            <p:cNvSpPr>
              <a:spLocks noChangeArrowheads="1"/>
            </p:cNvSpPr>
            <p:nvPr/>
          </p:nvSpPr>
          <p:spPr bwMode="gray">
            <a:xfrm>
              <a:off x="366713" y="1663700"/>
              <a:ext cx="1816100" cy="2415394"/>
            </a:xfrm>
            <a:prstGeom prst="homePlate">
              <a:avLst>
                <a:gd name="adj" fmla="val 4685"/>
              </a:avLst>
            </a:prstGeom>
            <a:solidFill>
              <a:schemeClr val="bg2"/>
            </a:solidFill>
            <a:ln w="19050">
              <a:noFill/>
              <a:miter lim="800000"/>
              <a:headEnd/>
              <a:tailEnd/>
            </a:ln>
          </p:spPr>
          <p:txBody>
            <a:bodyPr lIns="65435" tIns="65435" rIns="65435" bIns="65435" anchor="ctr"/>
            <a:lstStyle/>
            <a:p>
              <a:pPr defTabSz="830263" eaLnBrk="0" hangingPunct="0">
                <a:spcBef>
                  <a:spcPct val="50000"/>
                </a:spcBef>
              </a:pPr>
              <a:r>
                <a:rPr lang="en-US" sz="2000" b="1" dirty="0">
                  <a:solidFill>
                    <a:schemeClr val="bg2">
                      <a:lumMod val="25000"/>
                    </a:schemeClr>
                  </a:solidFill>
                  <a:latin typeface="Calibri" pitchFamily="34" charset="0"/>
                  <a:ea typeface="Arial Unicode MS" pitchFamily="34" charset="-128"/>
                  <a:cs typeface="Arial Unicode MS" pitchFamily="34" charset="-128"/>
                </a:rPr>
                <a:t>Capital and leverage</a:t>
              </a:r>
            </a:p>
          </p:txBody>
        </p:sp>
        <p:sp>
          <p:nvSpPr>
            <p:cNvPr id="13" name="Rectangle 11"/>
            <p:cNvSpPr>
              <a:spLocks noChangeArrowheads="1"/>
            </p:cNvSpPr>
            <p:nvPr/>
          </p:nvSpPr>
          <p:spPr bwMode="gray">
            <a:xfrm>
              <a:off x="2228465" y="1663700"/>
              <a:ext cx="3006773" cy="2404119"/>
            </a:xfrm>
            <a:prstGeom prst="rect">
              <a:avLst/>
            </a:prstGeom>
            <a:noFill/>
            <a:ln w="28575">
              <a:solidFill>
                <a:schemeClr val="bg2"/>
              </a:solidFill>
              <a:miter lim="800000"/>
              <a:headEnd/>
              <a:tailEnd/>
            </a:ln>
          </p:spPr>
          <p:txBody>
            <a:bodyPr lIns="65426" tIns="72000" rIns="65426" bIns="72000"/>
            <a:lstStyle/>
            <a:p>
              <a:pPr marL="415925" lvl="1" indent="-207963" algn="just" defTabSz="830263" eaLnBrk="0" hangingPunct="0">
                <a:buClr>
                  <a:srgbClr val="1C1C1C"/>
                </a:buClr>
                <a:buSzPct val="75000"/>
                <a:buFont typeface="Wingdings" pitchFamily="2" charset="2"/>
                <a:buChar char="§"/>
              </a:pPr>
              <a:r>
                <a:rPr lang="en-US" sz="1600" b="0" dirty="0" smtClean="0">
                  <a:latin typeface="Calibri" pitchFamily="34" charset="0"/>
                  <a:ea typeface="Arial Unicode MS" pitchFamily="34" charset="-128"/>
                  <a:cs typeface="Arial Unicode MS" pitchFamily="34" charset="-128"/>
                </a:rPr>
                <a:t>Additional </a:t>
              </a:r>
              <a:r>
                <a:rPr lang="en-US" sz="1600" b="0" dirty="0">
                  <a:latin typeface="Calibri" pitchFamily="34" charset="0"/>
                  <a:ea typeface="Arial Unicode MS" pitchFamily="34" charset="-128"/>
                  <a:cs typeface="Arial Unicode MS" pitchFamily="34" charset="-128"/>
                </a:rPr>
                <a:t>capital buffers </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Backstop leverage ratios</a:t>
              </a:r>
            </a:p>
            <a:p>
              <a:pPr marL="415925" lvl="1" indent="-207963"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Changing treatment of </a:t>
              </a:r>
              <a:r>
                <a:rPr lang="en-US" sz="1600" b="0" dirty="0" smtClean="0">
                  <a:latin typeface="Calibri" pitchFamily="34" charset="0"/>
                  <a:ea typeface="Arial Unicode MS" pitchFamily="34" charset="-128"/>
                  <a:cs typeface="Arial Unicode MS" pitchFamily="34" charset="-128"/>
                </a:rPr>
                <a:t>securitization </a:t>
              </a:r>
              <a:r>
                <a:rPr lang="en-US" sz="1600" b="0" dirty="0">
                  <a:latin typeface="Calibri" pitchFamily="34" charset="0"/>
                  <a:ea typeface="Arial Unicode MS" pitchFamily="34" charset="-128"/>
                  <a:cs typeface="Arial Unicode MS" pitchFamily="34" charset="-128"/>
                </a:rPr>
                <a:t>and trading book </a:t>
              </a:r>
              <a:endParaRPr lang="en-US" sz="1600" b="0" dirty="0" smtClean="0">
                <a:latin typeface="Calibri" pitchFamily="34" charset="0"/>
                <a:ea typeface="Arial Unicode MS" pitchFamily="34" charset="-128"/>
                <a:cs typeface="Arial Unicode MS" pitchFamily="34" charset="-128"/>
              </a:endParaRPr>
            </a:p>
            <a:p>
              <a:pPr marL="415925" lvl="1" indent="-207963" defTabSz="830263" eaLnBrk="0" hangingPunct="0">
                <a:buClr>
                  <a:srgbClr val="1C1C1C"/>
                </a:buClr>
                <a:buSzPct val="75000"/>
                <a:buFont typeface="Wingdings" pitchFamily="2" charset="2"/>
                <a:buChar char="§"/>
              </a:pPr>
              <a:r>
                <a:rPr lang="en-US" sz="1600" b="0" dirty="0" smtClean="0">
                  <a:latin typeface="Calibri" pitchFamily="34" charset="0"/>
                  <a:ea typeface="Arial Unicode MS" pitchFamily="34" charset="-128"/>
                  <a:cs typeface="Arial Unicode MS" pitchFamily="34" charset="-128"/>
                </a:rPr>
                <a:t>Greater </a:t>
              </a:r>
              <a:r>
                <a:rPr lang="en-US" sz="1600" b="0" dirty="0">
                  <a:latin typeface="Calibri" pitchFamily="34" charset="0"/>
                  <a:ea typeface="Arial Unicode MS" pitchFamily="34" charset="-128"/>
                  <a:cs typeface="Arial Unicode MS" pitchFamily="34" charset="-128"/>
                </a:rPr>
                <a:t>scrutiny of capital/balance sheet planning</a:t>
              </a:r>
            </a:p>
          </p:txBody>
        </p:sp>
        <p:sp>
          <p:nvSpPr>
            <p:cNvPr id="14" name="Rectangle 12"/>
            <p:cNvSpPr>
              <a:spLocks noChangeArrowheads="1"/>
            </p:cNvSpPr>
            <p:nvPr/>
          </p:nvSpPr>
          <p:spPr bwMode="gray">
            <a:xfrm>
              <a:off x="2230053" y="4145738"/>
              <a:ext cx="3006773" cy="2051863"/>
            </a:xfrm>
            <a:prstGeom prst="rect">
              <a:avLst/>
            </a:prstGeom>
            <a:solidFill>
              <a:schemeClr val="folHlink"/>
            </a:solidFill>
            <a:ln w="19050">
              <a:noFill/>
              <a:miter lim="800000"/>
              <a:headEnd/>
              <a:tailEnd/>
            </a:ln>
          </p:spPr>
          <p:txBody>
            <a:bodyPr lIns="65426" tIns="0" rIns="65426" bIns="0"/>
            <a:lstStyle/>
            <a:p>
              <a:pPr marL="415925" lvl="1" indent="-207963" algn="just" defTabSz="830263" eaLnBrk="0" hangingPunct="0">
                <a:buClr>
                  <a:srgbClr val="1C1C1C"/>
                </a:buClr>
                <a:buSzPct val="75000"/>
                <a:buFont typeface="Wingdings" pitchFamily="2" charset="2"/>
                <a:buChar char="§"/>
              </a:pPr>
              <a:r>
                <a:rPr lang="en-US" sz="1600" b="0" dirty="0" smtClean="0">
                  <a:latin typeface="Calibri" pitchFamily="34" charset="0"/>
                  <a:ea typeface="Arial Unicode MS" pitchFamily="34" charset="-128"/>
                  <a:cs typeface="Arial Unicode MS" pitchFamily="34" charset="-128"/>
                </a:rPr>
                <a:t>Improved </a:t>
              </a:r>
              <a:r>
                <a:rPr lang="en-US" sz="1600" b="0" dirty="0">
                  <a:latin typeface="Calibri" pitchFamily="34" charset="0"/>
                  <a:ea typeface="Arial Unicode MS" pitchFamily="34" charset="-128"/>
                  <a:cs typeface="Arial Unicode MS" pitchFamily="34" charset="-128"/>
                </a:rPr>
                <a:t>management, oversight and  governance of liquidity risk</a:t>
              </a:r>
            </a:p>
            <a:p>
              <a:pPr marL="415925" lvl="1" indent="-207963" algn="just" defTabSz="830263" eaLnBrk="0" hangingPunct="0">
                <a:buClr>
                  <a:srgbClr val="1C1C1C"/>
                </a:buClr>
                <a:buSzPct val="75000"/>
                <a:buFont typeface="Wingdings" pitchFamily="2" charset="2"/>
                <a:buChar char="§"/>
              </a:pPr>
              <a:r>
                <a:rPr lang="en-US" sz="1600" b="0" dirty="0">
                  <a:latin typeface="Calibri" pitchFamily="34" charset="0"/>
                  <a:ea typeface="Arial Unicode MS" pitchFamily="34" charset="-128"/>
                  <a:cs typeface="Arial Unicode MS" pitchFamily="34" charset="-128"/>
                </a:rPr>
                <a:t>Contingency </a:t>
              </a:r>
              <a:r>
                <a:rPr lang="en-US" sz="1600" b="0" dirty="0" smtClean="0">
                  <a:latin typeface="Calibri" pitchFamily="34" charset="0"/>
                  <a:ea typeface="Arial Unicode MS" pitchFamily="34" charset="-128"/>
                  <a:cs typeface="Arial Unicode MS" pitchFamily="34" charset="-128"/>
                </a:rPr>
                <a:t>planning</a:t>
              </a:r>
            </a:p>
            <a:p>
              <a:pPr marL="415925" lvl="1" indent="-207963" algn="just" defTabSz="830263" eaLnBrk="0" hangingPunct="0">
                <a:buClr>
                  <a:srgbClr val="1C1C1C"/>
                </a:buClr>
                <a:buSzPct val="75000"/>
                <a:buFont typeface="Wingdings" pitchFamily="2" charset="2"/>
                <a:buChar char="§"/>
              </a:pPr>
              <a:r>
                <a:rPr lang="en-US" sz="1600" b="0" dirty="0" smtClean="0">
                  <a:latin typeface="Calibri" pitchFamily="34" charset="0"/>
                  <a:ea typeface="Arial Unicode MS" pitchFamily="34" charset="-128"/>
                  <a:cs typeface="Arial Unicode MS" pitchFamily="34" charset="-128"/>
                </a:rPr>
                <a:t> Additional reporting</a:t>
              </a:r>
            </a:p>
            <a:p>
              <a:pPr marL="415925" lvl="1" indent="-207963" algn="just" defTabSz="830263" eaLnBrk="0" hangingPunct="0">
                <a:buClr>
                  <a:srgbClr val="1C1C1C"/>
                </a:buClr>
                <a:buSzPct val="75000"/>
                <a:buFont typeface="Wingdings" pitchFamily="2" charset="2"/>
                <a:buChar char="§"/>
              </a:pPr>
              <a:r>
                <a:rPr lang="en-US" sz="1600" b="0" dirty="0" smtClean="0">
                  <a:latin typeface="Calibri" pitchFamily="34" charset="0"/>
                  <a:ea typeface="Arial Unicode MS" pitchFamily="34" charset="-128"/>
                  <a:cs typeface="Arial Unicode MS" pitchFamily="34" charset="-128"/>
                </a:rPr>
                <a:t>Link </a:t>
              </a:r>
              <a:r>
                <a:rPr lang="en-US" sz="1600" b="0" dirty="0">
                  <a:latin typeface="Calibri" pitchFamily="34" charset="0"/>
                  <a:ea typeface="Arial Unicode MS" pitchFamily="34" charset="-128"/>
                  <a:cs typeface="Arial Unicode MS" pitchFamily="34" charset="-128"/>
                </a:rPr>
                <a:t>capital with </a:t>
              </a:r>
              <a:r>
                <a:rPr lang="en-US" sz="1600" b="0" dirty="0" smtClean="0">
                  <a:latin typeface="Calibri" pitchFamily="34" charset="0"/>
                  <a:ea typeface="Arial Unicode MS" pitchFamily="34" charset="-128"/>
                  <a:cs typeface="Arial Unicode MS" pitchFamily="34" charset="-128"/>
                </a:rPr>
                <a:t>liquidity</a:t>
              </a:r>
            </a:p>
            <a:p>
              <a:pPr marL="415925" lvl="1" indent="-207963" algn="just" defTabSz="830263" eaLnBrk="0" hangingPunct="0">
                <a:buClr>
                  <a:srgbClr val="1C1C1C"/>
                </a:buClr>
                <a:buSzPct val="75000"/>
                <a:buFont typeface="Wingdings" pitchFamily="2" charset="2"/>
                <a:buChar char="§"/>
              </a:pPr>
              <a:r>
                <a:rPr lang="en-US" sz="1600" b="0" dirty="0" smtClean="0">
                  <a:latin typeface="Calibri" pitchFamily="34" charset="0"/>
                  <a:ea typeface="Arial Unicode MS" pitchFamily="34" charset="-128"/>
                  <a:cs typeface="Arial Unicode MS" pitchFamily="34" charset="-128"/>
                </a:rPr>
                <a:t>Better liquidity </a:t>
              </a:r>
              <a:r>
                <a:rPr lang="en-US" sz="1600" b="0" dirty="0">
                  <a:latin typeface="Calibri" pitchFamily="34" charset="0"/>
                  <a:ea typeface="Arial Unicode MS" pitchFamily="34" charset="-128"/>
                  <a:cs typeface="Arial Unicode MS" pitchFamily="34" charset="-128"/>
                </a:rPr>
                <a:t>risk management</a:t>
              </a:r>
            </a:p>
          </p:txBody>
        </p:sp>
        <p:sp>
          <p:nvSpPr>
            <p:cNvPr id="15" name="AutoShape 13"/>
            <p:cNvSpPr>
              <a:spLocks noChangeArrowheads="1"/>
            </p:cNvSpPr>
            <p:nvPr/>
          </p:nvSpPr>
          <p:spPr bwMode="gray">
            <a:xfrm>
              <a:off x="366713" y="4145738"/>
              <a:ext cx="1816100" cy="2051863"/>
            </a:xfrm>
            <a:prstGeom prst="homePlate">
              <a:avLst>
                <a:gd name="adj" fmla="val 5672"/>
              </a:avLst>
            </a:prstGeom>
            <a:solidFill>
              <a:schemeClr val="bg2"/>
            </a:solidFill>
            <a:ln w="19050">
              <a:noFill/>
              <a:miter lim="800000"/>
              <a:headEnd/>
              <a:tailEnd/>
            </a:ln>
          </p:spPr>
          <p:txBody>
            <a:bodyPr lIns="65435" tIns="65435" rIns="65435" bIns="65435" anchor="ctr"/>
            <a:lstStyle/>
            <a:p>
              <a:pPr defTabSz="830263" eaLnBrk="0" hangingPunct="0">
                <a:spcBef>
                  <a:spcPct val="50000"/>
                </a:spcBef>
              </a:pPr>
              <a:r>
                <a:rPr lang="en-US" sz="2000" b="1" dirty="0">
                  <a:solidFill>
                    <a:schemeClr val="bg2">
                      <a:lumMod val="25000"/>
                    </a:schemeClr>
                  </a:solidFill>
                  <a:latin typeface="Calibri" pitchFamily="34" charset="0"/>
                  <a:ea typeface="Arial Unicode MS" pitchFamily="34" charset="-128"/>
                  <a:cs typeface="Arial Unicode MS" pitchFamily="34" charset="-128"/>
                </a:rPr>
                <a:t>Liquidity</a:t>
              </a:r>
            </a:p>
          </p:txBody>
        </p:sp>
        <p:sp>
          <p:nvSpPr>
            <p:cNvPr id="16" name="Rectangle 14"/>
            <p:cNvSpPr>
              <a:spLocks noChangeArrowheads="1"/>
            </p:cNvSpPr>
            <p:nvPr/>
          </p:nvSpPr>
          <p:spPr bwMode="gray">
            <a:xfrm>
              <a:off x="5491352" y="1663700"/>
              <a:ext cx="3006773" cy="2404119"/>
            </a:xfrm>
            <a:prstGeom prst="rect">
              <a:avLst/>
            </a:prstGeom>
            <a:noFill/>
            <a:ln w="28575">
              <a:solidFill>
                <a:schemeClr val="bg2"/>
              </a:solidFill>
              <a:miter lim="800000"/>
              <a:headEnd/>
              <a:tailEnd/>
            </a:ln>
          </p:spPr>
          <p:txBody>
            <a:bodyPr lIns="65426" tIns="72000" rIns="65426" bIns="72000"/>
            <a:lstStyle/>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Rapid deleveraging and divestitures</a:t>
              </a:r>
            </a:p>
            <a:p>
              <a:pPr marL="207963" indent="-207963" algn="just" defTabSz="830263" eaLnBrk="0" hangingPunct="0">
                <a:buClr>
                  <a:srgbClr val="1C1C1C"/>
                </a:buClr>
                <a:buSzTx/>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Greater </a:t>
              </a:r>
              <a:r>
                <a:rPr lang="en-US" sz="1600" b="0" dirty="0">
                  <a:latin typeface="Calibri" pitchFamily="34" charset="0"/>
                  <a:ea typeface="Arial Unicode MS" pitchFamily="34" charset="-128"/>
                  <a:cs typeface="Arial Unicode MS" pitchFamily="34" charset="-128"/>
                </a:rPr>
                <a:t>capital buffers</a:t>
              </a:r>
            </a:p>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Reconsider capital allocation models</a:t>
              </a:r>
            </a:p>
            <a:p>
              <a:pPr marL="207963" indent="-207963" algn="just" defTabSz="830263" eaLnBrk="0" hangingPunct="0">
                <a:buClr>
                  <a:srgbClr val="1C1C1C"/>
                </a:buClr>
                <a:buSzTx/>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Long-term </a:t>
              </a:r>
              <a:r>
                <a:rPr lang="en-US" sz="1600" b="0" dirty="0">
                  <a:latin typeface="Calibri" pitchFamily="34" charset="0"/>
                  <a:ea typeface="Arial Unicode MS" pitchFamily="34" charset="-128"/>
                  <a:cs typeface="Arial Unicode MS" pitchFamily="34" charset="-128"/>
                </a:rPr>
                <a:t>funding</a:t>
              </a:r>
            </a:p>
            <a:p>
              <a:pPr marL="207963" indent="-207963" algn="just" defTabSz="830263" eaLnBrk="0" hangingPunct="0">
                <a:buClr>
                  <a:srgbClr val="1C1C1C"/>
                </a:buClr>
                <a:buSzTx/>
                <a:buFont typeface="Arial Unicode MS" pitchFamily="34" charset="-128"/>
                <a:buChar char="»"/>
              </a:pPr>
              <a:r>
                <a:rPr lang="en-US" sz="1600" b="0" dirty="0" smtClean="0">
                  <a:latin typeface="Calibri" pitchFamily="34" charset="0"/>
                  <a:ea typeface="Arial Unicode MS" pitchFamily="34" charset="-128"/>
                  <a:cs typeface="Arial Unicode MS" pitchFamily="34" charset="-128"/>
                </a:rPr>
                <a:t>Capital </a:t>
              </a:r>
              <a:r>
                <a:rPr lang="en-US" sz="1600" b="0" dirty="0">
                  <a:latin typeface="Calibri" pitchFamily="34" charset="0"/>
                  <a:ea typeface="Arial Unicode MS" pitchFamily="34" charset="-128"/>
                  <a:cs typeface="Arial Unicode MS" pitchFamily="34" charset="-128"/>
                </a:rPr>
                <a:t>with government support</a:t>
              </a:r>
            </a:p>
          </p:txBody>
        </p:sp>
        <p:sp>
          <p:nvSpPr>
            <p:cNvPr id="17" name="Rectangle 15"/>
            <p:cNvSpPr>
              <a:spLocks noChangeArrowheads="1"/>
            </p:cNvSpPr>
            <p:nvPr/>
          </p:nvSpPr>
          <p:spPr bwMode="gray">
            <a:xfrm>
              <a:off x="5502500" y="4145738"/>
              <a:ext cx="3006773" cy="2051863"/>
            </a:xfrm>
            <a:prstGeom prst="rect">
              <a:avLst/>
            </a:prstGeom>
            <a:solidFill>
              <a:schemeClr val="folHlink"/>
            </a:solidFill>
            <a:ln w="19050">
              <a:noFill/>
              <a:miter lim="800000"/>
              <a:headEnd/>
              <a:tailEnd/>
            </a:ln>
          </p:spPr>
          <p:txBody>
            <a:bodyPr lIns="65426" tIns="0" rIns="65426" bIns="0"/>
            <a:lstStyle/>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Enhance models, stress testing and contingency planning</a:t>
              </a:r>
            </a:p>
            <a:p>
              <a:pPr marL="207963" indent="-207963"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Identify alternate funding mechanisms</a:t>
              </a:r>
            </a:p>
            <a:p>
              <a:pPr marL="207963" indent="-207963" algn="just" defTabSz="830263" eaLnBrk="0" hangingPunct="0">
                <a:buClr>
                  <a:srgbClr val="1C1C1C"/>
                </a:buClr>
                <a:buSzTx/>
                <a:buFont typeface="Arial Unicode MS" pitchFamily="34" charset="-128"/>
                <a:buChar char="»"/>
              </a:pPr>
              <a:r>
                <a:rPr lang="en-US" sz="1600" b="0" dirty="0">
                  <a:latin typeface="Calibri" pitchFamily="34" charset="0"/>
                  <a:ea typeface="Arial Unicode MS" pitchFamily="34" charset="-128"/>
                  <a:cs typeface="Arial Unicode MS" pitchFamily="34" charset="-128"/>
                </a:rPr>
                <a:t>Develop stringent internal controls on liquidity risk</a:t>
              </a:r>
            </a:p>
          </p:txBody>
        </p:sp>
        <p:sp>
          <p:nvSpPr>
            <p:cNvPr id="18" name="Rectangle 16"/>
            <p:cNvSpPr>
              <a:spLocks noChangeArrowheads="1"/>
            </p:cNvSpPr>
            <p:nvPr/>
          </p:nvSpPr>
          <p:spPr bwMode="gray">
            <a:xfrm>
              <a:off x="2228465" y="1231900"/>
              <a:ext cx="3006773" cy="392113"/>
            </a:xfrm>
            <a:prstGeom prst="rect">
              <a:avLst/>
            </a:prstGeom>
            <a:solidFill>
              <a:srgbClr val="336699"/>
            </a:solidFill>
            <a:ln w="19050">
              <a:noFill/>
              <a:miter lim="800000"/>
              <a:headEnd/>
              <a:tailEnd/>
            </a:ln>
          </p:spPr>
          <p:txBody>
            <a:bodyPr lIns="65426" tIns="0" rIns="65426" bIns="0" anchor="ctr"/>
            <a:lstStyle/>
            <a:p>
              <a:pPr marL="207963" indent="-207963" algn="ctr" defTabSz="830263" eaLnBrk="0" hangingPunct="0">
                <a:lnSpc>
                  <a:spcPct val="100000"/>
                </a:lnSpc>
                <a:spcBef>
                  <a:spcPct val="65000"/>
                </a:spcBef>
                <a:spcAft>
                  <a:spcPct val="0"/>
                </a:spcAft>
                <a:buClr>
                  <a:schemeClr val="accent1"/>
                </a:buClr>
                <a:buSzTx/>
                <a:buFont typeface="Symbol" pitchFamily="18" charset="2"/>
                <a:buNone/>
              </a:pPr>
              <a:r>
                <a:rPr lang="en-US" sz="1600" b="1" dirty="0">
                  <a:solidFill>
                    <a:schemeClr val="bg1"/>
                  </a:solidFill>
                  <a:latin typeface="Calibri" pitchFamily="34" charset="0"/>
                  <a:ea typeface="Arial Unicode MS" pitchFamily="34" charset="-128"/>
                  <a:cs typeface="Arial Unicode MS" pitchFamily="34" charset="-128"/>
                </a:rPr>
                <a:t>Regulators‘ response</a:t>
              </a:r>
            </a:p>
          </p:txBody>
        </p:sp>
        <p:sp>
          <p:nvSpPr>
            <p:cNvPr id="19" name="Rectangle 17"/>
            <p:cNvSpPr>
              <a:spLocks noChangeArrowheads="1"/>
            </p:cNvSpPr>
            <p:nvPr/>
          </p:nvSpPr>
          <p:spPr bwMode="gray">
            <a:xfrm>
              <a:off x="5510474" y="1231900"/>
              <a:ext cx="3006773" cy="392113"/>
            </a:xfrm>
            <a:prstGeom prst="rect">
              <a:avLst/>
            </a:prstGeom>
            <a:solidFill>
              <a:srgbClr val="336699"/>
            </a:solidFill>
            <a:ln w="19050">
              <a:noFill/>
              <a:miter lim="800000"/>
              <a:headEnd/>
              <a:tailEnd/>
            </a:ln>
          </p:spPr>
          <p:txBody>
            <a:bodyPr lIns="65426" tIns="0" rIns="65426" bIns="0" anchor="ctr"/>
            <a:lstStyle/>
            <a:p>
              <a:pPr marL="207963" indent="-207963" algn="ctr" defTabSz="830263" eaLnBrk="0" hangingPunct="0">
                <a:lnSpc>
                  <a:spcPct val="100000"/>
                </a:lnSpc>
                <a:spcBef>
                  <a:spcPct val="65000"/>
                </a:spcBef>
                <a:spcAft>
                  <a:spcPct val="0"/>
                </a:spcAft>
                <a:buClr>
                  <a:schemeClr val="accent1"/>
                </a:buClr>
                <a:buSzTx/>
                <a:buFont typeface="Symbol" pitchFamily="18" charset="2"/>
                <a:buNone/>
              </a:pPr>
              <a:r>
                <a:rPr lang="en-US" sz="1600" b="1" dirty="0">
                  <a:solidFill>
                    <a:schemeClr val="bg1"/>
                  </a:solidFill>
                  <a:latin typeface="Calibri" pitchFamily="34" charset="0"/>
                  <a:ea typeface="Arial Unicode MS" pitchFamily="34" charset="-128"/>
                  <a:cs typeface="Arial Unicode MS" pitchFamily="34" charset="-128"/>
                </a:rPr>
                <a:t>Response by the industry</a:t>
              </a:r>
            </a:p>
          </p:txBody>
        </p:sp>
      </p:grpSp>
      <p:sp>
        <p:nvSpPr>
          <p:cNvPr id="5" name="Slide Number Placeholder 4"/>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23</a:t>
            </a:fld>
            <a:endParaRPr lang="en-US" dirty="0"/>
          </a:p>
        </p:txBody>
      </p:sp>
    </p:spTree>
    <p:extLst>
      <p:ext uri="{BB962C8B-B14F-4D97-AF65-F5344CB8AC3E}">
        <p14:creationId xmlns:p14="http://schemas.microsoft.com/office/powerpoint/2010/main" val="956234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116" y="228600"/>
            <a:ext cx="8229600" cy="1252728"/>
          </a:xfrm>
        </p:spPr>
        <p:txBody>
          <a:bodyPr>
            <a:normAutofit fontScale="90000"/>
          </a:bodyPr>
          <a:lstStyle/>
          <a:p>
            <a:r>
              <a:rPr lang="en-US" b="1" dirty="0"/>
              <a:t/>
            </a:r>
            <a:br>
              <a:rPr lang="en-US" b="1" dirty="0"/>
            </a:br>
            <a:r>
              <a:rPr lang="en-US" b="1" dirty="0"/>
              <a:t>Response to the </a:t>
            </a:r>
            <a:r>
              <a:rPr lang="en-US" b="1" dirty="0" smtClean="0"/>
              <a:t>crisis</a:t>
            </a:r>
            <a:r>
              <a:rPr lang="en-US" b="1" dirty="0"/>
              <a:t/>
            </a:r>
            <a:br>
              <a:rPr lang="en-US" b="1" dirty="0"/>
            </a:br>
            <a:r>
              <a:rPr lang="en-US" sz="2400" b="1" dirty="0">
                <a:solidFill>
                  <a:schemeClr val="accent2">
                    <a:lumMod val="40000"/>
                    <a:lumOff val="60000"/>
                  </a:schemeClr>
                </a:solidFill>
              </a:rPr>
              <a:t>A summary of responses </a:t>
            </a:r>
            <a:br>
              <a:rPr lang="en-US" sz="2400" b="1" dirty="0">
                <a:solidFill>
                  <a:schemeClr val="accent2">
                    <a:lumMod val="40000"/>
                    <a:lumOff val="60000"/>
                  </a:schemeClr>
                </a:solidFill>
              </a:rPr>
            </a:br>
            <a:endParaRPr lang="en-US" sz="2400" b="1" dirty="0">
              <a:solidFill>
                <a:schemeClr val="accent2">
                  <a:lumMod val="40000"/>
                  <a:lumOff val="60000"/>
                </a:schemeClr>
              </a:solidFill>
            </a:endParaRPr>
          </a:p>
        </p:txBody>
      </p:sp>
      <p:grpSp>
        <p:nvGrpSpPr>
          <p:cNvPr id="3" name="Group 10"/>
          <p:cNvGrpSpPr/>
          <p:nvPr/>
        </p:nvGrpSpPr>
        <p:grpSpPr>
          <a:xfrm>
            <a:off x="369881" y="2667000"/>
            <a:ext cx="8465667" cy="2784388"/>
            <a:chOff x="366713" y="1231900"/>
            <a:chExt cx="8150534" cy="2847194"/>
          </a:xfrm>
        </p:grpSpPr>
        <p:sp>
          <p:nvSpPr>
            <p:cNvPr id="12" name="AutoShape 10"/>
            <p:cNvSpPr>
              <a:spLocks noChangeArrowheads="1"/>
            </p:cNvSpPr>
            <p:nvPr/>
          </p:nvSpPr>
          <p:spPr bwMode="gray">
            <a:xfrm>
              <a:off x="366713" y="1663700"/>
              <a:ext cx="1816100" cy="2415394"/>
            </a:xfrm>
            <a:prstGeom prst="homePlate">
              <a:avLst>
                <a:gd name="adj" fmla="val 4685"/>
              </a:avLst>
            </a:prstGeom>
            <a:solidFill>
              <a:schemeClr val="bg2"/>
            </a:solidFill>
            <a:ln w="19050">
              <a:noFill/>
              <a:miter lim="800000"/>
              <a:headEnd/>
              <a:tailEnd/>
            </a:ln>
          </p:spPr>
          <p:txBody>
            <a:bodyPr lIns="65435" tIns="65435" rIns="65435" bIns="65435" anchor="ctr"/>
            <a:lstStyle/>
            <a:p>
              <a:pPr defTabSz="830263" eaLnBrk="0" hangingPunct="0">
                <a:spcBef>
                  <a:spcPct val="50000"/>
                </a:spcBef>
              </a:pPr>
              <a:r>
                <a:rPr lang="en-US" sz="2000" b="1" dirty="0">
                  <a:solidFill>
                    <a:schemeClr val="bg2">
                      <a:lumMod val="25000"/>
                    </a:schemeClr>
                  </a:solidFill>
                  <a:latin typeface="Calibri" pitchFamily="34" charset="0"/>
                  <a:ea typeface="Arial Unicode MS" pitchFamily="34" charset="-128"/>
                  <a:cs typeface="Arial Unicode MS" pitchFamily="34" charset="-128"/>
                </a:rPr>
                <a:t>Valuation, Accounting and Disclosures</a:t>
              </a:r>
            </a:p>
          </p:txBody>
        </p:sp>
        <p:sp>
          <p:nvSpPr>
            <p:cNvPr id="13" name="Rectangle 11"/>
            <p:cNvSpPr>
              <a:spLocks noChangeArrowheads="1"/>
            </p:cNvSpPr>
            <p:nvPr/>
          </p:nvSpPr>
          <p:spPr bwMode="gray">
            <a:xfrm>
              <a:off x="2228465" y="1663700"/>
              <a:ext cx="3006773" cy="2404119"/>
            </a:xfrm>
            <a:prstGeom prst="rect">
              <a:avLst/>
            </a:prstGeom>
            <a:noFill/>
            <a:ln w="28575">
              <a:solidFill>
                <a:schemeClr val="bg2"/>
              </a:solidFill>
              <a:miter lim="800000"/>
              <a:headEnd/>
              <a:tailEnd/>
            </a:ln>
          </p:spPr>
          <p:txBody>
            <a:bodyPr lIns="65426" tIns="72000" rIns="65426" bIns="72000"/>
            <a:lstStyle/>
            <a:p>
              <a:pPr marL="415925" lvl="1" indent="-207963" algn="just" defTabSz="830263" eaLnBrk="0" hangingPunct="0">
                <a:buClr>
                  <a:srgbClr val="1C1C1C"/>
                </a:buClr>
                <a:buSzPct val="75000"/>
                <a:buFont typeface="Wingdings" pitchFamily="2" charset="2"/>
                <a:buChar char="§"/>
              </a:pPr>
              <a:r>
                <a:rPr lang="en-US" sz="1600" b="0" dirty="0" smtClean="0">
                  <a:solidFill>
                    <a:schemeClr val="bg2">
                      <a:lumMod val="25000"/>
                    </a:schemeClr>
                  </a:solidFill>
                  <a:latin typeface="Calibri" pitchFamily="34" charset="0"/>
                  <a:ea typeface="Arial Unicode MS" pitchFamily="34" charset="-128"/>
                  <a:cs typeface="Arial Unicode MS" pitchFamily="34" charset="-128"/>
                </a:rPr>
                <a:t>Strengthened </a:t>
              </a:r>
              <a:r>
                <a:rPr lang="en-US" sz="1600" b="0" dirty="0">
                  <a:solidFill>
                    <a:schemeClr val="bg2">
                      <a:lumMod val="25000"/>
                    </a:schemeClr>
                  </a:solidFill>
                  <a:latin typeface="Calibri" pitchFamily="34" charset="0"/>
                  <a:ea typeface="Arial Unicode MS" pitchFamily="34" charset="-128"/>
                  <a:cs typeface="Arial Unicode MS" pitchFamily="34" charset="-128"/>
                </a:rPr>
                <a:t>risk disclosures</a:t>
              </a:r>
            </a:p>
            <a:p>
              <a:pPr marL="415925" lvl="1" indent="-207963" algn="just" defTabSz="830263" eaLnBrk="0" hangingPunct="0">
                <a:buClr>
                  <a:srgbClr val="1C1C1C"/>
                </a:buClr>
                <a:buSzPct val="75000"/>
                <a:buFont typeface="Wingdings" pitchFamily="2" charset="2"/>
                <a:buChar char="§"/>
              </a:pPr>
              <a:r>
                <a:rPr lang="en-US" sz="1600" b="0" dirty="0">
                  <a:solidFill>
                    <a:schemeClr val="bg2">
                      <a:lumMod val="25000"/>
                    </a:schemeClr>
                  </a:solidFill>
                  <a:latin typeface="Calibri" pitchFamily="34" charset="0"/>
                  <a:ea typeface="Arial Unicode MS" pitchFamily="34" charset="-128"/>
                  <a:cs typeface="Arial Unicode MS" pitchFamily="34" charset="-128"/>
                </a:rPr>
                <a:t>Rigorous valuation processes</a:t>
              </a:r>
            </a:p>
            <a:p>
              <a:pPr marL="415925" lvl="1" indent="-207963" algn="just" defTabSz="830263" eaLnBrk="0" hangingPunct="0">
                <a:buClr>
                  <a:srgbClr val="1C1C1C"/>
                </a:buClr>
                <a:buSzPct val="75000"/>
                <a:buFont typeface="Wingdings" pitchFamily="2" charset="2"/>
                <a:buChar char="§"/>
              </a:pPr>
              <a:r>
                <a:rPr lang="en-US" sz="1600" b="0" dirty="0">
                  <a:solidFill>
                    <a:schemeClr val="bg2">
                      <a:lumMod val="25000"/>
                    </a:schemeClr>
                  </a:solidFill>
                  <a:latin typeface="Calibri" pitchFamily="34" charset="0"/>
                  <a:ea typeface="Arial Unicode MS" pitchFamily="34" charset="-128"/>
                  <a:cs typeface="Arial Unicode MS" pitchFamily="34" charset="-128"/>
                </a:rPr>
                <a:t>Robust valuation disclosures</a:t>
              </a:r>
            </a:p>
            <a:p>
              <a:pPr marL="207963" indent="-207963" algn="just" defTabSz="830263" eaLnBrk="0" hangingPunct="0">
                <a:buClr>
                  <a:srgbClr val="1C1C1C"/>
                </a:buClr>
                <a:buSzTx/>
                <a:buFont typeface="Arial Unicode MS" pitchFamily="34" charset="-128"/>
                <a:buChar char="»"/>
              </a:pPr>
              <a:r>
                <a:rPr lang="en-US" sz="1600" b="0" dirty="0">
                  <a:solidFill>
                    <a:schemeClr val="bg2">
                      <a:lumMod val="25000"/>
                    </a:schemeClr>
                  </a:solidFill>
                  <a:latin typeface="Calibri" pitchFamily="34" charset="0"/>
                  <a:ea typeface="Arial Unicode MS" pitchFamily="34" charset="-128"/>
                  <a:cs typeface="Arial Unicode MS" pitchFamily="34" charset="-128"/>
                </a:rPr>
                <a:t>Reassessment of the contribution of MTM to pro-cyclicality</a:t>
              </a:r>
            </a:p>
            <a:p>
              <a:pPr marL="207963" indent="-207963" defTabSz="830263" eaLnBrk="0" hangingPunct="0">
                <a:buClr>
                  <a:srgbClr val="1C1C1C"/>
                </a:buClr>
                <a:buSzTx/>
                <a:buFont typeface="Arial Unicode MS" pitchFamily="34" charset="-128"/>
                <a:buChar char="»"/>
              </a:pPr>
              <a:r>
                <a:rPr lang="en-US" sz="1600" b="0" dirty="0">
                  <a:solidFill>
                    <a:schemeClr val="bg2">
                      <a:lumMod val="25000"/>
                    </a:schemeClr>
                  </a:solidFill>
                  <a:latin typeface="Calibri" pitchFamily="34" charset="0"/>
                  <a:ea typeface="Arial Unicode MS" pitchFamily="34" charset="-128"/>
                  <a:cs typeface="Arial Unicode MS" pitchFamily="34" charset="-128"/>
                </a:rPr>
                <a:t>Use of measures like Mark-to-funding</a:t>
              </a:r>
            </a:p>
          </p:txBody>
        </p:sp>
        <p:sp>
          <p:nvSpPr>
            <p:cNvPr id="16" name="Rectangle 14"/>
            <p:cNvSpPr>
              <a:spLocks noChangeArrowheads="1"/>
            </p:cNvSpPr>
            <p:nvPr/>
          </p:nvSpPr>
          <p:spPr bwMode="gray">
            <a:xfrm>
              <a:off x="5491352" y="1663700"/>
              <a:ext cx="3006773" cy="2404119"/>
            </a:xfrm>
            <a:prstGeom prst="rect">
              <a:avLst/>
            </a:prstGeom>
            <a:noFill/>
            <a:ln w="28575">
              <a:solidFill>
                <a:schemeClr val="bg2"/>
              </a:solidFill>
              <a:miter lim="800000"/>
              <a:headEnd/>
              <a:tailEnd/>
            </a:ln>
          </p:spPr>
          <p:txBody>
            <a:bodyPr lIns="65426" tIns="72000" rIns="65426" bIns="72000"/>
            <a:lstStyle/>
            <a:p>
              <a:pPr marL="207963" indent="-207963" algn="just" defTabSz="830263" eaLnBrk="0" hangingPunct="0">
                <a:buClr>
                  <a:srgbClr val="1C1C1C"/>
                </a:buClr>
                <a:buFont typeface="Arial Unicode MS" pitchFamily="34" charset="-128"/>
                <a:buChar char="»"/>
              </a:pPr>
              <a:r>
                <a:rPr lang="en-US" sz="1600" b="0" dirty="0">
                  <a:solidFill>
                    <a:schemeClr val="bg2">
                      <a:lumMod val="25000"/>
                    </a:schemeClr>
                  </a:solidFill>
                  <a:latin typeface="Calibri" pitchFamily="34" charset="0"/>
                  <a:ea typeface="Arial Unicode MS" pitchFamily="34" charset="-128"/>
                  <a:cs typeface="Arial Unicode MS" pitchFamily="34" charset="-128"/>
                </a:rPr>
                <a:t>Benchmark risk disclosures and valuation practices against other financial institutions</a:t>
              </a:r>
            </a:p>
          </p:txBody>
        </p:sp>
        <p:sp>
          <p:nvSpPr>
            <p:cNvPr id="18" name="Rectangle 16"/>
            <p:cNvSpPr>
              <a:spLocks noChangeArrowheads="1"/>
            </p:cNvSpPr>
            <p:nvPr/>
          </p:nvSpPr>
          <p:spPr bwMode="gray">
            <a:xfrm>
              <a:off x="2228465" y="1231900"/>
              <a:ext cx="3006773" cy="392113"/>
            </a:xfrm>
            <a:prstGeom prst="rect">
              <a:avLst/>
            </a:prstGeom>
            <a:solidFill>
              <a:srgbClr val="336699"/>
            </a:solidFill>
            <a:ln w="19050">
              <a:noFill/>
              <a:miter lim="800000"/>
              <a:headEnd/>
              <a:tailEnd/>
            </a:ln>
          </p:spPr>
          <p:txBody>
            <a:bodyPr lIns="65426" tIns="0" rIns="65426" bIns="0" anchor="ctr"/>
            <a:lstStyle/>
            <a:p>
              <a:pPr marL="207963" indent="-207963" algn="ctr" defTabSz="830263" eaLnBrk="0" hangingPunct="0">
                <a:lnSpc>
                  <a:spcPct val="100000"/>
                </a:lnSpc>
                <a:spcBef>
                  <a:spcPct val="65000"/>
                </a:spcBef>
                <a:spcAft>
                  <a:spcPct val="0"/>
                </a:spcAft>
                <a:buClr>
                  <a:schemeClr val="accent1"/>
                </a:buClr>
                <a:buSzTx/>
                <a:buFont typeface="Symbol" pitchFamily="18" charset="2"/>
                <a:buNone/>
              </a:pPr>
              <a:r>
                <a:rPr lang="en-US" sz="1600" b="1" dirty="0">
                  <a:solidFill>
                    <a:schemeClr val="bg2">
                      <a:lumMod val="25000"/>
                    </a:schemeClr>
                  </a:solidFill>
                  <a:latin typeface="Calibri" pitchFamily="34" charset="0"/>
                  <a:ea typeface="Arial Unicode MS" pitchFamily="34" charset="-128"/>
                  <a:cs typeface="Arial Unicode MS" pitchFamily="34" charset="-128"/>
                </a:rPr>
                <a:t>Regulators‘ response</a:t>
              </a:r>
            </a:p>
          </p:txBody>
        </p:sp>
        <p:sp>
          <p:nvSpPr>
            <p:cNvPr id="19" name="Rectangle 17"/>
            <p:cNvSpPr>
              <a:spLocks noChangeArrowheads="1"/>
            </p:cNvSpPr>
            <p:nvPr/>
          </p:nvSpPr>
          <p:spPr bwMode="gray">
            <a:xfrm>
              <a:off x="5510474" y="1231900"/>
              <a:ext cx="3006773" cy="392113"/>
            </a:xfrm>
            <a:prstGeom prst="rect">
              <a:avLst/>
            </a:prstGeom>
            <a:solidFill>
              <a:srgbClr val="336699"/>
            </a:solidFill>
            <a:ln w="19050">
              <a:noFill/>
              <a:miter lim="800000"/>
              <a:headEnd/>
              <a:tailEnd/>
            </a:ln>
          </p:spPr>
          <p:txBody>
            <a:bodyPr lIns="65426" tIns="0" rIns="65426" bIns="0" anchor="ctr"/>
            <a:lstStyle/>
            <a:p>
              <a:pPr marL="207963" indent="-207963" algn="ctr" defTabSz="830263" eaLnBrk="0" hangingPunct="0">
                <a:lnSpc>
                  <a:spcPct val="100000"/>
                </a:lnSpc>
                <a:spcBef>
                  <a:spcPct val="65000"/>
                </a:spcBef>
                <a:spcAft>
                  <a:spcPct val="0"/>
                </a:spcAft>
                <a:buClr>
                  <a:schemeClr val="accent1"/>
                </a:buClr>
                <a:buSzTx/>
                <a:buFont typeface="Symbol" pitchFamily="18" charset="2"/>
                <a:buNone/>
              </a:pPr>
              <a:r>
                <a:rPr lang="en-US" sz="1600" b="1" dirty="0">
                  <a:solidFill>
                    <a:schemeClr val="bg2">
                      <a:lumMod val="25000"/>
                    </a:schemeClr>
                  </a:solidFill>
                  <a:latin typeface="Calibri" pitchFamily="34" charset="0"/>
                  <a:ea typeface="Arial Unicode MS" pitchFamily="34" charset="-128"/>
                  <a:cs typeface="Arial Unicode MS" pitchFamily="34" charset="-128"/>
                </a:rPr>
                <a:t>Response by the industry</a:t>
              </a:r>
            </a:p>
          </p:txBody>
        </p:sp>
      </p:grpSp>
      <p:sp>
        <p:nvSpPr>
          <p:cNvPr id="5" name="Slide Number Placeholder 4"/>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24</a:t>
            </a:fld>
            <a:endParaRPr lang="en-US" dirty="0"/>
          </a:p>
        </p:txBody>
      </p:sp>
    </p:spTree>
    <p:extLst>
      <p:ext uri="{BB962C8B-B14F-4D97-AF65-F5344CB8AC3E}">
        <p14:creationId xmlns:p14="http://schemas.microsoft.com/office/powerpoint/2010/main" val="883465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362200"/>
            <a:ext cx="8382000" cy="4038600"/>
          </a:xfrm>
        </p:spPr>
        <p:txBody>
          <a:bodyPr>
            <a:noAutofit/>
          </a:bodyPr>
          <a:lstStyle/>
          <a:p>
            <a:r>
              <a:rPr lang="en-US" sz="2200" dirty="0" smtClean="0"/>
              <a:t>Financial sector reforms in the pre-crisis period had strengthened the Financial soundness Indicators of the banking system.</a:t>
            </a:r>
          </a:p>
          <a:p>
            <a:r>
              <a:rPr lang="en-US" sz="2200" dirty="0" smtClean="0"/>
              <a:t>Private sector ownership and management brought about efficiency but a strong regulatory regime did reform its watchdog function in continuing exercise risk taking.</a:t>
            </a:r>
          </a:p>
          <a:p>
            <a:r>
              <a:rPr lang="en-US" sz="2200" dirty="0" smtClean="0"/>
              <a:t>Plain Vanilla Derivatives were introduced gradually on a case-by-case basis.</a:t>
            </a:r>
          </a:p>
          <a:p>
            <a:r>
              <a:rPr lang="en-US" sz="2200" dirty="0" smtClean="0"/>
              <a:t>Cautious liberalization particularly on capital account convertibility insulated the banking system from contagion shock.</a:t>
            </a:r>
          </a:p>
          <a:p>
            <a:r>
              <a:rPr lang="en-US" sz="2200" dirty="0" smtClean="0"/>
              <a:t>Non-banking system was a minor player in the game and could not cause any ripples.</a:t>
            </a:r>
            <a:endParaRPr lang="en-US" sz="2200" dirty="0"/>
          </a:p>
        </p:txBody>
      </p:sp>
      <p:sp>
        <p:nvSpPr>
          <p:cNvPr id="3" name="Slide Number Placeholder 2"/>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25</a:t>
            </a:fld>
            <a:endParaRPr lang="en-US" dirty="0"/>
          </a:p>
        </p:txBody>
      </p:sp>
      <p:sp>
        <p:nvSpPr>
          <p:cNvPr id="4" name="Title 3"/>
          <p:cNvSpPr>
            <a:spLocks noGrp="1"/>
          </p:cNvSpPr>
          <p:nvPr>
            <p:ph type="title"/>
          </p:nvPr>
        </p:nvSpPr>
        <p:spPr>
          <a:xfrm>
            <a:off x="457200" y="228600"/>
            <a:ext cx="8229600" cy="1252728"/>
          </a:xfrm>
        </p:spPr>
        <p:txBody>
          <a:bodyPr/>
          <a:lstStyle/>
          <a:p>
            <a:r>
              <a:rPr lang="en-US" b="1" u="sng" dirty="0"/>
              <a:t>Impact of the crisis on Pakistan</a:t>
            </a:r>
            <a:endParaRPr lang="en-US" dirty="0"/>
          </a:p>
        </p:txBody>
      </p:sp>
    </p:spTree>
    <p:extLst>
      <p:ext uri="{BB962C8B-B14F-4D97-AF65-F5344CB8AC3E}">
        <p14:creationId xmlns:p14="http://schemas.microsoft.com/office/powerpoint/2010/main" val="2136854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09800"/>
            <a:ext cx="8305800" cy="4800600"/>
          </a:xfrm>
        </p:spPr>
        <p:txBody>
          <a:bodyPr>
            <a:noAutofit/>
          </a:bodyPr>
          <a:lstStyle/>
          <a:p>
            <a:r>
              <a:rPr lang="en-US" dirty="0" smtClean="0"/>
              <a:t>Banking </a:t>
            </a:r>
            <a:r>
              <a:rPr lang="en-US" dirty="0"/>
              <a:t>sector had little lending exposure in troubled countries</a:t>
            </a:r>
          </a:p>
          <a:p>
            <a:r>
              <a:rPr lang="en-US" dirty="0"/>
              <a:t>Trading book almost non-existent</a:t>
            </a:r>
          </a:p>
          <a:p>
            <a:r>
              <a:rPr lang="en-US" dirty="0"/>
              <a:t>Exposure to securitized products was limited</a:t>
            </a:r>
          </a:p>
          <a:p>
            <a:r>
              <a:rPr lang="en-US" sz="2400" dirty="0" smtClean="0"/>
              <a:t>However</a:t>
            </a:r>
            <a:r>
              <a:rPr lang="en-US" sz="2400" dirty="0"/>
              <a:t>, an indirect (and in some cases the direct) impact is felt</a:t>
            </a:r>
          </a:p>
          <a:p>
            <a:pPr lvl="1"/>
            <a:r>
              <a:rPr lang="en-US" sz="2000" dirty="0"/>
              <a:t>There is a lag effect</a:t>
            </a:r>
          </a:p>
          <a:p>
            <a:pPr lvl="1"/>
            <a:r>
              <a:rPr lang="en-US" sz="2000" dirty="0"/>
              <a:t>Liquidity dried up (or cost of funding increased)</a:t>
            </a:r>
          </a:p>
          <a:p>
            <a:pPr lvl="1"/>
            <a:r>
              <a:rPr lang="en-US" sz="2000" dirty="0"/>
              <a:t>Concentration in portfolios</a:t>
            </a:r>
          </a:p>
          <a:p>
            <a:pPr lvl="1"/>
            <a:r>
              <a:rPr lang="en-US" sz="2000" dirty="0"/>
              <a:t>Name lending portfolio quality is uncertain</a:t>
            </a:r>
          </a:p>
          <a:p>
            <a:pPr lvl="1"/>
            <a:r>
              <a:rPr lang="en-US" sz="2000" dirty="0"/>
              <a:t>FDI flows are not certain - Linked to economic growth</a:t>
            </a:r>
          </a:p>
          <a:p>
            <a:endParaRPr lang="en-US" sz="2400" dirty="0"/>
          </a:p>
        </p:txBody>
      </p:sp>
      <p:sp>
        <p:nvSpPr>
          <p:cNvPr id="4" name="Title 3"/>
          <p:cNvSpPr>
            <a:spLocks noGrp="1"/>
          </p:cNvSpPr>
          <p:nvPr>
            <p:ph type="title"/>
          </p:nvPr>
        </p:nvSpPr>
        <p:spPr>
          <a:xfrm>
            <a:off x="304800" y="228600"/>
            <a:ext cx="8494206" cy="1066800"/>
          </a:xfrm>
        </p:spPr>
        <p:txBody>
          <a:bodyPr>
            <a:noAutofit/>
          </a:bodyPr>
          <a:lstStyle/>
          <a:p>
            <a:r>
              <a:rPr lang="en-US" sz="4000" b="1" u="sng" dirty="0"/>
              <a:t>Impact of the crisis on Pakistan</a:t>
            </a:r>
            <a:br>
              <a:rPr lang="en-US" sz="4000" b="1" u="sng" dirty="0"/>
            </a:br>
            <a:r>
              <a:rPr lang="en-US" sz="2200" b="1" dirty="0">
                <a:solidFill>
                  <a:schemeClr val="accent2">
                    <a:lumMod val="40000"/>
                    <a:lumOff val="60000"/>
                  </a:schemeClr>
                </a:solidFill>
              </a:rPr>
              <a:t>(Continued)</a:t>
            </a:r>
          </a:p>
        </p:txBody>
      </p:sp>
      <p:sp>
        <p:nvSpPr>
          <p:cNvPr id="5" name="Slide Number Placeholder 4"/>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26</a:t>
            </a:fld>
            <a:endParaRPr lang="en-US" dirty="0"/>
          </a:p>
        </p:txBody>
      </p:sp>
    </p:spTree>
    <p:extLst>
      <p:ext uri="{BB962C8B-B14F-4D97-AF65-F5344CB8AC3E}">
        <p14:creationId xmlns:p14="http://schemas.microsoft.com/office/powerpoint/2010/main" val="3354965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2000" dirty="0" smtClean="0"/>
              <a:t>The question therefore arises as to what were the salient features that distinguished the US and European systems from those in Canada, Australia and New Zealand and the EDEs  and what are the lessons learnt?</a:t>
            </a:r>
          </a:p>
          <a:p>
            <a:pPr algn="just"/>
            <a:endParaRPr lang="en-US" sz="2000" dirty="0" smtClean="0"/>
          </a:p>
          <a:p>
            <a:pPr algn="just"/>
            <a:r>
              <a:rPr lang="en-US" sz="2000" dirty="0"/>
              <a:t>First, Bank lending forms the bulk of financial sector lending in EDEs and Capital markets are not so well developed unlike the US and Europe. The contagion risk and transmission effect of an interconnected world capital markets in the EDEs remained muted</a:t>
            </a:r>
            <a:r>
              <a:rPr lang="en-US" sz="2000" dirty="0" smtClean="0"/>
              <a:t>.</a:t>
            </a:r>
            <a:endParaRPr lang="en-US" sz="2000" dirty="0"/>
          </a:p>
        </p:txBody>
      </p:sp>
      <p:sp>
        <p:nvSpPr>
          <p:cNvPr id="5" name="Slide Number Placeholder 4"/>
          <p:cNvSpPr>
            <a:spLocks noGrp="1"/>
          </p:cNvSpPr>
          <p:nvPr>
            <p:ph type="sldNum" sz="quarter" idx="12"/>
          </p:nvPr>
        </p:nvSpPr>
        <p:spPr>
          <a:xfrm>
            <a:off x="7982174" y="6491395"/>
            <a:ext cx="1161826" cy="365125"/>
          </a:xfrm>
        </p:spPr>
        <p:txBody>
          <a:bodyPr/>
          <a:lstStyle/>
          <a:p>
            <a:pPr algn="r"/>
            <a:fld id="{FEC25932-35C8-42B5-B6B6-1762793247D0}" type="slidenum">
              <a:rPr lang="en-US" smtClean="0"/>
              <a:pPr algn="r"/>
              <a:t>27</a:t>
            </a:fld>
            <a:endParaRPr lang="en-US" dirty="0"/>
          </a:p>
        </p:txBody>
      </p:sp>
      <p:sp>
        <p:nvSpPr>
          <p:cNvPr id="6" name="Title 1"/>
          <p:cNvSpPr>
            <a:spLocks noGrp="1"/>
          </p:cNvSpPr>
          <p:nvPr>
            <p:ph type="title"/>
          </p:nvPr>
        </p:nvSpPr>
        <p:spPr/>
        <p:txBody>
          <a:bodyPr>
            <a:normAutofit/>
          </a:bodyPr>
          <a:lstStyle/>
          <a:p>
            <a:r>
              <a:rPr lang="en-US" sz="3600" b="1" u="sng" dirty="0" smtClean="0"/>
              <a:t>Salient Features and Lessons Learnt </a:t>
            </a:r>
            <a:endParaRPr lang="en-US" sz="3600" dirty="0"/>
          </a:p>
        </p:txBody>
      </p:sp>
    </p:spTree>
    <p:extLst>
      <p:ext uri="{BB962C8B-B14F-4D97-AF65-F5344CB8AC3E}">
        <p14:creationId xmlns:p14="http://schemas.microsoft.com/office/powerpoint/2010/main" val="14438350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smtClean="0"/>
              <a:t>Second, Asian countries had learnt the hard way from the crisis they face in 1997-98. Prudent macroeconomic management, credibility of policy makers, open trading and investment regimes, accumulation of sufficient foreign exchange reserves combined together to maintain an enabling environment  for growth and stability.</a:t>
            </a:r>
            <a:endParaRPr lang="en-US" sz="2000" dirty="0"/>
          </a:p>
        </p:txBody>
      </p:sp>
      <p:sp>
        <p:nvSpPr>
          <p:cNvPr id="5" name="Slide Number Placeholder 4"/>
          <p:cNvSpPr>
            <a:spLocks noGrp="1"/>
          </p:cNvSpPr>
          <p:nvPr>
            <p:ph type="sldNum" sz="quarter" idx="12"/>
          </p:nvPr>
        </p:nvSpPr>
        <p:spPr>
          <a:xfrm>
            <a:off x="7982174" y="6492875"/>
            <a:ext cx="1161826" cy="365125"/>
          </a:xfrm>
        </p:spPr>
        <p:txBody>
          <a:bodyPr/>
          <a:lstStyle/>
          <a:p>
            <a:pPr algn="r"/>
            <a:fld id="{FEC25932-35C8-42B5-B6B6-1762793247D0}" type="slidenum">
              <a:rPr lang="en-US" smtClean="0"/>
              <a:pPr algn="r"/>
              <a:t>28</a:t>
            </a:fld>
            <a:endParaRPr lang="en-US" dirty="0"/>
          </a:p>
        </p:txBody>
      </p:sp>
      <p:sp>
        <p:nvSpPr>
          <p:cNvPr id="6" name="Title 1"/>
          <p:cNvSpPr>
            <a:spLocks noGrp="1"/>
          </p:cNvSpPr>
          <p:nvPr>
            <p:ph type="title"/>
          </p:nvPr>
        </p:nvSpPr>
        <p:spPr/>
        <p:txBody>
          <a:bodyPr>
            <a:normAutofit/>
          </a:bodyPr>
          <a:lstStyle/>
          <a:p>
            <a:r>
              <a:rPr lang="en-US" sz="4000" b="1" u="sng" dirty="0"/>
              <a:t>Salient Features and Lessons Learnt </a:t>
            </a:r>
            <a:r>
              <a:rPr lang="en-US" sz="4000" dirty="0">
                <a:solidFill>
                  <a:prstClr val="black"/>
                </a:solidFill>
              </a:rPr>
              <a:t/>
            </a:r>
            <a:br>
              <a:rPr lang="en-US" sz="4000" dirty="0">
                <a:solidFill>
                  <a:prstClr val="black"/>
                </a:solidFill>
              </a:rPr>
            </a:br>
            <a:r>
              <a:rPr lang="en-US" sz="2200" b="1" dirty="0">
                <a:solidFill>
                  <a:schemeClr val="accent2">
                    <a:lumMod val="40000"/>
                    <a:lumOff val="60000"/>
                  </a:schemeClr>
                </a:solidFill>
              </a:rPr>
              <a:t>(Continued)</a:t>
            </a:r>
          </a:p>
        </p:txBody>
      </p:sp>
    </p:spTree>
    <p:extLst>
      <p:ext uri="{BB962C8B-B14F-4D97-AF65-F5344CB8AC3E}">
        <p14:creationId xmlns:p14="http://schemas.microsoft.com/office/powerpoint/2010/main" val="7991509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Salient Features and Lessons Learnt </a:t>
            </a:r>
            <a:r>
              <a:rPr lang="en-US" dirty="0">
                <a:solidFill>
                  <a:prstClr val="black"/>
                </a:solidFill>
              </a:rPr>
              <a:t/>
            </a:r>
            <a:br>
              <a:rPr lang="en-US" dirty="0">
                <a:solidFill>
                  <a:prstClr val="black"/>
                </a:solidFill>
              </a:rPr>
            </a:br>
            <a:r>
              <a:rPr lang="en-US" sz="2200" b="1" dirty="0">
                <a:solidFill>
                  <a:schemeClr val="accent2">
                    <a:lumMod val="40000"/>
                    <a:lumOff val="60000"/>
                  </a:schemeClr>
                </a:solidFill>
              </a:rPr>
              <a:t>(Continued)</a:t>
            </a:r>
          </a:p>
        </p:txBody>
      </p:sp>
      <p:sp>
        <p:nvSpPr>
          <p:cNvPr id="3" name="Content Placeholder 2"/>
          <p:cNvSpPr>
            <a:spLocks noGrp="1"/>
          </p:cNvSpPr>
          <p:nvPr>
            <p:ph idx="1"/>
          </p:nvPr>
        </p:nvSpPr>
        <p:spPr/>
        <p:txBody>
          <a:bodyPr>
            <a:normAutofit/>
          </a:bodyPr>
          <a:lstStyle/>
          <a:p>
            <a:pPr algn="just"/>
            <a:r>
              <a:rPr lang="en-US" sz="2000" dirty="0" smtClean="0"/>
              <a:t>Third, the banks in EDEs relied upon low cost and stable deposits for financing their assets rather than wholesale funding that was volatile and expensive. This permitted maturity transformation, ample liquidity to the system and preserved confidence among investors. In the US and Europe, abrupt withdrawal of wholesale funds led to a vicious cycle of distressed sales of assets, falling asset values, shortages in capital adequacy and difficulties in raising fresh capital from the private sources.</a:t>
            </a:r>
          </a:p>
        </p:txBody>
      </p:sp>
      <p:sp>
        <p:nvSpPr>
          <p:cNvPr id="5" name="Slide Number Placeholder 4"/>
          <p:cNvSpPr>
            <a:spLocks noGrp="1"/>
          </p:cNvSpPr>
          <p:nvPr>
            <p:ph type="sldNum" sz="quarter" idx="12"/>
          </p:nvPr>
        </p:nvSpPr>
        <p:spPr>
          <a:xfrm>
            <a:off x="7982174" y="6492875"/>
            <a:ext cx="1161826" cy="365125"/>
          </a:xfrm>
        </p:spPr>
        <p:txBody>
          <a:bodyPr/>
          <a:lstStyle/>
          <a:p>
            <a:pPr algn="r"/>
            <a:fld id="{FEC25932-35C8-42B5-B6B6-1762793247D0}" type="slidenum">
              <a:rPr lang="en-US" smtClean="0"/>
              <a:pPr algn="r"/>
              <a:t>29</a:t>
            </a:fld>
            <a:endParaRPr lang="en-US" dirty="0"/>
          </a:p>
        </p:txBody>
      </p:sp>
    </p:spTree>
    <p:extLst>
      <p:ext uri="{BB962C8B-B14F-4D97-AF65-F5344CB8AC3E}">
        <p14:creationId xmlns:p14="http://schemas.microsoft.com/office/powerpoint/2010/main" val="4204323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200400"/>
            <a:ext cx="8077200" cy="2590800"/>
          </a:xfrm>
        </p:spPr>
        <p:txBody>
          <a:bodyPr>
            <a:noAutofit/>
          </a:bodyPr>
          <a:lstStyle/>
          <a:p>
            <a:pPr algn="just"/>
            <a:r>
              <a:rPr lang="en-US" dirty="0" smtClean="0"/>
              <a:t>World </a:t>
            </a:r>
            <a:r>
              <a:rPr lang="en-US" dirty="0" smtClean="0"/>
              <a:t>economy has recorded fastest growth in the last 50 years ushering in an unprecedented era of prosperity for the majority of the population. Even in this decade of slow growth the global economy will grow to 10 to 20 percent faster than it did a decade ago, 60 percent faster than it did two decades ago, and five times as fast as it did three decades ago. </a:t>
            </a:r>
          </a:p>
          <a:p>
            <a:pPr marL="0" indent="0" algn="just">
              <a:buNone/>
            </a:pPr>
            <a:endParaRPr lang="en-US" sz="2200" dirty="0" smtClean="0"/>
          </a:p>
        </p:txBody>
      </p:sp>
      <p:sp>
        <p:nvSpPr>
          <p:cNvPr id="4" name="Title 3"/>
          <p:cNvSpPr>
            <a:spLocks noGrp="1"/>
          </p:cNvSpPr>
          <p:nvPr>
            <p:ph type="title"/>
          </p:nvPr>
        </p:nvSpPr>
        <p:spPr>
          <a:xfrm>
            <a:off x="457200" y="228600"/>
            <a:ext cx="8229600" cy="1252728"/>
          </a:xfrm>
        </p:spPr>
        <p:txBody>
          <a:bodyPr>
            <a:normAutofit/>
          </a:bodyPr>
          <a:lstStyle/>
          <a:p>
            <a:r>
              <a:rPr lang="en-US" b="1" dirty="0" smtClean="0"/>
              <a:t>Context and Background</a:t>
            </a:r>
            <a:endParaRPr lang="en-US" dirty="0"/>
          </a:p>
        </p:txBody>
      </p:sp>
      <p:sp>
        <p:nvSpPr>
          <p:cNvPr id="3" name="Slide Number Placeholder 2"/>
          <p:cNvSpPr>
            <a:spLocks noGrp="1"/>
          </p:cNvSpPr>
          <p:nvPr>
            <p:ph type="sldNum" sz="quarter" idx="12"/>
          </p:nvPr>
        </p:nvSpPr>
        <p:spPr>
          <a:xfrm>
            <a:off x="7990312" y="6491395"/>
            <a:ext cx="1161826" cy="365125"/>
          </a:xfrm>
        </p:spPr>
        <p:txBody>
          <a:bodyPr/>
          <a:lstStyle/>
          <a:p>
            <a:pPr algn="r"/>
            <a:fld id="{3852BC2A-80A6-47F7-B169-83B9470F6EC4}" type="slidenum">
              <a:rPr lang="en-US" smtClean="0"/>
              <a:pPr algn="r"/>
              <a:t>3</a:t>
            </a:fld>
            <a:endParaRPr lang="en-US" dirty="0"/>
          </a:p>
        </p:txBody>
      </p:sp>
    </p:spTree>
    <p:extLst>
      <p:ext uri="{BB962C8B-B14F-4D97-AF65-F5344CB8AC3E}">
        <p14:creationId xmlns:p14="http://schemas.microsoft.com/office/powerpoint/2010/main" val="2059091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smtClean="0"/>
              <a:t>Fourth, the Central banks in EDEs had developed the capacity to draw the rules of the game and enforce them in a way that was orderly and least disruptive. The quality of banks’ portfolio had improved as a result of the Central banks vigilance and continuous watchdog monitoring. Mark-to-Market accounting, loan-loss provisioning and capital infusion helped the strengthening of the banks.</a:t>
            </a:r>
            <a:endParaRPr lang="en-US" sz="2000" dirty="0"/>
          </a:p>
        </p:txBody>
      </p:sp>
      <p:sp>
        <p:nvSpPr>
          <p:cNvPr id="5" name="Slide Number Placeholder 4"/>
          <p:cNvSpPr>
            <a:spLocks noGrp="1"/>
          </p:cNvSpPr>
          <p:nvPr>
            <p:ph type="sldNum" sz="quarter" idx="12"/>
          </p:nvPr>
        </p:nvSpPr>
        <p:spPr>
          <a:xfrm>
            <a:off x="7982174" y="6492875"/>
            <a:ext cx="1161826" cy="365125"/>
          </a:xfrm>
        </p:spPr>
        <p:txBody>
          <a:bodyPr/>
          <a:lstStyle/>
          <a:p>
            <a:pPr algn="r"/>
            <a:fld id="{FEC25932-35C8-42B5-B6B6-1762793247D0}" type="slidenum">
              <a:rPr lang="en-US" smtClean="0"/>
              <a:pPr algn="r"/>
              <a:t>30</a:t>
            </a:fld>
            <a:endParaRPr lang="en-US" dirty="0"/>
          </a:p>
        </p:txBody>
      </p:sp>
      <p:sp>
        <p:nvSpPr>
          <p:cNvPr id="6" name="Title 1"/>
          <p:cNvSpPr txBox="1">
            <a:spLocks/>
          </p:cNvSpPr>
          <p:nvPr/>
        </p:nvSpPr>
        <p:spPr>
          <a:xfrm>
            <a:off x="533400" y="228600"/>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u="sng" dirty="0" smtClean="0"/>
              <a:t>Salient Features and Lessons Learnt </a:t>
            </a:r>
            <a:r>
              <a:rPr lang="en-US" dirty="0" smtClean="0">
                <a:solidFill>
                  <a:prstClr val="black"/>
                </a:solidFill>
              </a:rPr>
              <a:t/>
            </a:r>
            <a:br>
              <a:rPr lang="en-US" dirty="0" smtClean="0">
                <a:solidFill>
                  <a:prstClr val="black"/>
                </a:solidFill>
              </a:rPr>
            </a:br>
            <a:r>
              <a:rPr lang="en-US" sz="2200" b="1" dirty="0" smtClean="0">
                <a:solidFill>
                  <a:schemeClr val="accent2">
                    <a:lumMod val="40000"/>
                    <a:lumOff val="60000"/>
                  </a:schemeClr>
                </a:solidFill>
              </a:rPr>
              <a:t>(Continued)</a:t>
            </a:r>
            <a:endParaRPr lang="en-US" sz="2200" b="1" dirty="0">
              <a:solidFill>
                <a:schemeClr val="accent2">
                  <a:lumMod val="40000"/>
                  <a:lumOff val="60000"/>
                </a:schemeClr>
              </a:solidFill>
            </a:endParaRPr>
          </a:p>
        </p:txBody>
      </p:sp>
    </p:spTree>
    <p:extLst>
      <p:ext uri="{BB962C8B-B14F-4D97-AF65-F5344CB8AC3E}">
        <p14:creationId xmlns:p14="http://schemas.microsoft.com/office/powerpoint/2010/main" val="25996607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352800"/>
          </a:xfrm>
        </p:spPr>
        <p:txBody>
          <a:bodyPr>
            <a:normAutofit/>
          </a:bodyPr>
          <a:lstStyle/>
          <a:p>
            <a:pPr algn="just"/>
            <a:r>
              <a:rPr lang="en-US" sz="2000" dirty="0" smtClean="0"/>
              <a:t>Fifth, the bank lending in EFEs avoided exotic products such as derivatives, loans to hedge funds, private equity, credit default swaps. Capital infusion from time to time helped strengthen the balance sheets.</a:t>
            </a:r>
          </a:p>
          <a:p>
            <a:pPr algn="just"/>
            <a:endParaRPr lang="en-US" sz="2000" dirty="0"/>
          </a:p>
          <a:p>
            <a:pPr algn="just"/>
            <a:r>
              <a:rPr lang="en-US" sz="2000" dirty="0"/>
              <a:t>Sixth, partial capital controls and lack of full capital convertibility in China, India, Pakistan, did not allow large exposure to foreign currency denominated assets. The market share of the large financial conglomerates was kept limited by design and therefore direct exposure of the significantly important financial institutions was quite low. </a:t>
            </a:r>
          </a:p>
        </p:txBody>
      </p:sp>
      <p:sp>
        <p:nvSpPr>
          <p:cNvPr id="5" name="Slide Number Placeholder 4"/>
          <p:cNvSpPr>
            <a:spLocks noGrp="1"/>
          </p:cNvSpPr>
          <p:nvPr>
            <p:ph type="sldNum" sz="quarter" idx="12"/>
          </p:nvPr>
        </p:nvSpPr>
        <p:spPr>
          <a:xfrm>
            <a:off x="7982174" y="6492875"/>
            <a:ext cx="1161826" cy="365125"/>
          </a:xfrm>
        </p:spPr>
        <p:txBody>
          <a:bodyPr/>
          <a:lstStyle/>
          <a:p>
            <a:pPr algn="r"/>
            <a:fld id="{FEC25932-35C8-42B5-B6B6-1762793247D0}" type="slidenum">
              <a:rPr lang="en-US" smtClean="0"/>
              <a:pPr algn="r"/>
              <a:t>31</a:t>
            </a:fld>
            <a:endParaRPr lang="en-US" dirty="0"/>
          </a:p>
        </p:txBody>
      </p:sp>
      <p:sp>
        <p:nvSpPr>
          <p:cNvPr id="6" name="Title 1"/>
          <p:cNvSpPr txBox="1">
            <a:spLocks/>
          </p:cNvSpPr>
          <p:nvPr/>
        </p:nvSpPr>
        <p:spPr>
          <a:xfrm>
            <a:off x="548936" y="228600"/>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b="1" u="sng" dirty="0" smtClean="0"/>
              <a:t>Salient Features and Lessons Learnt </a:t>
            </a:r>
            <a:r>
              <a:rPr lang="en-US" dirty="0" smtClean="0">
                <a:solidFill>
                  <a:prstClr val="black"/>
                </a:solidFill>
              </a:rPr>
              <a:t/>
            </a:r>
            <a:br>
              <a:rPr lang="en-US" dirty="0" smtClean="0">
                <a:solidFill>
                  <a:prstClr val="black"/>
                </a:solidFill>
              </a:rPr>
            </a:br>
            <a:r>
              <a:rPr lang="en-US" sz="2200" b="1" dirty="0" smtClean="0">
                <a:solidFill>
                  <a:schemeClr val="accent2">
                    <a:lumMod val="40000"/>
                    <a:lumOff val="60000"/>
                  </a:schemeClr>
                </a:solidFill>
              </a:rPr>
              <a:t>(Continued)</a:t>
            </a:r>
            <a:endParaRPr lang="en-US" sz="2200" b="1" dirty="0">
              <a:solidFill>
                <a:schemeClr val="accent2">
                  <a:lumMod val="40000"/>
                  <a:lumOff val="60000"/>
                </a:schemeClr>
              </a:solidFill>
            </a:endParaRPr>
          </a:p>
        </p:txBody>
      </p:sp>
    </p:spTree>
    <p:extLst>
      <p:ext uri="{BB962C8B-B14F-4D97-AF65-F5344CB8AC3E}">
        <p14:creationId xmlns:p14="http://schemas.microsoft.com/office/powerpoint/2010/main" val="41160066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000" dirty="0" smtClean="0"/>
              <a:t>Seventh, as the markets in EDEs are generally considered imperfect or incomplete and market failures loom large on the horizon the intellectual foundation of contemporary financial theory – efficient market hypothesis – did not assume a pivotal role as in the developed markets and therefore, did not lead to the widespread belief and practice in Market is self correcting and therefore, a hands-off approach by the regulators.</a:t>
            </a:r>
            <a:endParaRPr lang="en-US" sz="2000" dirty="0"/>
          </a:p>
        </p:txBody>
      </p:sp>
      <p:sp>
        <p:nvSpPr>
          <p:cNvPr id="5" name="Slide Number Placeholder 4"/>
          <p:cNvSpPr>
            <a:spLocks noGrp="1"/>
          </p:cNvSpPr>
          <p:nvPr>
            <p:ph type="sldNum" sz="quarter" idx="12"/>
          </p:nvPr>
        </p:nvSpPr>
        <p:spPr>
          <a:xfrm>
            <a:off x="7963679" y="6492875"/>
            <a:ext cx="1161826" cy="365125"/>
          </a:xfrm>
        </p:spPr>
        <p:txBody>
          <a:bodyPr/>
          <a:lstStyle/>
          <a:p>
            <a:pPr algn="r"/>
            <a:fld id="{FEC25932-35C8-42B5-B6B6-1762793247D0}" type="slidenum">
              <a:rPr lang="en-US" smtClean="0"/>
              <a:pPr algn="r"/>
              <a:t>32</a:t>
            </a:fld>
            <a:endParaRPr lang="en-US" dirty="0"/>
          </a:p>
        </p:txBody>
      </p:sp>
      <p:sp>
        <p:nvSpPr>
          <p:cNvPr id="6" name="Title 1"/>
          <p:cNvSpPr>
            <a:spLocks noGrp="1"/>
          </p:cNvSpPr>
          <p:nvPr>
            <p:ph type="title"/>
          </p:nvPr>
        </p:nvSpPr>
        <p:spPr>
          <a:xfrm>
            <a:off x="457200" y="228600"/>
            <a:ext cx="8229600" cy="1252728"/>
          </a:xfrm>
        </p:spPr>
        <p:txBody>
          <a:bodyPr>
            <a:normAutofit/>
          </a:bodyPr>
          <a:lstStyle/>
          <a:p>
            <a:r>
              <a:rPr lang="en-US" sz="4000" b="1" u="sng" dirty="0"/>
              <a:t>Salient Features and Lessons Learnt </a:t>
            </a:r>
            <a:r>
              <a:rPr lang="en-US" dirty="0">
                <a:solidFill>
                  <a:prstClr val="black"/>
                </a:solidFill>
              </a:rPr>
              <a:t/>
            </a:r>
            <a:br>
              <a:rPr lang="en-US" dirty="0">
                <a:solidFill>
                  <a:prstClr val="black"/>
                </a:solidFill>
              </a:rPr>
            </a:br>
            <a:r>
              <a:rPr lang="en-US" sz="2200" b="1" dirty="0">
                <a:solidFill>
                  <a:schemeClr val="accent2">
                    <a:lumMod val="40000"/>
                    <a:lumOff val="60000"/>
                  </a:schemeClr>
                </a:solidFill>
              </a:rPr>
              <a:t>(Continued)</a:t>
            </a:r>
          </a:p>
        </p:txBody>
      </p:sp>
    </p:spTree>
    <p:extLst>
      <p:ext uri="{BB962C8B-B14F-4D97-AF65-F5344CB8AC3E}">
        <p14:creationId xmlns:p14="http://schemas.microsoft.com/office/powerpoint/2010/main" val="22378166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33</a:t>
            </a:fld>
            <a:endParaRPr lang="en-US" dirty="0"/>
          </a:p>
        </p:txBody>
      </p:sp>
      <p:sp>
        <p:nvSpPr>
          <p:cNvPr id="4" name="Title 3"/>
          <p:cNvSpPr>
            <a:spLocks noGrp="1"/>
          </p:cNvSpPr>
          <p:nvPr>
            <p:ph type="title"/>
          </p:nvPr>
        </p:nvSpPr>
        <p:spPr/>
        <p:txBody>
          <a:bodyPr>
            <a:normAutofit fontScale="90000"/>
          </a:bodyPr>
          <a:lstStyle/>
          <a:p>
            <a:r>
              <a:rPr lang="en-US" b="1" dirty="0"/>
              <a:t>Lessons on Corporate governance</a:t>
            </a:r>
            <a:br>
              <a:rPr lang="en-US" b="1" dirty="0"/>
            </a:br>
            <a:r>
              <a:rPr lang="en-US" sz="4000" b="1" dirty="0">
                <a:solidFill>
                  <a:schemeClr val="accent2">
                    <a:lumMod val="40000"/>
                    <a:lumOff val="60000"/>
                  </a:schemeClr>
                </a:solidFill>
              </a:rPr>
              <a:t>OECD </a:t>
            </a:r>
            <a:r>
              <a:rPr lang="en-US" sz="4000" b="1" dirty="0" smtClean="0">
                <a:solidFill>
                  <a:schemeClr val="accent2">
                    <a:lumMod val="40000"/>
                    <a:lumOff val="60000"/>
                  </a:schemeClr>
                </a:solidFill>
              </a:rPr>
              <a:t>Findings</a:t>
            </a:r>
            <a:endParaRPr lang="en-US" b="1" dirty="0"/>
          </a:p>
        </p:txBody>
      </p:sp>
      <p:sp>
        <p:nvSpPr>
          <p:cNvPr id="24" name="Rectangle 23"/>
          <p:cNvSpPr/>
          <p:nvPr/>
        </p:nvSpPr>
        <p:spPr>
          <a:xfrm>
            <a:off x="528221" y="2286000"/>
            <a:ext cx="8229600" cy="4154984"/>
          </a:xfrm>
          <a:prstGeom prst="rect">
            <a:avLst/>
          </a:prstGeom>
        </p:spPr>
        <p:txBody>
          <a:bodyPr wrap="square">
            <a:spAutoFit/>
          </a:bodyPr>
          <a:lstStyle/>
          <a:p>
            <a:pPr marL="342900" marR="0" lvl="0" indent="-342900" eaLnBrk="0" hangingPunct="0">
              <a:spcBef>
                <a:spcPts val="0"/>
              </a:spcBef>
              <a:spcAft>
                <a:spcPts val="0"/>
              </a:spcAft>
              <a:buFont typeface="+mj-lt"/>
              <a:buAutoNum type="arabicPeriod"/>
              <a:tabLst>
                <a:tab pos="457200" algn="l"/>
              </a:tabLst>
            </a:pPr>
            <a:r>
              <a:rPr lang="en-GB" sz="2200" dirty="0">
                <a:solidFill>
                  <a:srgbClr val="1F497D"/>
                </a:solidFill>
                <a:latin typeface="Calibri"/>
                <a:ea typeface="Calibri"/>
                <a:cs typeface="Times New Roman"/>
              </a:rPr>
              <a:t>Independence of Boards is a necessary, but not a sufficient condition for good governance</a:t>
            </a:r>
            <a:endParaRPr lang="en-US" sz="2200" dirty="0">
              <a:latin typeface="Calibri"/>
              <a:ea typeface="Calibri"/>
              <a:cs typeface="Times New Roman"/>
            </a:endParaRPr>
          </a:p>
          <a:p>
            <a:pPr marL="342900" marR="0" lvl="0" indent="-342900" eaLnBrk="0" hangingPunct="0">
              <a:spcBef>
                <a:spcPts val="0"/>
              </a:spcBef>
              <a:spcAft>
                <a:spcPts val="0"/>
              </a:spcAft>
              <a:buFont typeface="+mj-lt"/>
              <a:buAutoNum type="arabicPeriod"/>
              <a:tabLst>
                <a:tab pos="457200" algn="l"/>
              </a:tabLst>
            </a:pPr>
            <a:r>
              <a:rPr lang="en-GB" sz="2200" dirty="0">
                <a:solidFill>
                  <a:srgbClr val="1F497D"/>
                </a:solidFill>
                <a:latin typeface="Calibri"/>
                <a:ea typeface="Calibri"/>
                <a:cs typeface="Times New Roman"/>
              </a:rPr>
              <a:t>Shareholders nominate Board members; involved in their appointment and evaluation</a:t>
            </a:r>
            <a:endParaRPr lang="en-US" sz="2200" dirty="0">
              <a:latin typeface="Calibri"/>
              <a:ea typeface="Calibri"/>
              <a:cs typeface="Times New Roman"/>
            </a:endParaRPr>
          </a:p>
          <a:p>
            <a:pPr marL="342900" marR="0" lvl="0" indent="-342900" eaLnBrk="0" hangingPunct="0">
              <a:spcBef>
                <a:spcPts val="0"/>
              </a:spcBef>
              <a:spcAft>
                <a:spcPts val="0"/>
              </a:spcAft>
              <a:buFont typeface="+mj-lt"/>
              <a:buAutoNum type="arabicPeriod"/>
              <a:tabLst>
                <a:tab pos="457200" algn="l"/>
              </a:tabLst>
            </a:pPr>
            <a:r>
              <a:rPr lang="en-GB" sz="2200" dirty="0">
                <a:solidFill>
                  <a:srgbClr val="1F497D"/>
                </a:solidFill>
                <a:latin typeface="Calibri"/>
                <a:ea typeface="Calibri"/>
                <a:cs typeface="Times New Roman"/>
              </a:rPr>
              <a:t>Separation of the Chairman/CEO position</a:t>
            </a:r>
            <a:endParaRPr lang="en-US" sz="2200" dirty="0">
              <a:latin typeface="Calibri"/>
              <a:ea typeface="Calibri"/>
              <a:cs typeface="Times New Roman"/>
            </a:endParaRPr>
          </a:p>
          <a:p>
            <a:pPr marL="342900" marR="0" lvl="0" indent="-342900" eaLnBrk="0" hangingPunct="0">
              <a:spcBef>
                <a:spcPts val="0"/>
              </a:spcBef>
              <a:spcAft>
                <a:spcPts val="0"/>
              </a:spcAft>
              <a:buFont typeface="+mj-lt"/>
              <a:buAutoNum type="arabicPeriod"/>
              <a:tabLst>
                <a:tab pos="457200" algn="l"/>
              </a:tabLst>
            </a:pPr>
            <a:r>
              <a:rPr lang="en-GB" sz="2200" dirty="0">
                <a:solidFill>
                  <a:srgbClr val="1F497D"/>
                </a:solidFill>
                <a:latin typeface="Calibri"/>
                <a:ea typeface="Calibri"/>
                <a:cs typeface="Times New Roman"/>
              </a:rPr>
              <a:t>Board member liability; no consensus on existing practices</a:t>
            </a:r>
            <a:endParaRPr lang="en-US" sz="2200" dirty="0">
              <a:latin typeface="Calibri"/>
              <a:ea typeface="Calibri"/>
              <a:cs typeface="Times New Roman"/>
            </a:endParaRPr>
          </a:p>
          <a:p>
            <a:pPr marL="342900" marR="0" lvl="0" indent="-342900" eaLnBrk="0" hangingPunct="0">
              <a:spcBef>
                <a:spcPts val="0"/>
              </a:spcBef>
              <a:spcAft>
                <a:spcPts val="0"/>
              </a:spcAft>
              <a:buFont typeface="+mj-lt"/>
              <a:buAutoNum type="arabicPeriod"/>
              <a:tabLst>
                <a:tab pos="457200" algn="l"/>
              </a:tabLst>
            </a:pPr>
            <a:r>
              <a:rPr lang="en-GB" sz="2200" dirty="0">
                <a:solidFill>
                  <a:srgbClr val="1F497D"/>
                </a:solidFill>
                <a:latin typeface="Calibri"/>
                <a:ea typeface="Calibri"/>
                <a:cs typeface="Times New Roman"/>
              </a:rPr>
              <a:t>Identifying skills-sets of Directors best suited for the Bank’s Board</a:t>
            </a:r>
            <a:endParaRPr lang="en-US" sz="2200" dirty="0">
              <a:latin typeface="Calibri"/>
              <a:ea typeface="Calibri"/>
              <a:cs typeface="Times New Roman"/>
            </a:endParaRPr>
          </a:p>
          <a:p>
            <a:pPr marL="342900" marR="0" lvl="0" indent="-342900" eaLnBrk="0" hangingPunct="0">
              <a:spcBef>
                <a:spcPts val="0"/>
              </a:spcBef>
              <a:spcAft>
                <a:spcPts val="0"/>
              </a:spcAft>
              <a:buFont typeface="+mj-lt"/>
              <a:buAutoNum type="arabicPeriod"/>
              <a:tabLst>
                <a:tab pos="457200" algn="l"/>
              </a:tabLst>
            </a:pPr>
            <a:r>
              <a:rPr lang="en-GB" sz="2200" dirty="0">
                <a:solidFill>
                  <a:srgbClr val="1F497D"/>
                </a:solidFill>
                <a:latin typeface="Calibri"/>
                <a:ea typeface="Calibri"/>
                <a:cs typeface="Times New Roman"/>
              </a:rPr>
              <a:t>‘Fit and proper’ should include general governance and risk management skills</a:t>
            </a:r>
            <a:endParaRPr lang="en-US" sz="2200" dirty="0">
              <a:latin typeface="Calibri"/>
              <a:ea typeface="Calibri"/>
              <a:cs typeface="Times New Roman"/>
            </a:endParaRPr>
          </a:p>
          <a:p>
            <a:pPr marL="342900" marR="0" lvl="0" indent="-342900" eaLnBrk="0" hangingPunct="0">
              <a:spcBef>
                <a:spcPts val="0"/>
              </a:spcBef>
              <a:spcAft>
                <a:spcPts val="0"/>
              </a:spcAft>
              <a:buFont typeface="+mj-lt"/>
              <a:buAutoNum type="arabicPeriod"/>
              <a:tabLst>
                <a:tab pos="457200" algn="l"/>
              </a:tabLst>
            </a:pPr>
            <a:r>
              <a:rPr lang="en-GB" sz="2200" dirty="0">
                <a:solidFill>
                  <a:srgbClr val="1F497D"/>
                </a:solidFill>
                <a:latin typeface="Calibri"/>
                <a:ea typeface="Calibri"/>
                <a:cs typeface="Times New Roman"/>
              </a:rPr>
              <a:t>Independence can be affected by the time board members have served under the same CEO or Chair</a:t>
            </a:r>
            <a:endParaRPr lang="en-US" sz="2200" dirty="0">
              <a:latin typeface="Calibri"/>
              <a:ea typeface="Calibri"/>
              <a:cs typeface="Times New Roman"/>
            </a:endParaRPr>
          </a:p>
          <a:p>
            <a:pPr marL="342900" marR="0" lvl="0" indent="-342900" eaLnBrk="0" hangingPunct="0">
              <a:spcBef>
                <a:spcPts val="0"/>
              </a:spcBef>
              <a:spcAft>
                <a:spcPts val="0"/>
              </a:spcAft>
              <a:buFont typeface="+mj-lt"/>
              <a:buAutoNum type="arabicPeriod"/>
              <a:tabLst>
                <a:tab pos="457200" algn="l"/>
              </a:tabLst>
            </a:pPr>
            <a:r>
              <a:rPr lang="en-GB" sz="2200" dirty="0">
                <a:solidFill>
                  <a:srgbClr val="1F497D"/>
                </a:solidFill>
                <a:latin typeface="Calibri"/>
                <a:ea typeface="Calibri"/>
                <a:cs typeface="Times New Roman"/>
              </a:rPr>
              <a:t>Adopt voluntary practices to improve Corporate Governance</a:t>
            </a:r>
            <a:endParaRPr lang="en-US" sz="2200" dirty="0">
              <a:effectLst/>
              <a:latin typeface="Calibri"/>
              <a:ea typeface="Calibri"/>
              <a:cs typeface="Times New Roman"/>
            </a:endParaRPr>
          </a:p>
        </p:txBody>
      </p:sp>
    </p:spTree>
    <p:extLst>
      <p:ext uri="{BB962C8B-B14F-4D97-AF65-F5344CB8AC3E}">
        <p14:creationId xmlns:p14="http://schemas.microsoft.com/office/powerpoint/2010/main" val="40133693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548" y="228600"/>
            <a:ext cx="8510868" cy="1066800"/>
          </a:xfrm>
        </p:spPr>
        <p:txBody>
          <a:bodyPr>
            <a:normAutofit fontScale="90000"/>
          </a:bodyPr>
          <a:lstStyle/>
          <a:p>
            <a:r>
              <a:rPr lang="en-US" b="1" dirty="0"/>
              <a:t>Lessons for Shareholders</a:t>
            </a:r>
            <a:br>
              <a:rPr lang="en-US" b="1" dirty="0"/>
            </a:br>
            <a:r>
              <a:rPr lang="en-US" sz="2400" b="1" dirty="0">
                <a:solidFill>
                  <a:schemeClr val="accent2">
                    <a:lumMod val="40000"/>
                    <a:lumOff val="60000"/>
                  </a:schemeClr>
                </a:solidFill>
              </a:rPr>
              <a:t>Key questions to ask – Board assessment</a:t>
            </a:r>
            <a:endParaRPr lang="en-US" sz="2400" b="1" dirty="0"/>
          </a:p>
        </p:txBody>
      </p:sp>
      <p:grpSp>
        <p:nvGrpSpPr>
          <p:cNvPr id="38" name="Group 37"/>
          <p:cNvGrpSpPr/>
          <p:nvPr/>
        </p:nvGrpSpPr>
        <p:grpSpPr>
          <a:xfrm>
            <a:off x="321547" y="1527048"/>
            <a:ext cx="2701863" cy="2590800"/>
            <a:chOff x="348231" y="1194816"/>
            <a:chExt cx="2926080" cy="2322576"/>
          </a:xfrm>
        </p:grpSpPr>
        <p:sp>
          <p:nvSpPr>
            <p:cNvPr id="37" name="Rectangle 36"/>
            <p:cNvSpPr/>
            <p:nvPr/>
          </p:nvSpPr>
          <p:spPr bwMode="auto">
            <a:xfrm>
              <a:off x="348231" y="1414272"/>
              <a:ext cx="2926080" cy="2103120"/>
            </a:xfrm>
            <a:prstGeom prst="rect">
              <a:avLst/>
            </a:prstGeom>
            <a:noFill/>
            <a:ln w="1270" cap="flat" cmpd="sng" algn="ctr">
              <a:solidFill>
                <a:schemeClr val="tx1"/>
              </a:solidFill>
              <a:prstDash val="solid"/>
              <a:round/>
              <a:headEnd type="none" w="med" len="med"/>
              <a:tailEnd type="none" w="med" len="med"/>
            </a:ln>
            <a:effectLst/>
          </p:spPr>
          <p:txBody>
            <a:bodyPr vert="horz" wrap="square" lIns="45720" tIns="182880" rIns="45720" bIns="0" numCol="1" rtlCol="0" anchor="t" anchorCtr="0" compatLnSpc="1">
              <a:prstTxWarp prst="textNoShape">
                <a:avLst/>
              </a:prstTxWarp>
              <a:noAutofit/>
            </a:bodyPr>
            <a:lstStyle/>
            <a:p>
              <a:pPr marL="171450" indent="-171450" algn="just">
                <a:buFont typeface="Times New Roman" pitchFamily="18" charset="0"/>
                <a:buChar char="»"/>
              </a:pPr>
              <a:r>
                <a:rPr lang="en-US" sz="1400" b="0" dirty="0">
                  <a:latin typeface="Calibri" pitchFamily="34" charset="0"/>
                </a:rPr>
                <a:t>Is risk management a key component in the company’s overall strategy?</a:t>
              </a:r>
            </a:p>
            <a:p>
              <a:pPr marL="171450" indent="-171450" algn="just">
                <a:buFont typeface="Times New Roman" pitchFamily="18" charset="0"/>
                <a:buChar char="»"/>
              </a:pPr>
              <a:r>
                <a:rPr lang="en-US" sz="1400" b="0" dirty="0">
                  <a:latin typeface="Calibri" pitchFamily="34" charset="0"/>
                </a:rPr>
                <a:t>Has the Board articulated its risk strategy?</a:t>
              </a:r>
            </a:p>
            <a:p>
              <a:pPr marL="171450" indent="-171450" algn="just">
                <a:buFont typeface="Times New Roman" pitchFamily="18" charset="0"/>
                <a:buChar char="»"/>
              </a:pPr>
              <a:r>
                <a:rPr lang="en-US" sz="1400" b="0" dirty="0">
                  <a:latin typeface="Calibri" pitchFamily="34" charset="0"/>
                </a:rPr>
                <a:t>What mechanisms does the Board have in place to evaluate risk?</a:t>
              </a:r>
            </a:p>
            <a:p>
              <a:pPr marL="171450" indent="-171450" algn="just">
                <a:buFont typeface="Times New Roman" pitchFamily="18" charset="0"/>
                <a:buChar char="»"/>
              </a:pPr>
              <a:r>
                <a:rPr lang="en-US" sz="1400" b="0" dirty="0">
                  <a:latin typeface="Calibri" pitchFamily="34" charset="0"/>
                </a:rPr>
                <a:t>What is the role of the CRO and the reporting structure?</a:t>
              </a:r>
            </a:p>
          </p:txBody>
        </p:sp>
        <p:sp>
          <p:nvSpPr>
            <p:cNvPr id="36" name="Pentagon 35"/>
            <p:cNvSpPr/>
            <p:nvPr/>
          </p:nvSpPr>
          <p:spPr bwMode="auto">
            <a:xfrm rot="5400000">
              <a:off x="1597911" y="-54864"/>
              <a:ext cx="426720" cy="2926080"/>
            </a:xfrm>
            <a:prstGeom prst="homePlate">
              <a:avLst/>
            </a:prstGeom>
            <a:solidFill>
              <a:srgbClr val="FFC000"/>
            </a:solidFill>
            <a:ln w="1270" cap="flat" cmpd="sng" algn="ctr">
              <a:solidFill>
                <a:schemeClr val="tx1"/>
              </a:solidFill>
              <a:prstDash val="solid"/>
              <a:round/>
              <a:headEnd type="none" w="med" len="med"/>
              <a:tailEnd type="none" w="med" len="med"/>
            </a:ln>
            <a:effectLst/>
          </p:spPr>
          <p:txBody>
            <a:bodyPr vert="vert270"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rPr>
                <a:t>Risk oversight</a:t>
              </a:r>
            </a:p>
          </p:txBody>
        </p:sp>
      </p:grpSp>
      <p:grpSp>
        <p:nvGrpSpPr>
          <p:cNvPr id="39" name="Group 38"/>
          <p:cNvGrpSpPr/>
          <p:nvPr/>
        </p:nvGrpSpPr>
        <p:grpSpPr>
          <a:xfrm>
            <a:off x="321547" y="4197096"/>
            <a:ext cx="2701863" cy="2514600"/>
            <a:chOff x="348231" y="1194816"/>
            <a:chExt cx="2926080" cy="2322576"/>
          </a:xfrm>
        </p:grpSpPr>
        <p:sp>
          <p:nvSpPr>
            <p:cNvPr id="40" name="Rectangle 39"/>
            <p:cNvSpPr/>
            <p:nvPr/>
          </p:nvSpPr>
          <p:spPr bwMode="auto">
            <a:xfrm>
              <a:off x="348231" y="1414272"/>
              <a:ext cx="2926080" cy="2103120"/>
            </a:xfrm>
            <a:prstGeom prst="rect">
              <a:avLst/>
            </a:prstGeom>
            <a:noFill/>
            <a:ln w="1270" cap="flat" cmpd="sng" algn="ctr">
              <a:solidFill>
                <a:schemeClr val="tx1"/>
              </a:solidFill>
              <a:prstDash val="solid"/>
              <a:round/>
              <a:headEnd type="none" w="med" len="med"/>
              <a:tailEnd type="none" w="med" len="med"/>
            </a:ln>
            <a:effectLst/>
          </p:spPr>
          <p:txBody>
            <a:bodyPr vert="horz" wrap="square" lIns="45720" tIns="182880" rIns="45720" bIns="0" numCol="1" rtlCol="0" anchor="t" anchorCtr="0" compatLnSpc="1">
              <a:prstTxWarp prst="textNoShape">
                <a:avLst/>
              </a:prstTxWarp>
              <a:noAutofit/>
            </a:bodyPr>
            <a:lstStyle/>
            <a:p>
              <a:pPr marL="171450" indent="-171450" algn="just">
                <a:buFont typeface="Times New Roman" pitchFamily="18" charset="0"/>
                <a:buChar char="»"/>
              </a:pPr>
              <a:r>
                <a:rPr lang="en-US" sz="1400" b="0" dirty="0">
                  <a:latin typeface="Calibri" pitchFamily="34" charset="0"/>
                </a:rPr>
                <a:t>What steps has the Board taken to improve transparency of the bank’s risk-taking initiatives? </a:t>
              </a:r>
            </a:p>
            <a:p>
              <a:pPr marL="171450" indent="-171450" algn="just">
                <a:buFont typeface="Times New Roman" pitchFamily="18" charset="0"/>
                <a:buChar char="»"/>
              </a:pPr>
              <a:r>
                <a:rPr lang="en-US" sz="1400" b="0" dirty="0">
                  <a:latin typeface="Calibri" pitchFamily="34" charset="0"/>
                </a:rPr>
                <a:t>Are risky instruments fully disclosed to shareholders?</a:t>
              </a:r>
            </a:p>
            <a:p>
              <a:pPr marL="171450" indent="-171450" algn="just">
                <a:buFont typeface="Times New Roman" pitchFamily="18" charset="0"/>
                <a:buChar char="»"/>
              </a:pPr>
              <a:r>
                <a:rPr lang="en-US" sz="1400" b="0" dirty="0">
                  <a:latin typeface="Calibri" pitchFamily="34" charset="0"/>
                </a:rPr>
                <a:t>Does the Bank have an updated Disclosure policy?</a:t>
              </a:r>
            </a:p>
            <a:p>
              <a:pPr marL="171450" indent="-171450" algn="just">
                <a:buFont typeface="Times New Roman" pitchFamily="18" charset="0"/>
                <a:buChar char="»"/>
              </a:pPr>
              <a:r>
                <a:rPr lang="en-US" sz="1400" b="0" dirty="0">
                  <a:latin typeface="Calibri" pitchFamily="34" charset="0"/>
                </a:rPr>
                <a:t>Does the Bank  disclose Board meeting minutes, attendance etc.?</a:t>
              </a:r>
            </a:p>
          </p:txBody>
        </p:sp>
        <p:sp>
          <p:nvSpPr>
            <p:cNvPr id="41" name="Pentagon 40"/>
            <p:cNvSpPr/>
            <p:nvPr/>
          </p:nvSpPr>
          <p:spPr bwMode="auto">
            <a:xfrm rot="5400000">
              <a:off x="1597911" y="-54864"/>
              <a:ext cx="426720" cy="2926080"/>
            </a:xfrm>
            <a:prstGeom prst="homePlate">
              <a:avLst/>
            </a:prstGeom>
            <a:solidFill>
              <a:srgbClr val="FFC000"/>
            </a:solidFill>
            <a:ln w="1270" cap="flat" cmpd="sng" algn="ctr">
              <a:solidFill>
                <a:schemeClr val="tx1"/>
              </a:solidFill>
              <a:prstDash val="solid"/>
              <a:round/>
              <a:headEnd type="none" w="med" len="med"/>
              <a:tailEnd type="none" w="med" len="med"/>
            </a:ln>
            <a:effectLst/>
          </p:spPr>
          <p:txBody>
            <a:bodyPr vert="vert270" wrap="square" lIns="0" tIns="0" rIns="0" bIns="0" numCol="1" rtlCol="0" anchor="ctr" anchorCtr="0" compatLnSpc="1">
              <a:prstTxWarp prst="textNoShape">
                <a:avLst/>
              </a:prstTxWarp>
              <a:noAutofit/>
            </a:bodyPr>
            <a:lstStyle/>
            <a:p>
              <a:pPr algn="ctr"/>
              <a:r>
                <a:rPr lang="en-US" sz="1600" b="0" dirty="0">
                  <a:latin typeface="Calibri" pitchFamily="34" charset="0"/>
                </a:rPr>
                <a:t>Disclosure practices</a:t>
              </a:r>
              <a:endParaRPr kumimoji="0" lang="en-US" sz="1600" b="0" i="0" u="none" strike="noStrike" cap="none" normalizeH="0" baseline="0" dirty="0">
                <a:ln>
                  <a:noFill/>
                </a:ln>
                <a:solidFill>
                  <a:schemeClr val="tx1"/>
                </a:solidFill>
                <a:effectLst/>
                <a:latin typeface="Calibri" pitchFamily="34" charset="0"/>
              </a:endParaRPr>
            </a:p>
          </p:txBody>
        </p:sp>
      </p:grpSp>
      <p:grpSp>
        <p:nvGrpSpPr>
          <p:cNvPr id="42" name="Group 41"/>
          <p:cNvGrpSpPr/>
          <p:nvPr/>
        </p:nvGrpSpPr>
        <p:grpSpPr>
          <a:xfrm>
            <a:off x="3226050" y="1524000"/>
            <a:ext cx="2701863" cy="2590800"/>
            <a:chOff x="348231" y="1194816"/>
            <a:chExt cx="2926080" cy="2322576"/>
          </a:xfrm>
        </p:grpSpPr>
        <p:sp>
          <p:nvSpPr>
            <p:cNvPr id="43" name="Rectangle 42"/>
            <p:cNvSpPr/>
            <p:nvPr/>
          </p:nvSpPr>
          <p:spPr bwMode="auto">
            <a:xfrm>
              <a:off x="348231" y="1414272"/>
              <a:ext cx="2926080" cy="2103120"/>
            </a:xfrm>
            <a:prstGeom prst="rect">
              <a:avLst/>
            </a:prstGeom>
            <a:noFill/>
            <a:ln w="1270" cap="flat" cmpd="sng" algn="ctr">
              <a:solidFill>
                <a:schemeClr val="tx1"/>
              </a:solidFill>
              <a:prstDash val="solid"/>
              <a:round/>
              <a:headEnd type="none" w="med" len="med"/>
              <a:tailEnd type="none" w="med" len="med"/>
            </a:ln>
            <a:effectLst/>
          </p:spPr>
          <p:txBody>
            <a:bodyPr vert="horz" wrap="square" lIns="45720" tIns="182880" rIns="45720" bIns="0" numCol="1" rtlCol="0" anchor="t" anchorCtr="0" compatLnSpc="1">
              <a:prstTxWarp prst="textNoShape">
                <a:avLst/>
              </a:prstTxWarp>
              <a:noAutofit/>
            </a:bodyPr>
            <a:lstStyle/>
            <a:p>
              <a:pPr marL="171450" indent="-171450" algn="just">
                <a:buFont typeface="Times New Roman" pitchFamily="18" charset="0"/>
                <a:buChar char="»"/>
              </a:pPr>
              <a:r>
                <a:rPr lang="en-US" sz="1400" b="0" dirty="0">
                  <a:latin typeface="Calibri" pitchFamily="34" charset="0"/>
                </a:rPr>
                <a:t>What changes has the Board made to its structure as a response to the crisis?</a:t>
              </a:r>
            </a:p>
            <a:p>
              <a:pPr marL="171450" indent="-171450" algn="just">
                <a:buFont typeface="Times New Roman" pitchFamily="18" charset="0"/>
                <a:buChar char="»"/>
              </a:pPr>
              <a:r>
                <a:rPr lang="en-US" sz="1400" b="0" dirty="0">
                  <a:latin typeface="Calibri" pitchFamily="34" charset="0"/>
                </a:rPr>
                <a:t>How effective are the committees or the Board in overseeing risk?</a:t>
              </a:r>
            </a:p>
            <a:p>
              <a:pPr marL="171450" indent="-171450" algn="just">
                <a:buFont typeface="Times New Roman" pitchFamily="18" charset="0"/>
                <a:buChar char="»"/>
              </a:pPr>
              <a:r>
                <a:rPr lang="en-US" sz="1400" b="0" dirty="0">
                  <a:latin typeface="Calibri" pitchFamily="34" charset="0"/>
                </a:rPr>
                <a:t>Has the Board appointed sufficient independent Directors?</a:t>
              </a:r>
            </a:p>
            <a:p>
              <a:pPr marL="171450" indent="-171450" algn="just">
                <a:buFont typeface="Times New Roman" pitchFamily="18" charset="0"/>
                <a:buChar char="»"/>
              </a:pPr>
              <a:r>
                <a:rPr lang="en-US" sz="1400" b="0" dirty="0">
                  <a:latin typeface="Calibri" pitchFamily="34" charset="0"/>
                </a:rPr>
                <a:t>Are long-tenured directors serving on the Board?</a:t>
              </a:r>
            </a:p>
          </p:txBody>
        </p:sp>
        <p:sp>
          <p:nvSpPr>
            <p:cNvPr id="44" name="Pentagon 43"/>
            <p:cNvSpPr/>
            <p:nvPr/>
          </p:nvSpPr>
          <p:spPr bwMode="auto">
            <a:xfrm rot="5400000">
              <a:off x="1597911" y="-54864"/>
              <a:ext cx="426720" cy="2926080"/>
            </a:xfrm>
            <a:prstGeom prst="homePlate">
              <a:avLst/>
            </a:prstGeom>
            <a:solidFill>
              <a:srgbClr val="FFC000"/>
            </a:solidFill>
            <a:ln w="1270" cap="flat" cmpd="sng" algn="ctr">
              <a:solidFill>
                <a:schemeClr val="tx1"/>
              </a:solidFill>
              <a:prstDash val="solid"/>
              <a:round/>
              <a:headEnd type="none" w="med" len="med"/>
              <a:tailEnd type="none" w="med" len="med"/>
            </a:ln>
            <a:effectLst/>
          </p:spPr>
          <p:txBody>
            <a:bodyPr vert="vert270" wrap="square" lIns="0" tIns="0" rIns="0" bIns="0" numCol="1" rtlCol="0" anchor="ctr" anchorCtr="0" compatLnSpc="1">
              <a:prstTxWarp prst="textNoShape">
                <a:avLst/>
              </a:prstTxWarp>
              <a:noAutofit/>
            </a:bodyPr>
            <a:lstStyle/>
            <a:p>
              <a:pPr algn="ctr"/>
              <a:r>
                <a:rPr lang="en-US" sz="1600" b="0" dirty="0">
                  <a:latin typeface="Calibri" pitchFamily="34" charset="0"/>
                </a:rPr>
                <a:t>Board composition</a:t>
              </a:r>
              <a:endParaRPr kumimoji="0" lang="en-US" sz="1600" b="0" i="0" u="none" strike="noStrike" cap="none" normalizeH="0" baseline="0" dirty="0">
                <a:ln>
                  <a:noFill/>
                </a:ln>
                <a:solidFill>
                  <a:schemeClr val="tx1"/>
                </a:solidFill>
                <a:effectLst/>
                <a:latin typeface="Calibri" pitchFamily="34" charset="0"/>
              </a:endParaRPr>
            </a:p>
          </p:txBody>
        </p:sp>
      </p:grpSp>
      <p:grpSp>
        <p:nvGrpSpPr>
          <p:cNvPr id="45" name="Group 44"/>
          <p:cNvGrpSpPr/>
          <p:nvPr/>
        </p:nvGrpSpPr>
        <p:grpSpPr>
          <a:xfrm>
            <a:off x="3226050" y="4191000"/>
            <a:ext cx="2701863" cy="2514600"/>
            <a:chOff x="348231" y="1194816"/>
            <a:chExt cx="2926080" cy="2322576"/>
          </a:xfrm>
        </p:grpSpPr>
        <p:sp>
          <p:nvSpPr>
            <p:cNvPr id="46" name="Rectangle 45"/>
            <p:cNvSpPr/>
            <p:nvPr/>
          </p:nvSpPr>
          <p:spPr bwMode="auto">
            <a:xfrm>
              <a:off x="348231" y="1414272"/>
              <a:ext cx="2926080" cy="2103120"/>
            </a:xfrm>
            <a:prstGeom prst="rect">
              <a:avLst/>
            </a:prstGeom>
            <a:noFill/>
            <a:ln w="1270" cap="flat" cmpd="sng" algn="ctr">
              <a:solidFill>
                <a:schemeClr val="tx1"/>
              </a:solidFill>
              <a:prstDash val="solid"/>
              <a:round/>
              <a:headEnd type="none" w="med" len="med"/>
              <a:tailEnd type="none" w="med" len="med"/>
            </a:ln>
            <a:effectLst/>
          </p:spPr>
          <p:txBody>
            <a:bodyPr vert="horz" wrap="square" lIns="45720" tIns="182880" rIns="45720" bIns="0" numCol="1" rtlCol="0" anchor="t" anchorCtr="0" compatLnSpc="1">
              <a:prstTxWarp prst="textNoShape">
                <a:avLst/>
              </a:prstTxWarp>
              <a:noAutofit/>
            </a:bodyPr>
            <a:lstStyle/>
            <a:p>
              <a:pPr marL="171450" indent="-171450">
                <a:buFont typeface="Times New Roman" pitchFamily="18" charset="0"/>
                <a:buChar char="»"/>
              </a:pPr>
              <a:r>
                <a:rPr lang="en-US" sz="1400" b="0" dirty="0">
                  <a:latin typeface="Calibri" pitchFamily="34" charset="0"/>
                </a:rPr>
                <a:t>What percentage of pay is skewed toward short-term individual performance?</a:t>
              </a:r>
            </a:p>
            <a:p>
              <a:pPr marL="171450" indent="-171450" algn="just">
                <a:buFont typeface="Times New Roman" pitchFamily="18" charset="0"/>
                <a:buChar char="»"/>
              </a:pPr>
              <a:r>
                <a:rPr lang="en-US" sz="1400" b="0" dirty="0">
                  <a:latin typeface="Calibri" pitchFamily="34" charset="0"/>
                </a:rPr>
                <a:t>Do pay practices include “claw-back” provisions?</a:t>
              </a:r>
            </a:p>
            <a:p>
              <a:pPr marL="171450" indent="-171450" algn="just">
                <a:buFont typeface="Times New Roman" pitchFamily="18" charset="0"/>
                <a:buChar char="»"/>
              </a:pPr>
              <a:r>
                <a:rPr lang="en-US" sz="1400" b="0" dirty="0">
                  <a:latin typeface="Calibri" pitchFamily="34" charset="0"/>
                </a:rPr>
                <a:t>Does the Bank have an updated Remuneration policy?</a:t>
              </a:r>
            </a:p>
          </p:txBody>
        </p:sp>
        <p:sp>
          <p:nvSpPr>
            <p:cNvPr id="47" name="Pentagon 46"/>
            <p:cNvSpPr/>
            <p:nvPr/>
          </p:nvSpPr>
          <p:spPr bwMode="auto">
            <a:xfrm rot="5400000">
              <a:off x="1597911" y="-54864"/>
              <a:ext cx="426720" cy="2926080"/>
            </a:xfrm>
            <a:prstGeom prst="homePlate">
              <a:avLst/>
            </a:prstGeom>
            <a:solidFill>
              <a:srgbClr val="FFC000"/>
            </a:solidFill>
            <a:ln w="1270" cap="flat" cmpd="sng" algn="ctr">
              <a:solidFill>
                <a:schemeClr val="tx1"/>
              </a:solidFill>
              <a:prstDash val="solid"/>
              <a:round/>
              <a:headEnd type="none" w="med" len="med"/>
              <a:tailEnd type="none" w="med" len="med"/>
            </a:ln>
            <a:effectLst/>
          </p:spPr>
          <p:txBody>
            <a:bodyPr vert="vert270" wrap="square" lIns="0" tIns="0" rIns="0" bIns="0" numCol="1" rtlCol="0" anchor="ctr" anchorCtr="0" compatLnSpc="1">
              <a:prstTxWarp prst="textNoShape">
                <a:avLst/>
              </a:prstTxWarp>
              <a:noAutofit/>
            </a:bodyPr>
            <a:lstStyle/>
            <a:p>
              <a:pPr algn="ctr"/>
              <a:r>
                <a:rPr lang="en-US" sz="1600" b="0" dirty="0">
                  <a:latin typeface="Calibri" pitchFamily="34" charset="0"/>
                </a:rPr>
                <a:t>Compensation practices</a:t>
              </a:r>
              <a:endParaRPr kumimoji="0" lang="en-US" sz="1600" b="0" i="0" u="none" strike="noStrike" cap="none" normalizeH="0" baseline="0" dirty="0">
                <a:ln>
                  <a:noFill/>
                </a:ln>
                <a:solidFill>
                  <a:schemeClr val="tx1"/>
                </a:solidFill>
                <a:effectLst/>
                <a:latin typeface="Calibri" pitchFamily="34" charset="0"/>
              </a:endParaRPr>
            </a:p>
          </p:txBody>
        </p:sp>
      </p:grpSp>
      <p:grpSp>
        <p:nvGrpSpPr>
          <p:cNvPr id="48" name="Group 47"/>
          <p:cNvGrpSpPr/>
          <p:nvPr/>
        </p:nvGrpSpPr>
        <p:grpSpPr>
          <a:xfrm>
            <a:off x="6130552" y="1530096"/>
            <a:ext cx="2701863" cy="2590800"/>
            <a:chOff x="348231" y="1194816"/>
            <a:chExt cx="2926080" cy="2322576"/>
          </a:xfrm>
        </p:grpSpPr>
        <p:sp>
          <p:nvSpPr>
            <p:cNvPr id="49" name="Rectangle 48"/>
            <p:cNvSpPr/>
            <p:nvPr/>
          </p:nvSpPr>
          <p:spPr bwMode="auto">
            <a:xfrm>
              <a:off x="348231" y="1414272"/>
              <a:ext cx="2926080" cy="2103120"/>
            </a:xfrm>
            <a:prstGeom prst="rect">
              <a:avLst/>
            </a:prstGeom>
            <a:noFill/>
            <a:ln w="1270" cap="flat" cmpd="sng" algn="ctr">
              <a:solidFill>
                <a:schemeClr val="tx1"/>
              </a:solidFill>
              <a:prstDash val="solid"/>
              <a:round/>
              <a:headEnd type="none" w="med" len="med"/>
              <a:tailEnd type="none" w="med" len="med"/>
            </a:ln>
            <a:effectLst/>
          </p:spPr>
          <p:txBody>
            <a:bodyPr vert="horz" wrap="square" lIns="45720" tIns="182880" rIns="45720" bIns="0" numCol="1" rtlCol="0" anchor="t" anchorCtr="0" compatLnSpc="1">
              <a:prstTxWarp prst="textNoShape">
                <a:avLst/>
              </a:prstTxWarp>
              <a:noAutofit/>
            </a:bodyPr>
            <a:lstStyle/>
            <a:p>
              <a:pPr marL="171450" indent="-171450" algn="just">
                <a:buFont typeface="Times New Roman" pitchFamily="18" charset="0"/>
                <a:buChar char="»"/>
              </a:pPr>
              <a:r>
                <a:rPr lang="en-US" sz="1400" b="0" dirty="0">
                  <a:latin typeface="Calibri" pitchFamily="34" charset="0"/>
                </a:rPr>
                <a:t>Is the Board equipped with adequate risk expertise?</a:t>
              </a:r>
            </a:p>
            <a:p>
              <a:pPr marL="171450" indent="-171450" algn="just">
                <a:buFont typeface="Times New Roman" pitchFamily="18" charset="0"/>
                <a:buChar char="»"/>
              </a:pPr>
              <a:r>
                <a:rPr lang="en-US" sz="1400" b="0" dirty="0">
                  <a:latin typeface="Calibri" pitchFamily="34" charset="0"/>
                </a:rPr>
                <a:t>Is the Board considering director qualifications in the nominating process ?</a:t>
              </a:r>
            </a:p>
            <a:p>
              <a:pPr marL="171450" indent="-171450" algn="just">
                <a:buFont typeface="Times New Roman" pitchFamily="18" charset="0"/>
                <a:buChar char="»"/>
              </a:pPr>
              <a:r>
                <a:rPr lang="en-US" sz="1400" b="0" dirty="0">
                  <a:latin typeface="Calibri" pitchFamily="34" charset="0"/>
                </a:rPr>
                <a:t>What process does the Board have to train NEDs on risk management?</a:t>
              </a:r>
            </a:p>
            <a:p>
              <a:pPr marL="171450" indent="-171450" algn="just">
                <a:buFont typeface="Times New Roman" pitchFamily="18" charset="0"/>
                <a:buChar char="»"/>
              </a:pPr>
              <a:r>
                <a:rPr lang="en-US" sz="1400" b="0" dirty="0">
                  <a:latin typeface="Calibri" pitchFamily="34" charset="0"/>
                </a:rPr>
                <a:t>Do the Directors adhere to a minimum time commitment?</a:t>
              </a:r>
            </a:p>
          </p:txBody>
        </p:sp>
        <p:sp>
          <p:nvSpPr>
            <p:cNvPr id="50" name="Pentagon 49"/>
            <p:cNvSpPr/>
            <p:nvPr/>
          </p:nvSpPr>
          <p:spPr bwMode="auto">
            <a:xfrm rot="5400000">
              <a:off x="1597911" y="-54864"/>
              <a:ext cx="426720" cy="2926080"/>
            </a:xfrm>
            <a:prstGeom prst="homePlate">
              <a:avLst/>
            </a:prstGeom>
            <a:solidFill>
              <a:srgbClr val="FFC000"/>
            </a:solidFill>
            <a:ln w="1270" cap="flat" cmpd="sng" algn="ctr">
              <a:solidFill>
                <a:schemeClr val="tx1"/>
              </a:solidFill>
              <a:prstDash val="solid"/>
              <a:round/>
              <a:headEnd type="none" w="med" len="med"/>
              <a:tailEnd type="none" w="med" len="med"/>
            </a:ln>
            <a:effectLst/>
          </p:spPr>
          <p:txBody>
            <a:bodyPr vert="vert270" wrap="square" lIns="0" tIns="0" rIns="0" bIns="0" numCol="1" rtlCol="0" anchor="ctr" anchorCtr="0" compatLnSpc="1">
              <a:prstTxWarp prst="textNoShape">
                <a:avLst/>
              </a:prstTxWarp>
              <a:noAutofit/>
            </a:bodyPr>
            <a:lstStyle/>
            <a:p>
              <a:pPr algn="ctr"/>
              <a:r>
                <a:rPr lang="en-US" sz="1600" b="0" dirty="0">
                  <a:latin typeface="Calibri" pitchFamily="34" charset="0"/>
                </a:rPr>
                <a:t>Director qualifications</a:t>
              </a:r>
              <a:endParaRPr kumimoji="0" lang="en-US" sz="1600" b="0" i="0" u="none" strike="noStrike" cap="none" normalizeH="0" baseline="0" dirty="0">
                <a:ln>
                  <a:noFill/>
                </a:ln>
                <a:solidFill>
                  <a:schemeClr val="tx1"/>
                </a:solidFill>
                <a:effectLst/>
                <a:latin typeface="Calibri" pitchFamily="34" charset="0"/>
              </a:endParaRPr>
            </a:p>
          </p:txBody>
        </p:sp>
      </p:grpSp>
      <p:grpSp>
        <p:nvGrpSpPr>
          <p:cNvPr id="51" name="Group 50"/>
          <p:cNvGrpSpPr/>
          <p:nvPr/>
        </p:nvGrpSpPr>
        <p:grpSpPr>
          <a:xfrm>
            <a:off x="6130552" y="4197096"/>
            <a:ext cx="2701863" cy="2514600"/>
            <a:chOff x="348231" y="1194816"/>
            <a:chExt cx="2926080" cy="2322576"/>
          </a:xfrm>
        </p:grpSpPr>
        <p:sp>
          <p:nvSpPr>
            <p:cNvPr id="52" name="Rectangle 51"/>
            <p:cNvSpPr/>
            <p:nvPr/>
          </p:nvSpPr>
          <p:spPr bwMode="auto">
            <a:xfrm>
              <a:off x="348231" y="1414272"/>
              <a:ext cx="2926080" cy="2103120"/>
            </a:xfrm>
            <a:prstGeom prst="rect">
              <a:avLst/>
            </a:prstGeom>
            <a:noFill/>
            <a:ln w="1270" cap="flat" cmpd="sng" algn="ctr">
              <a:solidFill>
                <a:schemeClr val="tx1"/>
              </a:solidFill>
              <a:prstDash val="solid"/>
              <a:round/>
              <a:headEnd type="none" w="med" len="med"/>
              <a:tailEnd type="none" w="med" len="med"/>
            </a:ln>
            <a:effectLst/>
          </p:spPr>
          <p:txBody>
            <a:bodyPr vert="horz" wrap="square" lIns="45720" tIns="182880" rIns="45720" bIns="0" numCol="1" rtlCol="0" anchor="t" anchorCtr="0" compatLnSpc="1">
              <a:prstTxWarp prst="textNoShape">
                <a:avLst/>
              </a:prstTxWarp>
              <a:noAutofit/>
            </a:bodyPr>
            <a:lstStyle/>
            <a:p>
              <a:pPr marL="171450" indent="-171450" algn="just">
                <a:buFont typeface="Times New Roman" pitchFamily="18" charset="0"/>
                <a:buChar char="»"/>
              </a:pPr>
              <a:r>
                <a:rPr lang="en-US" sz="1400" b="0" dirty="0">
                  <a:latin typeface="Calibri" pitchFamily="34" charset="0"/>
                </a:rPr>
                <a:t>Does the Board have a Conflict of Interest policy which mitigates potential conflicts that could distort the Board and management’s understanding of potential risks?</a:t>
              </a:r>
            </a:p>
            <a:p>
              <a:pPr marL="171450" indent="-171450" algn="just">
                <a:buFont typeface="Times New Roman" pitchFamily="18" charset="0"/>
                <a:buChar char="»"/>
              </a:pPr>
              <a:r>
                <a:rPr lang="en-US" sz="1400" b="0" dirty="0">
                  <a:latin typeface="Calibri" pitchFamily="34" charset="0"/>
                </a:rPr>
                <a:t>Are all related party transactions, conflicts of interest disclosed?</a:t>
              </a:r>
            </a:p>
          </p:txBody>
        </p:sp>
        <p:sp>
          <p:nvSpPr>
            <p:cNvPr id="53" name="Pentagon 52"/>
            <p:cNvSpPr/>
            <p:nvPr/>
          </p:nvSpPr>
          <p:spPr bwMode="auto">
            <a:xfrm rot="5400000">
              <a:off x="1597911" y="-54864"/>
              <a:ext cx="426720" cy="2926080"/>
            </a:xfrm>
            <a:prstGeom prst="homePlate">
              <a:avLst/>
            </a:prstGeom>
            <a:solidFill>
              <a:srgbClr val="FFC000"/>
            </a:solidFill>
            <a:ln w="1270" cap="flat" cmpd="sng" algn="ctr">
              <a:solidFill>
                <a:schemeClr val="tx1"/>
              </a:solidFill>
              <a:prstDash val="solid"/>
              <a:round/>
              <a:headEnd type="none" w="med" len="med"/>
              <a:tailEnd type="none" w="med" len="med"/>
            </a:ln>
            <a:effectLst/>
          </p:spPr>
          <p:txBody>
            <a:bodyPr vert="vert270" wrap="square" lIns="0" tIns="0" rIns="0" bIns="0" numCol="1" rtlCol="0" anchor="ctr" anchorCtr="0" compatLnSpc="1">
              <a:prstTxWarp prst="textNoShape">
                <a:avLst/>
              </a:prstTxWarp>
              <a:noAutofit/>
            </a:bodyPr>
            <a:lstStyle/>
            <a:p>
              <a:pPr algn="ctr"/>
              <a:r>
                <a:rPr lang="en-US" sz="1600" b="0" dirty="0">
                  <a:latin typeface="Calibri" pitchFamily="34" charset="0"/>
                </a:rPr>
                <a:t>Conflicts of interest</a:t>
              </a:r>
              <a:endParaRPr kumimoji="0" lang="en-US" sz="1600" b="0" i="0" u="none" strike="noStrike" cap="none" normalizeH="0" baseline="0" dirty="0">
                <a:ln>
                  <a:noFill/>
                </a:ln>
                <a:solidFill>
                  <a:schemeClr val="tx1"/>
                </a:solidFill>
                <a:effectLst/>
                <a:latin typeface="Calibri" pitchFamily="34" charset="0"/>
              </a:endParaRPr>
            </a:p>
          </p:txBody>
        </p:sp>
      </p:grpSp>
    </p:spTree>
    <p:extLst>
      <p:ext uri="{BB962C8B-B14F-4D97-AF65-F5344CB8AC3E}">
        <p14:creationId xmlns:p14="http://schemas.microsoft.com/office/powerpoint/2010/main" val="294788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667000"/>
            <a:ext cx="7848600" cy="3450696"/>
          </a:xfrm>
        </p:spPr>
        <p:txBody>
          <a:bodyPr>
            <a:normAutofit lnSpcReduction="10000"/>
          </a:bodyPr>
          <a:lstStyle/>
          <a:p>
            <a:pPr lvl="0" algn="just">
              <a:buClr>
                <a:srgbClr val="31B6FD"/>
              </a:buClr>
            </a:pPr>
            <a:r>
              <a:rPr lang="en-US" dirty="0">
                <a:solidFill>
                  <a:srgbClr val="073E87"/>
                </a:solidFill>
              </a:rPr>
              <a:t>Developing and emerging economies which were impoverished and faced with poverty, hunger, illiteracy have been able to make a remarkable turn around and increased their share of world GDP from almost negligible proportion to almost 50 percent. In 1980, the number of countries that were growing at 4 percent a year was around 60. by 2007, it had doubled to 120. even now, after the financial crisis and recession the number is more than 80. Then annual average growth rate in the last decade was an impressive 6.4 percent.</a:t>
            </a:r>
          </a:p>
          <a:p>
            <a:endParaRPr lang="en-US" dirty="0"/>
          </a:p>
        </p:txBody>
      </p:sp>
      <p:sp>
        <p:nvSpPr>
          <p:cNvPr id="3" name="Slide Number Placeholder 2"/>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4</a:t>
            </a:fld>
            <a:endParaRPr lang="en-US" dirty="0"/>
          </a:p>
        </p:txBody>
      </p:sp>
      <p:sp>
        <p:nvSpPr>
          <p:cNvPr id="5" name="Title 3"/>
          <p:cNvSpPr>
            <a:spLocks noGrp="1"/>
          </p:cNvSpPr>
          <p:nvPr>
            <p:ph type="title"/>
          </p:nvPr>
        </p:nvSpPr>
        <p:spPr/>
        <p:txBody>
          <a:bodyPr>
            <a:normAutofit/>
          </a:bodyPr>
          <a:lstStyle/>
          <a:p>
            <a:r>
              <a:rPr lang="en-US" b="1" dirty="0" smtClean="0"/>
              <a:t>Context and Background</a:t>
            </a:r>
            <a:r>
              <a:rPr lang="en-US" dirty="0" smtClean="0"/>
              <a:t/>
            </a:r>
            <a:br>
              <a:rPr lang="en-US" dirty="0" smtClean="0"/>
            </a:br>
            <a:r>
              <a:rPr lang="en-US" sz="2200" b="1" dirty="0">
                <a:solidFill>
                  <a:srgbClr val="4584D3">
                    <a:lumMod val="40000"/>
                    <a:lumOff val="60000"/>
                  </a:srgbClr>
                </a:solidFill>
              </a:rPr>
              <a:t>(Continued)</a:t>
            </a:r>
            <a:endParaRPr lang="en-US" dirty="0"/>
          </a:p>
        </p:txBody>
      </p:sp>
    </p:spTree>
    <p:extLst>
      <p:ext uri="{BB962C8B-B14F-4D97-AF65-F5344CB8AC3E}">
        <p14:creationId xmlns:p14="http://schemas.microsoft.com/office/powerpoint/2010/main" val="3330621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algn="just"/>
            <a:r>
              <a:rPr lang="en-US" dirty="0" smtClean="0"/>
              <a:t>Poverty has been reduced more in the past 50 years than in the previous 500 years. About one billion people have been lifted out of poverty since 1980. The proportion of people living below the poverty line has dramatically fallen from 52 percent to about 20 percent in this period.</a:t>
            </a:r>
          </a:p>
          <a:p>
            <a:pPr marL="0" indent="0" algn="just">
              <a:buNone/>
            </a:pPr>
            <a:endParaRPr lang="en-US" dirty="0" smtClean="0"/>
          </a:p>
          <a:p>
            <a:pPr algn="just"/>
            <a:r>
              <a:rPr lang="en-US" dirty="0" smtClean="0"/>
              <a:t>Between 2005 and 2010 both the poverty rate and the number of people living in extreme poverty have fallen in all the six developing countries, the first time that has happened.</a:t>
            </a:r>
            <a:endParaRPr lang="en-US" dirty="0"/>
          </a:p>
        </p:txBody>
      </p:sp>
      <p:sp>
        <p:nvSpPr>
          <p:cNvPr id="6" name="Title 3"/>
          <p:cNvSpPr>
            <a:spLocks noGrp="1"/>
          </p:cNvSpPr>
          <p:nvPr>
            <p:ph type="title"/>
          </p:nvPr>
        </p:nvSpPr>
        <p:spPr>
          <a:xfrm>
            <a:off x="457200" y="228600"/>
            <a:ext cx="8229600" cy="1252728"/>
          </a:xfrm>
        </p:spPr>
        <p:txBody>
          <a:bodyPr>
            <a:normAutofit/>
          </a:bodyPr>
          <a:lstStyle/>
          <a:p>
            <a:r>
              <a:rPr lang="en-US" b="1" dirty="0" smtClean="0"/>
              <a:t>Context and Background</a:t>
            </a:r>
            <a:r>
              <a:rPr lang="en-US" dirty="0" smtClean="0"/>
              <a:t/>
            </a:r>
            <a:br>
              <a:rPr lang="en-US" dirty="0" smtClean="0"/>
            </a:br>
            <a:r>
              <a:rPr lang="en-US" sz="2200" b="1" dirty="0">
                <a:solidFill>
                  <a:srgbClr val="4584D3">
                    <a:lumMod val="40000"/>
                    <a:lumOff val="60000"/>
                  </a:srgbClr>
                </a:solidFill>
              </a:rPr>
              <a:t>(Continued)</a:t>
            </a:r>
            <a:endParaRPr lang="en-US" dirty="0"/>
          </a:p>
        </p:txBody>
      </p:sp>
      <p:sp>
        <p:nvSpPr>
          <p:cNvPr id="3" name="Slide Number Placeholder 2"/>
          <p:cNvSpPr>
            <a:spLocks noGrp="1"/>
          </p:cNvSpPr>
          <p:nvPr>
            <p:ph type="sldNum" sz="quarter" idx="12"/>
          </p:nvPr>
        </p:nvSpPr>
        <p:spPr>
          <a:xfrm>
            <a:off x="8009547" y="6492875"/>
            <a:ext cx="1161826" cy="365125"/>
          </a:xfrm>
        </p:spPr>
        <p:txBody>
          <a:bodyPr/>
          <a:lstStyle/>
          <a:p>
            <a:pPr algn="r"/>
            <a:fld id="{3852BC2A-80A6-47F7-B169-83B9470F6EC4}" type="slidenum">
              <a:rPr lang="en-US" smtClean="0"/>
              <a:pPr algn="r"/>
              <a:t>5</a:t>
            </a:fld>
            <a:endParaRPr lang="en-US" dirty="0"/>
          </a:p>
        </p:txBody>
      </p:sp>
    </p:spTree>
    <p:extLst>
      <p:ext uri="{BB962C8B-B14F-4D97-AF65-F5344CB8AC3E}">
        <p14:creationId xmlns:p14="http://schemas.microsoft.com/office/powerpoint/2010/main" val="247404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just"/>
            <a:r>
              <a:rPr lang="en-US" dirty="0"/>
              <a:t>The World Bank projections show that the global target of the Millennium Development Goals (MDG) of halving World poverty has been achieved five years early.</a:t>
            </a:r>
          </a:p>
          <a:p>
            <a:pPr algn="just"/>
            <a:endParaRPr lang="en-US" dirty="0"/>
          </a:p>
          <a:p>
            <a:pPr lvl="0" algn="just"/>
            <a:r>
              <a:rPr lang="en-US" dirty="0"/>
              <a:t>Rising agriculture production has kept ahead of population growth. World Food Production Index rose by 75% in the last 20 years while population grew by 50 percent in the same period.</a:t>
            </a:r>
          </a:p>
          <a:p>
            <a:endParaRPr lang="en-US" dirty="0"/>
          </a:p>
        </p:txBody>
      </p:sp>
      <p:sp>
        <p:nvSpPr>
          <p:cNvPr id="4" name="Title 3"/>
          <p:cNvSpPr>
            <a:spLocks noGrp="1"/>
          </p:cNvSpPr>
          <p:nvPr>
            <p:ph type="title"/>
          </p:nvPr>
        </p:nvSpPr>
        <p:spPr>
          <a:xfrm>
            <a:off x="457200" y="228600"/>
            <a:ext cx="8229600" cy="1252728"/>
          </a:xfrm>
        </p:spPr>
        <p:txBody>
          <a:bodyPr>
            <a:normAutofit/>
          </a:bodyPr>
          <a:lstStyle/>
          <a:p>
            <a:r>
              <a:rPr lang="en-US" b="1" dirty="0" smtClean="0"/>
              <a:t>Context and Background</a:t>
            </a:r>
            <a:r>
              <a:rPr lang="en-US" dirty="0" smtClean="0"/>
              <a:t/>
            </a:r>
            <a:br>
              <a:rPr lang="en-US" dirty="0" smtClean="0"/>
            </a:br>
            <a:r>
              <a:rPr lang="en-US" sz="2200" b="1" dirty="0">
                <a:solidFill>
                  <a:srgbClr val="4584D3">
                    <a:lumMod val="40000"/>
                    <a:lumOff val="60000"/>
                  </a:srgbClr>
                </a:solidFill>
              </a:rPr>
              <a:t>(Continued)</a:t>
            </a:r>
            <a:endParaRPr lang="en-US" dirty="0"/>
          </a:p>
        </p:txBody>
      </p:sp>
      <p:sp>
        <p:nvSpPr>
          <p:cNvPr id="5" name="Slide Number Placeholder 4"/>
          <p:cNvSpPr>
            <a:spLocks noGrp="1"/>
          </p:cNvSpPr>
          <p:nvPr>
            <p:ph type="sldNum" sz="quarter" idx="12"/>
          </p:nvPr>
        </p:nvSpPr>
        <p:spPr>
          <a:xfrm>
            <a:off x="7982174" y="6492875"/>
            <a:ext cx="1161826" cy="365125"/>
          </a:xfrm>
        </p:spPr>
        <p:txBody>
          <a:bodyPr/>
          <a:lstStyle/>
          <a:p>
            <a:pPr algn="r"/>
            <a:fld id="{3852BC2A-80A6-47F7-B169-83B9470F6EC4}" type="slidenum">
              <a:rPr lang="en-US" smtClean="0"/>
              <a:pPr algn="r"/>
              <a:t>6</a:t>
            </a:fld>
            <a:endParaRPr lang="en-US" dirty="0"/>
          </a:p>
        </p:txBody>
      </p:sp>
    </p:spTree>
    <p:extLst>
      <p:ext uri="{BB962C8B-B14F-4D97-AF65-F5344CB8AC3E}">
        <p14:creationId xmlns:p14="http://schemas.microsoft.com/office/powerpoint/2010/main" val="3311655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lgn="just"/>
            <a:r>
              <a:rPr lang="en-US" dirty="0"/>
              <a:t>Mobility of people, capital, ideas, goods and services across country border has never been as high as in the last two decades.</a:t>
            </a:r>
          </a:p>
          <a:p>
            <a:pPr marL="0" indent="0" algn="just">
              <a:buNone/>
            </a:pPr>
            <a:endParaRPr lang="en-US" dirty="0"/>
          </a:p>
          <a:p>
            <a:pPr lvl="0" algn="just"/>
            <a:r>
              <a:rPr lang="en-US" dirty="0"/>
              <a:t>Technological revolution </a:t>
            </a:r>
            <a:r>
              <a:rPr lang="en-US" dirty="0" smtClean="0"/>
              <a:t>inform </a:t>
            </a:r>
            <a:r>
              <a:rPr lang="en-US" dirty="0"/>
              <a:t>of Internet, mobile phones, cable and satellite TV, networking, have made communication and connectivity </a:t>
            </a:r>
            <a:r>
              <a:rPr lang="en-US" dirty="0" smtClean="0"/>
              <a:t>easy </a:t>
            </a:r>
            <a:r>
              <a:rPr lang="en-US" dirty="0"/>
              <a:t>and physical distances shrink</a:t>
            </a:r>
            <a:r>
              <a:rPr lang="en-US" dirty="0" smtClean="0"/>
              <a:t>. Cell phones today have more computing power the Apollo Space Capsule.</a:t>
            </a:r>
            <a:endParaRPr lang="en-US" dirty="0"/>
          </a:p>
          <a:p>
            <a:endParaRPr lang="en-US" dirty="0"/>
          </a:p>
        </p:txBody>
      </p:sp>
      <p:sp>
        <p:nvSpPr>
          <p:cNvPr id="4" name="Title 3"/>
          <p:cNvSpPr>
            <a:spLocks noGrp="1"/>
          </p:cNvSpPr>
          <p:nvPr>
            <p:ph type="title"/>
          </p:nvPr>
        </p:nvSpPr>
        <p:spPr>
          <a:xfrm>
            <a:off x="457200" y="228600"/>
            <a:ext cx="8229600" cy="1252728"/>
          </a:xfrm>
        </p:spPr>
        <p:txBody>
          <a:bodyPr>
            <a:normAutofit/>
          </a:bodyPr>
          <a:lstStyle/>
          <a:p>
            <a:r>
              <a:rPr lang="en-US" b="1" dirty="0" smtClean="0"/>
              <a:t>Context and Background</a:t>
            </a:r>
            <a:r>
              <a:rPr lang="en-US" dirty="0" smtClean="0"/>
              <a:t/>
            </a:r>
            <a:br>
              <a:rPr lang="en-US" dirty="0" smtClean="0"/>
            </a:br>
            <a:r>
              <a:rPr lang="en-US" sz="2200" b="1" dirty="0">
                <a:solidFill>
                  <a:srgbClr val="4584D3">
                    <a:lumMod val="40000"/>
                    <a:lumOff val="60000"/>
                  </a:srgbClr>
                </a:solidFill>
              </a:rPr>
              <a:t>(Continued)</a:t>
            </a:r>
            <a:endParaRPr lang="en-US" dirty="0"/>
          </a:p>
        </p:txBody>
      </p:sp>
      <p:sp>
        <p:nvSpPr>
          <p:cNvPr id="5" name="Slide Number Placeholder 4"/>
          <p:cNvSpPr>
            <a:spLocks noGrp="1"/>
          </p:cNvSpPr>
          <p:nvPr>
            <p:ph type="sldNum" sz="quarter" idx="12"/>
          </p:nvPr>
        </p:nvSpPr>
        <p:spPr>
          <a:xfrm>
            <a:off x="7971077" y="6482518"/>
            <a:ext cx="1161826" cy="365125"/>
          </a:xfrm>
        </p:spPr>
        <p:txBody>
          <a:bodyPr/>
          <a:lstStyle/>
          <a:p>
            <a:pPr algn="r"/>
            <a:fld id="{3852BC2A-80A6-47F7-B169-83B9470F6EC4}" type="slidenum">
              <a:rPr lang="en-US" smtClean="0"/>
              <a:pPr algn="r"/>
              <a:t>7</a:t>
            </a:fld>
            <a:endParaRPr lang="en-US" dirty="0"/>
          </a:p>
        </p:txBody>
      </p:sp>
    </p:spTree>
    <p:extLst>
      <p:ext uri="{BB962C8B-B14F-4D97-AF65-F5344CB8AC3E}">
        <p14:creationId xmlns:p14="http://schemas.microsoft.com/office/powerpoint/2010/main" val="2869840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en-US" dirty="0"/>
              <a:t>World Trade growth has consistently outpaced world output growth; Capital flows in form of portfolio investment, loans equity investment, remittances, official aid have risen sharply. </a:t>
            </a:r>
          </a:p>
          <a:p>
            <a:pPr marL="0" indent="0" algn="just">
              <a:buNone/>
            </a:pPr>
            <a:endParaRPr lang="en-US" dirty="0"/>
          </a:p>
          <a:p>
            <a:pPr lvl="0" algn="just"/>
            <a:r>
              <a:rPr lang="en-US" dirty="0"/>
              <a:t>This increased mobility of factors and integration of markets would therefore have consequences – both positive as well as negative.</a:t>
            </a:r>
          </a:p>
          <a:p>
            <a:endParaRPr lang="en-US" dirty="0"/>
          </a:p>
        </p:txBody>
      </p:sp>
      <p:sp>
        <p:nvSpPr>
          <p:cNvPr id="4" name="Title 3"/>
          <p:cNvSpPr>
            <a:spLocks noGrp="1"/>
          </p:cNvSpPr>
          <p:nvPr>
            <p:ph type="title"/>
          </p:nvPr>
        </p:nvSpPr>
        <p:spPr>
          <a:xfrm>
            <a:off x="457200" y="228600"/>
            <a:ext cx="8229600" cy="1252728"/>
          </a:xfrm>
        </p:spPr>
        <p:txBody>
          <a:bodyPr>
            <a:normAutofit/>
          </a:bodyPr>
          <a:lstStyle/>
          <a:p>
            <a:r>
              <a:rPr lang="en-US" b="1" dirty="0" smtClean="0"/>
              <a:t>Context and Background</a:t>
            </a:r>
            <a:r>
              <a:rPr lang="en-US" dirty="0" smtClean="0"/>
              <a:t/>
            </a:r>
            <a:br>
              <a:rPr lang="en-US" dirty="0" smtClean="0"/>
            </a:br>
            <a:r>
              <a:rPr lang="en-US" sz="2200" b="1" dirty="0">
                <a:solidFill>
                  <a:srgbClr val="4584D3">
                    <a:lumMod val="40000"/>
                    <a:lumOff val="60000"/>
                  </a:srgbClr>
                </a:solidFill>
              </a:rPr>
              <a:t>(Continued)</a:t>
            </a:r>
            <a:endParaRPr lang="en-US" dirty="0"/>
          </a:p>
        </p:txBody>
      </p:sp>
      <p:sp>
        <p:nvSpPr>
          <p:cNvPr id="5" name="Slide Number Placeholder 4"/>
          <p:cNvSpPr>
            <a:spLocks noGrp="1"/>
          </p:cNvSpPr>
          <p:nvPr>
            <p:ph type="sldNum" sz="quarter" idx="12"/>
          </p:nvPr>
        </p:nvSpPr>
        <p:spPr>
          <a:xfrm>
            <a:off x="7976256" y="6482518"/>
            <a:ext cx="1161826" cy="365125"/>
          </a:xfrm>
        </p:spPr>
        <p:txBody>
          <a:bodyPr/>
          <a:lstStyle/>
          <a:p>
            <a:pPr algn="r"/>
            <a:fld id="{3852BC2A-80A6-47F7-B169-83B9470F6EC4}" type="slidenum">
              <a:rPr lang="en-US" smtClean="0"/>
              <a:pPr algn="r"/>
              <a:t>8</a:t>
            </a:fld>
            <a:endParaRPr lang="en-US" dirty="0"/>
          </a:p>
        </p:txBody>
      </p:sp>
    </p:spTree>
    <p:extLst>
      <p:ext uri="{BB962C8B-B14F-4D97-AF65-F5344CB8AC3E}">
        <p14:creationId xmlns:p14="http://schemas.microsoft.com/office/powerpoint/2010/main" val="487909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gn="just"/>
            <a:r>
              <a:rPr lang="en-US" dirty="0"/>
              <a:t>Financial markets have peculiar characteristics and the spillovers and contagion effect are more pronounced and highly destabilizing if triggered by a negative shock.</a:t>
            </a:r>
          </a:p>
          <a:p>
            <a:pPr algn="just"/>
            <a:endParaRPr lang="en-US" dirty="0"/>
          </a:p>
          <a:p>
            <a:pPr lvl="0" algn="just"/>
            <a:r>
              <a:rPr lang="en-US" dirty="0"/>
              <a:t>The correlation between distant markets and different types of assets has increased.</a:t>
            </a:r>
          </a:p>
          <a:p>
            <a:endParaRPr lang="en-US" dirty="0"/>
          </a:p>
        </p:txBody>
      </p:sp>
      <p:sp>
        <p:nvSpPr>
          <p:cNvPr id="4" name="Title 3"/>
          <p:cNvSpPr>
            <a:spLocks noGrp="1"/>
          </p:cNvSpPr>
          <p:nvPr>
            <p:ph type="title"/>
          </p:nvPr>
        </p:nvSpPr>
        <p:spPr/>
        <p:txBody>
          <a:bodyPr>
            <a:normAutofit/>
          </a:bodyPr>
          <a:lstStyle/>
          <a:p>
            <a:r>
              <a:rPr lang="en-US" b="1" dirty="0" smtClean="0"/>
              <a:t>Context and Background</a:t>
            </a:r>
            <a:r>
              <a:rPr lang="en-US" dirty="0" smtClean="0"/>
              <a:t/>
            </a:r>
            <a:br>
              <a:rPr lang="en-US" dirty="0" smtClean="0"/>
            </a:br>
            <a:r>
              <a:rPr lang="en-US" sz="2200" b="1" dirty="0">
                <a:solidFill>
                  <a:srgbClr val="4584D3">
                    <a:lumMod val="40000"/>
                    <a:lumOff val="60000"/>
                  </a:srgbClr>
                </a:solidFill>
              </a:rPr>
              <a:t>(Continued)</a:t>
            </a:r>
            <a:endParaRPr lang="en-US" dirty="0"/>
          </a:p>
        </p:txBody>
      </p:sp>
      <p:sp>
        <p:nvSpPr>
          <p:cNvPr id="5" name="Slide Number Placeholder 4"/>
          <p:cNvSpPr>
            <a:spLocks noGrp="1"/>
          </p:cNvSpPr>
          <p:nvPr>
            <p:ph type="sldNum" sz="quarter" idx="12"/>
          </p:nvPr>
        </p:nvSpPr>
        <p:spPr>
          <a:xfrm>
            <a:off x="7994011" y="6492875"/>
            <a:ext cx="1161826" cy="365125"/>
          </a:xfrm>
        </p:spPr>
        <p:txBody>
          <a:bodyPr/>
          <a:lstStyle/>
          <a:p>
            <a:pPr algn="r"/>
            <a:fld id="{3852BC2A-80A6-47F7-B169-83B9470F6EC4}" type="slidenum">
              <a:rPr lang="en-US" smtClean="0"/>
              <a:pPr algn="r"/>
              <a:t>9</a:t>
            </a:fld>
            <a:endParaRPr lang="en-US" dirty="0"/>
          </a:p>
        </p:txBody>
      </p:sp>
    </p:spTree>
    <p:extLst>
      <p:ext uri="{BB962C8B-B14F-4D97-AF65-F5344CB8AC3E}">
        <p14:creationId xmlns:p14="http://schemas.microsoft.com/office/powerpoint/2010/main" val="653714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Executive</Template>
  <TotalTime>312</TotalTime>
  <Words>3475</Words>
  <Application>Microsoft Office PowerPoint</Application>
  <PresentationFormat>On-screen Show (4:3)</PresentationFormat>
  <Paragraphs>340</Paragraphs>
  <Slides>34</Slides>
  <Notes>15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Waveform</vt:lpstr>
      <vt:lpstr>GLOBAL FINANCIAL CRISIS</vt:lpstr>
      <vt:lpstr>AGENDA </vt:lpstr>
      <vt:lpstr>Context and Background</vt:lpstr>
      <vt:lpstr>Context and Background (Continued)</vt:lpstr>
      <vt:lpstr>Context and Background (Continued)</vt:lpstr>
      <vt:lpstr>Context and Background (Continued)</vt:lpstr>
      <vt:lpstr>Context and Background (Continued)</vt:lpstr>
      <vt:lpstr>Context and Background (Continued)</vt:lpstr>
      <vt:lpstr>Context and Background (Continued)</vt:lpstr>
      <vt:lpstr>Context and Background (Continued)</vt:lpstr>
      <vt:lpstr>Trigger Point Sub-Prime lending  Defining it</vt:lpstr>
      <vt:lpstr> </vt:lpstr>
      <vt:lpstr>Brief chronology of key events  (Continued)</vt:lpstr>
      <vt:lpstr>Contributory factors (Continued)</vt:lpstr>
      <vt:lpstr>What went wrong? Banking System</vt:lpstr>
      <vt:lpstr>What went wrong? Shadow Banking</vt:lpstr>
      <vt:lpstr>What went wrong?  Credit rating agencies</vt:lpstr>
      <vt:lpstr>What went wrong?  Flawed Theoretical Assumption </vt:lpstr>
      <vt:lpstr>What went wrong?  Flawed Theoretical Assumption (Continued)</vt:lpstr>
      <vt:lpstr>What went wrong? Regulators</vt:lpstr>
      <vt:lpstr> Response to the crisis A summary of responses </vt:lpstr>
      <vt:lpstr> Response to the crisis A summary of responses  </vt:lpstr>
      <vt:lpstr> Response to the crisis A summary of responses  </vt:lpstr>
      <vt:lpstr> Response to the crisis A summary of responses  </vt:lpstr>
      <vt:lpstr>Impact of the crisis on Pakistan</vt:lpstr>
      <vt:lpstr>Impact of the crisis on Pakistan (Continued)</vt:lpstr>
      <vt:lpstr>Salient Features and Lessons Learnt </vt:lpstr>
      <vt:lpstr>Salient Features and Lessons Learnt  (Continued)</vt:lpstr>
      <vt:lpstr>Salient Features and Lessons Learnt  (Continued)</vt:lpstr>
      <vt:lpstr>PowerPoint Presentation</vt:lpstr>
      <vt:lpstr>PowerPoint Presentation</vt:lpstr>
      <vt:lpstr>Salient Features and Lessons Learnt  (Continued)</vt:lpstr>
      <vt:lpstr>Lessons on Corporate governance OECD Findings</vt:lpstr>
      <vt:lpstr>Lessons for Shareholders Key questions to ask – Board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Financial Crisis</dc:title>
  <dc:creator>aakhan</dc:creator>
  <cp:lastModifiedBy>aakhan</cp:lastModifiedBy>
  <cp:revision>27</cp:revision>
  <cp:lastPrinted>2012-07-12T06:57:11Z</cp:lastPrinted>
  <dcterms:created xsi:type="dcterms:W3CDTF">2012-07-11T04:53:16Z</dcterms:created>
  <dcterms:modified xsi:type="dcterms:W3CDTF">2012-07-14T10:11:25Z</dcterms:modified>
</cp:coreProperties>
</file>