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8"/>
  </p:notesMasterIdLst>
  <p:handoutMasterIdLst>
    <p:handoutMasterId r:id="rId29"/>
  </p:handoutMasterIdLst>
  <p:sldIdLst>
    <p:sldId id="293" r:id="rId2"/>
    <p:sldId id="256" r:id="rId3"/>
    <p:sldId id="289" r:id="rId4"/>
    <p:sldId id="257" r:id="rId5"/>
    <p:sldId id="258" r:id="rId6"/>
    <p:sldId id="259" r:id="rId7"/>
    <p:sldId id="260" r:id="rId8"/>
    <p:sldId id="303" r:id="rId9"/>
    <p:sldId id="290" r:id="rId10"/>
    <p:sldId id="300" r:id="rId11"/>
    <p:sldId id="291" r:id="rId12"/>
    <p:sldId id="301" r:id="rId13"/>
    <p:sldId id="302" r:id="rId14"/>
    <p:sldId id="316"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1BC27D-9F7E-41FD-ACA1-C53C61E1F985}" type="datetimeFigureOut">
              <a:rPr lang="en-US" smtClean="0"/>
              <a:t>7/28/2012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8910D6-9F1A-455C-8E4C-D07ECDD93A51}" type="slidenum">
              <a:rPr lang="en-US" smtClean="0"/>
              <a:t>‹#›</a:t>
            </a:fld>
            <a:endParaRPr lang="en-US" dirty="0"/>
          </a:p>
        </p:txBody>
      </p:sp>
    </p:spTree>
    <p:extLst>
      <p:ext uri="{BB962C8B-B14F-4D97-AF65-F5344CB8AC3E}">
        <p14:creationId xmlns:p14="http://schemas.microsoft.com/office/powerpoint/2010/main" val="2746596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BCB85-999B-4C94-ADFB-01ED0C578207}" type="datetimeFigureOut">
              <a:rPr lang="en-US" smtClean="0"/>
              <a:t>7/28/2012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079C1-98AD-40B9-9FF6-2A8CE7D2FE42}" type="slidenum">
              <a:rPr lang="en-US" smtClean="0"/>
              <a:t>‹#›</a:t>
            </a:fld>
            <a:endParaRPr lang="en-US" dirty="0"/>
          </a:p>
        </p:txBody>
      </p:sp>
    </p:spTree>
    <p:extLst>
      <p:ext uri="{BB962C8B-B14F-4D97-AF65-F5344CB8AC3E}">
        <p14:creationId xmlns:p14="http://schemas.microsoft.com/office/powerpoint/2010/main" val="225822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A079C1-98AD-40B9-9FF6-2A8CE7D2FE42}" type="slidenum">
              <a:rPr lang="en-US" smtClean="0"/>
              <a:t>2</a:t>
            </a:fld>
            <a:endParaRPr lang="en-US" dirty="0"/>
          </a:p>
        </p:txBody>
      </p:sp>
    </p:spTree>
    <p:extLst>
      <p:ext uri="{BB962C8B-B14F-4D97-AF65-F5344CB8AC3E}">
        <p14:creationId xmlns:p14="http://schemas.microsoft.com/office/powerpoint/2010/main" val="422219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A079C1-98AD-40B9-9FF6-2A8CE7D2FE42}" type="slidenum">
              <a:rPr lang="en-US" smtClean="0"/>
              <a:t>4</a:t>
            </a:fld>
            <a:endParaRPr lang="en-US" dirty="0"/>
          </a:p>
        </p:txBody>
      </p:sp>
    </p:spTree>
    <p:extLst>
      <p:ext uri="{BB962C8B-B14F-4D97-AF65-F5344CB8AC3E}">
        <p14:creationId xmlns:p14="http://schemas.microsoft.com/office/powerpoint/2010/main" val="51229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A079C1-98AD-40B9-9FF6-2A8CE7D2FE42}" type="slidenum">
              <a:rPr lang="en-US" smtClean="0"/>
              <a:t>26</a:t>
            </a:fld>
            <a:endParaRPr lang="en-US" dirty="0"/>
          </a:p>
        </p:txBody>
      </p:sp>
    </p:spTree>
    <p:extLst>
      <p:ext uri="{BB962C8B-B14F-4D97-AF65-F5344CB8AC3E}">
        <p14:creationId xmlns:p14="http://schemas.microsoft.com/office/powerpoint/2010/main" val="286856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0D366-B7CB-42F6-AC67-CE3AC63246FE}" type="datetime1">
              <a:rPr lang="en-US" smtClean="0"/>
              <a:t>7/28/2012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329742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E504D-3D01-4D20-964D-1E26B248E895}" type="datetime1">
              <a:rPr lang="en-US" smtClean="0"/>
              <a:t>7/28/2012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397359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BD3C2-9889-4B79-BDD5-2F8469B2C2B1}" type="datetime1">
              <a:rPr lang="en-US" smtClean="0"/>
              <a:t>7/28/2012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23042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5AA19-51D8-4A3F-8DD2-45A601CEEFB4}" type="datetime1">
              <a:rPr lang="en-US" smtClean="0"/>
              <a:t>7/28/2012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205281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90A26-2639-473B-BDBF-6AF2BF0047B4}" type="datetime1">
              <a:rPr lang="en-US" smtClean="0"/>
              <a:t>7/28/2012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207893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1DB072-A293-46A0-8534-7DAD85109720}" type="datetime1">
              <a:rPr lang="en-US" smtClean="0"/>
              <a:t>7/28/2012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110059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643A36-8D6B-4564-8B97-34FECBDAA4E9}" type="datetime1">
              <a:rPr lang="en-US" smtClean="0"/>
              <a:t>7/28/2012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261592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46820-ABBD-4426-BE6B-695F1E26FEB2}" type="datetime1">
              <a:rPr lang="en-US" smtClean="0"/>
              <a:t>7/28/2012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203154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E0864-29C7-47A5-8E64-BE4732D7B158}" type="datetime1">
              <a:rPr lang="en-US" smtClean="0"/>
              <a:t>7/28/2012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320644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8D002-40C2-45F4-9027-E9EB6772598E}" type="datetime1">
              <a:rPr lang="en-US" smtClean="0"/>
              <a:t>7/28/2012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147828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CA73A-192F-4557-BC0D-786194114F7B}" type="datetime1">
              <a:rPr lang="en-US" smtClean="0"/>
              <a:t>7/28/2012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dirty="0"/>
          </a:p>
        </p:txBody>
      </p:sp>
    </p:spTree>
    <p:extLst>
      <p:ext uri="{BB962C8B-B14F-4D97-AF65-F5344CB8AC3E}">
        <p14:creationId xmlns:p14="http://schemas.microsoft.com/office/powerpoint/2010/main" val="31981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807B-EFC0-4D4D-A717-CC957810BE22}" type="datetime1">
              <a:rPr lang="en-US" smtClean="0"/>
              <a:t>7/28/2012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2BC2A-80A6-47F7-B169-83B9470F6EC4}" type="slidenum">
              <a:rPr lang="en-US" smtClean="0"/>
              <a:t>‹#›</a:t>
            </a:fld>
            <a:endParaRPr lang="en-US" dirty="0"/>
          </a:p>
        </p:txBody>
      </p:sp>
    </p:spTree>
    <p:extLst>
      <p:ext uri="{BB962C8B-B14F-4D97-AF65-F5344CB8AC3E}">
        <p14:creationId xmlns:p14="http://schemas.microsoft.com/office/powerpoint/2010/main" val="2555183185"/>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b="1" u="sng" dirty="0" smtClean="0"/>
              <a:t>MANAGING MACROECONOMIC AND MONETARY POLICY IN A HIGHLY UNCERTAIN ENVIORNMENT</a:t>
            </a:r>
            <a:endParaRPr lang="en-US" b="1" u="sng" dirty="0"/>
          </a:p>
        </p:txBody>
      </p:sp>
      <p:sp>
        <p:nvSpPr>
          <p:cNvPr id="3" name="Subtitle 2"/>
          <p:cNvSpPr>
            <a:spLocks noGrp="1"/>
          </p:cNvSpPr>
          <p:nvPr>
            <p:ph type="subTitle" idx="1"/>
          </p:nvPr>
        </p:nvSpPr>
        <p:spPr/>
        <p:txBody>
          <a:bodyPr>
            <a:normAutofit/>
          </a:bodyPr>
          <a:lstStyle/>
          <a:p>
            <a:r>
              <a:rPr lang="en-US" b="1" dirty="0" smtClean="0"/>
              <a:t>ISHRAT HUSAIN</a:t>
            </a:r>
          </a:p>
          <a:p>
            <a:r>
              <a:rPr lang="en-US" b="1" dirty="0" smtClean="0"/>
              <a:t>SEACEN, MANILA</a:t>
            </a:r>
          </a:p>
          <a:p>
            <a:r>
              <a:rPr lang="en-US" dirty="0" smtClean="0"/>
              <a:t>July 30, 2012</a:t>
            </a:r>
            <a:endParaRPr lang="en-US" dirty="0"/>
          </a:p>
        </p:txBody>
      </p:sp>
    </p:spTree>
    <p:extLst>
      <p:ext uri="{BB962C8B-B14F-4D97-AF65-F5344CB8AC3E}">
        <p14:creationId xmlns:p14="http://schemas.microsoft.com/office/powerpoint/2010/main" val="2849759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u="sng" dirty="0">
                <a:solidFill>
                  <a:prstClr val="black"/>
                </a:solidFill>
              </a:rPr>
              <a:t>APPROPRIATENESS OF INTELLECTUAL FRAMEWORK</a:t>
            </a:r>
            <a:r>
              <a:rPr lang="en-US" sz="2900" u="sng" dirty="0">
                <a:solidFill>
                  <a:prstClr val="black"/>
                </a:solidFill>
              </a:rPr>
              <a:t/>
            </a:r>
            <a:br>
              <a:rPr lang="en-US" sz="2900" u="sng" dirty="0">
                <a:solidFill>
                  <a:prstClr val="black"/>
                </a:solidFill>
              </a:rPr>
            </a:br>
            <a:r>
              <a:rPr lang="en-US" sz="2200" dirty="0">
                <a:solidFill>
                  <a:prstClr val="black"/>
                </a:solidFill>
              </a:rPr>
              <a:t>(Continued)</a:t>
            </a:r>
            <a:endParaRPr lang="en-US" sz="4900" dirty="0"/>
          </a:p>
        </p:txBody>
      </p:sp>
      <p:sp>
        <p:nvSpPr>
          <p:cNvPr id="2" name="Content Placeholder 1"/>
          <p:cNvSpPr>
            <a:spLocks noGrp="1"/>
          </p:cNvSpPr>
          <p:nvPr>
            <p:ph idx="1"/>
          </p:nvPr>
        </p:nvSpPr>
        <p:spPr>
          <a:xfrm>
            <a:off x="457200" y="1752600"/>
            <a:ext cx="8305799" cy="4648200"/>
          </a:xfrm>
        </p:spPr>
        <p:txBody>
          <a:bodyPr>
            <a:normAutofit fontScale="47500" lnSpcReduction="20000"/>
          </a:bodyPr>
          <a:lstStyle/>
          <a:p>
            <a:endParaRPr lang="en-US" dirty="0"/>
          </a:p>
          <a:p>
            <a:pPr algn="just"/>
            <a:r>
              <a:rPr lang="en-US" sz="5900" dirty="0"/>
              <a:t>Individual does not always behave rationally but in network economy his/ her behavior depends on what others are doing. Herd instinct is a common observable trait.</a:t>
            </a:r>
          </a:p>
          <a:p>
            <a:pPr algn="just"/>
            <a:endParaRPr lang="en-US" sz="5900" dirty="0" smtClean="0"/>
          </a:p>
          <a:p>
            <a:pPr algn="just"/>
            <a:r>
              <a:rPr lang="en-US" sz="5900" dirty="0" smtClean="0"/>
              <a:t>Many </a:t>
            </a:r>
            <a:r>
              <a:rPr lang="en-US" sz="5900" dirty="0"/>
              <a:t>studies have shown that the McKinnon – Shaw thesis </a:t>
            </a:r>
            <a:r>
              <a:rPr lang="en-US" sz="5900" dirty="0" smtClean="0"/>
              <a:t>of </a:t>
            </a:r>
            <a:r>
              <a:rPr lang="en-US" sz="5900" dirty="0"/>
              <a:t>financial liberalization, in the </a:t>
            </a:r>
            <a:r>
              <a:rPr lang="en-US" sz="5900" dirty="0" smtClean="0"/>
              <a:t>short to medium </a:t>
            </a:r>
            <a:r>
              <a:rPr lang="en-US" sz="5900" dirty="0"/>
              <a:t>term, </a:t>
            </a:r>
            <a:r>
              <a:rPr lang="en-US" sz="5900" dirty="0" smtClean="0"/>
              <a:t>has </a:t>
            </a:r>
            <a:r>
              <a:rPr lang="en-US" sz="5900" dirty="0"/>
              <a:t>harmful effect </a:t>
            </a:r>
            <a:r>
              <a:rPr lang="en-US" sz="5900" dirty="0" smtClean="0"/>
              <a:t>and triggers </a:t>
            </a:r>
            <a:r>
              <a:rPr lang="en-US" sz="5900" dirty="0"/>
              <a:t>financial crises </a:t>
            </a:r>
            <a:r>
              <a:rPr lang="en-US" sz="5900" dirty="0" smtClean="0"/>
              <a:t>by </a:t>
            </a:r>
            <a:r>
              <a:rPr lang="en-US" sz="5900" dirty="0" smtClean="0"/>
              <a:t>misdirecting </a:t>
            </a:r>
            <a:r>
              <a:rPr lang="en-US" sz="5900" dirty="0"/>
              <a:t>the allocation of Capital. Competition among banks leads to indiscriminate and risky credit operations (moral hazards problem</a:t>
            </a:r>
            <a:r>
              <a:rPr lang="en-US" sz="5900" dirty="0" smtClean="0"/>
              <a:t>).</a:t>
            </a:r>
            <a:endParaRPr lang="en-US" sz="5900" dirty="0"/>
          </a:p>
          <a:p>
            <a:endParaRPr lang="en-US" dirty="0"/>
          </a:p>
        </p:txBody>
      </p:sp>
      <p:sp>
        <p:nvSpPr>
          <p:cNvPr id="3" name="Slide Number Placeholder 2"/>
          <p:cNvSpPr>
            <a:spLocks noGrp="1"/>
          </p:cNvSpPr>
          <p:nvPr>
            <p:ph type="sldNum" sz="quarter" idx="12"/>
          </p:nvPr>
        </p:nvSpPr>
        <p:spPr>
          <a:xfrm>
            <a:off x="7010400" y="6492875"/>
            <a:ext cx="2133600" cy="365125"/>
          </a:xfrm>
        </p:spPr>
        <p:txBody>
          <a:bodyPr/>
          <a:lstStyle/>
          <a:p>
            <a:fld id="{3852BC2A-80A6-47F7-B169-83B9470F6EC4}" type="slidenum">
              <a:rPr lang="en-US" smtClean="0"/>
              <a:t>10</a:t>
            </a:fld>
            <a:endParaRPr lang="en-US" dirty="0"/>
          </a:p>
        </p:txBody>
      </p:sp>
    </p:spTree>
    <p:extLst>
      <p:ext uri="{BB962C8B-B14F-4D97-AF65-F5344CB8AC3E}">
        <p14:creationId xmlns:p14="http://schemas.microsoft.com/office/powerpoint/2010/main" val="257081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381000"/>
            <a:ext cx="8229600" cy="1252538"/>
          </a:xfrm>
        </p:spPr>
        <p:txBody>
          <a:bodyPr>
            <a:normAutofit fontScale="90000"/>
          </a:bodyPr>
          <a:lstStyle/>
          <a:p>
            <a:r>
              <a:rPr lang="en-US" sz="3600" b="1" u="sng" dirty="0">
                <a:solidFill>
                  <a:prstClr val="black"/>
                </a:solidFill>
              </a:rPr>
              <a:t>APPROPRIATENESS OF INTELLECTUAL FRAMEWORK</a:t>
            </a:r>
            <a:r>
              <a:rPr lang="en-US" sz="2900" u="sng" dirty="0">
                <a:solidFill>
                  <a:prstClr val="black"/>
                </a:solidFill>
              </a:rPr>
              <a:t/>
            </a:r>
            <a:br>
              <a:rPr lang="en-US" sz="2900" u="sng" dirty="0">
                <a:solidFill>
                  <a:prstClr val="black"/>
                </a:solidFill>
              </a:rPr>
            </a:br>
            <a:r>
              <a:rPr lang="en-US" sz="2200" dirty="0">
                <a:solidFill>
                  <a:prstClr val="black"/>
                </a:solidFill>
              </a:rPr>
              <a:t>(Continued)</a:t>
            </a:r>
            <a:endParaRPr lang="en-US" sz="4900" dirty="0"/>
          </a:p>
        </p:txBody>
      </p:sp>
      <p:sp>
        <p:nvSpPr>
          <p:cNvPr id="2" name="Content Placeholder 1"/>
          <p:cNvSpPr>
            <a:spLocks noGrp="1"/>
          </p:cNvSpPr>
          <p:nvPr>
            <p:ph idx="1"/>
          </p:nvPr>
        </p:nvSpPr>
        <p:spPr>
          <a:xfrm>
            <a:off x="533400" y="1828800"/>
            <a:ext cx="8153400" cy="4648200"/>
          </a:xfrm>
        </p:spPr>
        <p:txBody>
          <a:bodyPr>
            <a:normAutofit fontScale="92500" lnSpcReduction="10000"/>
          </a:bodyPr>
          <a:lstStyle/>
          <a:p>
            <a:pPr algn="just"/>
            <a:r>
              <a:rPr lang="en-US" dirty="0" smtClean="0"/>
              <a:t>Mathematical models and algorithms would allow financial innovation, ease in manufacturing and trading in complex derivatives such as credit default swaps (CDSs) and collateralized Debt Obligations (CDOs). The models made the assessment of credit quality of underlying loans quite difficult and complicated. There were serious omissions in the specifications of models such as complete exclusion of high risk events, systemic risks and non-linearity.</a:t>
            </a:r>
          </a:p>
          <a:p>
            <a:endParaRPr lang="en-US" dirty="0" smtClean="0"/>
          </a:p>
          <a:p>
            <a:endParaRPr lang="en-US" dirty="0"/>
          </a:p>
        </p:txBody>
      </p:sp>
      <p:sp>
        <p:nvSpPr>
          <p:cNvPr id="3" name="Slide Number Placeholder 2"/>
          <p:cNvSpPr>
            <a:spLocks noGrp="1"/>
          </p:cNvSpPr>
          <p:nvPr>
            <p:ph type="sldNum" sz="quarter" idx="12"/>
          </p:nvPr>
        </p:nvSpPr>
        <p:spPr>
          <a:xfrm>
            <a:off x="7010400" y="6487696"/>
            <a:ext cx="2133600" cy="365125"/>
          </a:xfrm>
        </p:spPr>
        <p:txBody>
          <a:bodyPr/>
          <a:lstStyle/>
          <a:p>
            <a:fld id="{3852BC2A-80A6-47F7-B169-83B9470F6EC4}" type="slidenum">
              <a:rPr lang="en-US" smtClean="0"/>
              <a:t>11</a:t>
            </a:fld>
            <a:endParaRPr lang="en-US" dirty="0"/>
          </a:p>
        </p:txBody>
      </p:sp>
    </p:spTree>
    <p:extLst>
      <p:ext uri="{BB962C8B-B14F-4D97-AF65-F5344CB8AC3E}">
        <p14:creationId xmlns:p14="http://schemas.microsoft.com/office/powerpoint/2010/main" val="3458297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98637"/>
            <a:ext cx="8229600" cy="4525963"/>
          </a:xfrm>
        </p:spPr>
        <p:txBody>
          <a:bodyPr>
            <a:normAutofit/>
          </a:bodyPr>
          <a:lstStyle/>
          <a:p>
            <a:pPr algn="just"/>
            <a:r>
              <a:rPr lang="en-US" sz="2800" dirty="0"/>
              <a:t>Information asymmetry and Moral hazard have been studied extensively in economics literature but their application in designing new financial products was far from satisfactory.</a:t>
            </a:r>
          </a:p>
          <a:p>
            <a:pPr algn="just"/>
            <a:endParaRPr lang="en-US" sz="2800" dirty="0" smtClean="0"/>
          </a:p>
          <a:p>
            <a:pPr algn="just"/>
            <a:r>
              <a:rPr lang="en-US" sz="2800" dirty="0" smtClean="0"/>
              <a:t>We now recognize that these theories have proved to be inappropriate.  Lags, Asymmetries, nonlinearities and irreversible have introduced complexities which are not factored in.</a:t>
            </a:r>
          </a:p>
          <a:p>
            <a:endParaRPr lang="en-US" sz="2800" dirty="0"/>
          </a:p>
        </p:txBody>
      </p:sp>
      <p:sp>
        <p:nvSpPr>
          <p:cNvPr id="3" name="Slide Number Placeholder 2"/>
          <p:cNvSpPr>
            <a:spLocks noGrp="1"/>
          </p:cNvSpPr>
          <p:nvPr>
            <p:ph type="sldNum" sz="quarter" idx="12"/>
          </p:nvPr>
        </p:nvSpPr>
        <p:spPr>
          <a:xfrm>
            <a:off x="7010400" y="6492875"/>
            <a:ext cx="2133600" cy="365125"/>
          </a:xfrm>
        </p:spPr>
        <p:txBody>
          <a:bodyPr/>
          <a:lstStyle/>
          <a:p>
            <a:fld id="{3852BC2A-80A6-47F7-B169-83B9470F6EC4}" type="slidenum">
              <a:rPr lang="en-US" smtClean="0"/>
              <a:t>12</a:t>
            </a:fld>
            <a:endParaRPr lang="en-US" dirty="0"/>
          </a:p>
        </p:txBody>
      </p:sp>
      <p:sp>
        <p:nvSpPr>
          <p:cNvPr id="6" name="Title 3"/>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u="sng" dirty="0">
                <a:solidFill>
                  <a:prstClr val="black"/>
                </a:solidFill>
              </a:rPr>
              <a:t>APPROPRIATENESS OF INTELLECTUAL FRAMEWORK</a:t>
            </a:r>
            <a:r>
              <a:rPr lang="en-US" sz="2900" u="sng" dirty="0">
                <a:solidFill>
                  <a:prstClr val="black"/>
                </a:solidFill>
              </a:rPr>
              <a:t/>
            </a:r>
            <a:br>
              <a:rPr lang="en-US" sz="2900" u="sng" dirty="0">
                <a:solidFill>
                  <a:prstClr val="black"/>
                </a:solidFill>
              </a:rPr>
            </a:br>
            <a:r>
              <a:rPr lang="en-US" sz="2200" dirty="0">
                <a:solidFill>
                  <a:prstClr val="black"/>
                </a:solidFill>
              </a:rPr>
              <a:t>(Continued)</a:t>
            </a:r>
            <a:endParaRPr lang="en-US" sz="4900" dirty="0"/>
          </a:p>
        </p:txBody>
      </p:sp>
    </p:spTree>
    <p:extLst>
      <p:ext uri="{BB962C8B-B14F-4D97-AF65-F5344CB8AC3E}">
        <p14:creationId xmlns:p14="http://schemas.microsoft.com/office/powerpoint/2010/main" val="3084663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a:bodyPr>
          <a:lstStyle/>
          <a:p>
            <a:r>
              <a:rPr lang="en-US" sz="3600" b="1" u="sng" dirty="0" smtClean="0">
                <a:solidFill>
                  <a:prstClr val="black"/>
                </a:solidFill>
              </a:rPr>
              <a:t>UNCERTAINITY AND RISKS</a:t>
            </a:r>
            <a:endParaRPr lang="en-US" sz="5400" dirty="0"/>
          </a:p>
        </p:txBody>
      </p:sp>
      <p:sp>
        <p:nvSpPr>
          <p:cNvPr id="2" name="Content Placeholder 1"/>
          <p:cNvSpPr>
            <a:spLocks noGrp="1"/>
          </p:cNvSpPr>
          <p:nvPr>
            <p:ph idx="1"/>
          </p:nvPr>
        </p:nvSpPr>
        <p:spPr>
          <a:xfrm>
            <a:off x="457200" y="1798637"/>
            <a:ext cx="8229600" cy="4525963"/>
          </a:xfrm>
        </p:spPr>
        <p:txBody>
          <a:bodyPr>
            <a:normAutofit lnSpcReduction="10000"/>
          </a:bodyPr>
          <a:lstStyle/>
          <a:p>
            <a:pPr algn="just"/>
            <a:r>
              <a:rPr lang="en-US" sz="3000" dirty="0" smtClean="0"/>
              <a:t>Must differentiate between Uncertainty and Risks. Uncertainty is unforeseen and unanticipated but Risks can be identified measured, managed and mitigated. </a:t>
            </a:r>
          </a:p>
          <a:p>
            <a:pPr algn="just"/>
            <a:endParaRPr lang="en-US" sz="3000" dirty="0" smtClean="0"/>
          </a:p>
          <a:p>
            <a:pPr algn="just"/>
            <a:r>
              <a:rPr lang="en-US" sz="3000" dirty="0" smtClean="0"/>
              <a:t>We should scan the changes likely to taking place in the next 5, 10, 20 and 30 years. The more distant is the end point the more hazy is our picture. But this does not mean we should not keep refining and refocusing the picture.</a:t>
            </a:r>
          </a:p>
          <a:p>
            <a:pPr algn="just"/>
            <a:endParaRPr lang="en-US" dirty="0" smtClean="0"/>
          </a:p>
        </p:txBody>
      </p:sp>
      <p:sp>
        <p:nvSpPr>
          <p:cNvPr id="3" name="Slide Number Placeholder 2"/>
          <p:cNvSpPr>
            <a:spLocks noGrp="1"/>
          </p:cNvSpPr>
          <p:nvPr>
            <p:ph type="sldNum" sz="quarter" idx="12"/>
          </p:nvPr>
        </p:nvSpPr>
        <p:spPr>
          <a:xfrm>
            <a:off x="7010400" y="6492875"/>
            <a:ext cx="2133600" cy="365125"/>
          </a:xfrm>
        </p:spPr>
        <p:txBody>
          <a:bodyPr/>
          <a:lstStyle/>
          <a:p>
            <a:fld id="{3852BC2A-80A6-47F7-B169-83B9470F6EC4}" type="slidenum">
              <a:rPr lang="en-US" smtClean="0"/>
              <a:t>13</a:t>
            </a:fld>
            <a:endParaRPr lang="en-US" dirty="0"/>
          </a:p>
        </p:txBody>
      </p:sp>
    </p:spTree>
    <p:extLst>
      <p:ext uri="{BB962C8B-B14F-4D97-AF65-F5344CB8AC3E}">
        <p14:creationId xmlns:p14="http://schemas.microsoft.com/office/powerpoint/2010/main" val="511989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solidFill>
                  <a:prstClr val="black"/>
                </a:solidFill>
              </a:rPr>
              <a:t>UNCERTAINITY AND </a:t>
            </a:r>
            <a:r>
              <a:rPr lang="en-US" sz="3600" b="1" u="sng" dirty="0" smtClean="0">
                <a:solidFill>
                  <a:prstClr val="black"/>
                </a:solidFill>
              </a:rPr>
              <a:t>RISKS</a:t>
            </a:r>
            <a:br>
              <a:rPr lang="en-US" sz="3600" b="1" u="sng" dirty="0" smtClean="0">
                <a:solidFill>
                  <a:prstClr val="black"/>
                </a:solidFill>
              </a:rPr>
            </a:br>
            <a:r>
              <a:rPr lang="en-US" sz="2000" dirty="0" smtClean="0">
                <a:solidFill>
                  <a:prstClr val="black"/>
                </a:solidFill>
              </a:rPr>
              <a:t>(Continued)</a:t>
            </a:r>
            <a:endParaRPr lang="en-US" dirty="0"/>
          </a:p>
        </p:txBody>
      </p:sp>
      <p:sp>
        <p:nvSpPr>
          <p:cNvPr id="3" name="Content Placeholder 2"/>
          <p:cNvSpPr>
            <a:spLocks noGrp="1"/>
          </p:cNvSpPr>
          <p:nvPr>
            <p:ph idx="1"/>
          </p:nvPr>
        </p:nvSpPr>
        <p:spPr>
          <a:xfrm>
            <a:off x="457200" y="1874837"/>
            <a:ext cx="8229600" cy="4525963"/>
          </a:xfrm>
        </p:spPr>
        <p:txBody>
          <a:bodyPr/>
          <a:lstStyle/>
          <a:p>
            <a:pPr algn="just"/>
            <a:r>
              <a:rPr lang="en-US" sz="2800" dirty="0"/>
              <a:t>Keep focused on the main Global Drivers of Change that </a:t>
            </a:r>
            <a:r>
              <a:rPr lang="en-US" sz="2800" dirty="0" smtClean="0"/>
              <a:t>can be source of uncertainty if not properly understood and prepared for. They </a:t>
            </a:r>
            <a:r>
              <a:rPr lang="en-US" sz="2800" dirty="0"/>
              <a:t>provide both threats and </a:t>
            </a:r>
            <a:r>
              <a:rPr lang="en-US" sz="2800" dirty="0" smtClean="0"/>
              <a:t>opportunities. </a:t>
            </a:r>
            <a:r>
              <a:rPr lang="en-US" sz="2800" dirty="0"/>
              <a:t>We cannot fully protect against or eliminate every potential risk factor but we need to develop a strong immune system before the disease hits us so that the damage to the economy is limited.</a:t>
            </a:r>
          </a:p>
          <a:p>
            <a:pPr algn="just"/>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14</a:t>
            </a:fld>
            <a:endParaRPr lang="en-US" dirty="0"/>
          </a:p>
        </p:txBody>
      </p:sp>
    </p:spTree>
    <p:extLst>
      <p:ext uri="{BB962C8B-B14F-4D97-AF65-F5344CB8AC3E}">
        <p14:creationId xmlns:p14="http://schemas.microsoft.com/office/powerpoint/2010/main" val="332720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u="sng" dirty="0" smtClean="0"/>
              <a:t>MAIN GLOBAL DRIVERS OF CHANGE</a:t>
            </a:r>
            <a:endParaRPr lang="en-US" sz="3600" b="1" u="sng" dirty="0"/>
          </a:p>
        </p:txBody>
      </p:sp>
      <p:sp>
        <p:nvSpPr>
          <p:cNvPr id="2" name="Content Placeholder 1"/>
          <p:cNvSpPr>
            <a:spLocks noGrp="1"/>
          </p:cNvSpPr>
          <p:nvPr>
            <p:ph idx="1"/>
          </p:nvPr>
        </p:nvSpPr>
        <p:spPr/>
        <p:txBody>
          <a:bodyPr>
            <a:normAutofit/>
          </a:bodyPr>
          <a:lstStyle/>
          <a:p>
            <a:pPr marL="0" indent="0">
              <a:buNone/>
            </a:pPr>
            <a:r>
              <a:rPr lang="en-US" dirty="0" smtClean="0"/>
              <a:t>Realignment of economic activity:</a:t>
            </a:r>
            <a:endParaRPr lang="en-US" dirty="0"/>
          </a:p>
          <a:p>
            <a:pPr lvl="1">
              <a:buFontTx/>
              <a:buChar char="-"/>
            </a:pPr>
            <a:r>
              <a:rPr lang="en-US" dirty="0" smtClean="0"/>
              <a:t>Top 20 economies in 2050 half of them expected to be countries that are currently described as ‘Emerging and Developing’ (EDEs).</a:t>
            </a:r>
          </a:p>
          <a:p>
            <a:pPr lvl="1">
              <a:buFontTx/>
              <a:buChar char="-"/>
            </a:pPr>
            <a:r>
              <a:rPr lang="en-US" dirty="0" smtClean="0"/>
              <a:t>Manufacturing relocating in EDEs because of lower wages for similar skills, Economies of scale, closer to points of consumption.</a:t>
            </a:r>
          </a:p>
          <a:p>
            <a:pPr lvl="1">
              <a:buFontTx/>
              <a:buChar char="-"/>
            </a:pPr>
            <a:r>
              <a:rPr lang="en-US" dirty="0" smtClean="0"/>
              <a:t>Knowledge intensity of industries up on the rise</a:t>
            </a:r>
          </a:p>
        </p:txBody>
      </p:sp>
      <p:sp>
        <p:nvSpPr>
          <p:cNvPr id="3" name="Slide Number Placeholder 2"/>
          <p:cNvSpPr>
            <a:spLocks noGrp="1"/>
          </p:cNvSpPr>
          <p:nvPr>
            <p:ph type="sldNum" sz="quarter" idx="12"/>
          </p:nvPr>
        </p:nvSpPr>
        <p:spPr>
          <a:xfrm>
            <a:off x="7010400" y="6492875"/>
            <a:ext cx="2133600" cy="365125"/>
          </a:xfrm>
        </p:spPr>
        <p:txBody>
          <a:bodyPr/>
          <a:lstStyle/>
          <a:p>
            <a:fld id="{3852BC2A-80A6-47F7-B169-83B9470F6EC4}" type="slidenum">
              <a:rPr lang="en-US" smtClean="0"/>
              <a:t>15</a:t>
            </a:fld>
            <a:endParaRPr lang="en-US" dirty="0"/>
          </a:p>
        </p:txBody>
      </p:sp>
    </p:spTree>
    <p:extLst>
      <p:ext uri="{BB962C8B-B14F-4D97-AF65-F5344CB8AC3E}">
        <p14:creationId xmlns:p14="http://schemas.microsoft.com/office/powerpoint/2010/main" val="3429233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Autofit/>
          </a:bodyPr>
          <a:lstStyle/>
          <a:p>
            <a:r>
              <a:rPr lang="en-US" sz="3600" b="1" u="sng" dirty="0" smtClean="0"/>
              <a:t>MAIN GLOBAL DRIVERS OF CHANGE</a:t>
            </a:r>
            <a:br>
              <a:rPr lang="en-US" sz="3600" b="1" u="sng" dirty="0" smtClean="0"/>
            </a:br>
            <a:r>
              <a:rPr lang="en-US" sz="2000" dirty="0" smtClean="0"/>
              <a:t>(Continued)</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Growing pressure on public expenditures for:</a:t>
            </a:r>
          </a:p>
          <a:p>
            <a:pPr lvl="1"/>
            <a:r>
              <a:rPr lang="en-US" dirty="0" smtClean="0"/>
              <a:t>Healthcare </a:t>
            </a:r>
          </a:p>
          <a:p>
            <a:pPr lvl="1"/>
            <a:r>
              <a:rPr lang="en-US" dirty="0" smtClean="0"/>
              <a:t>Medical insurance</a:t>
            </a:r>
          </a:p>
          <a:p>
            <a:pPr lvl="1"/>
            <a:r>
              <a:rPr lang="en-US" dirty="0" smtClean="0"/>
              <a:t>Pensions</a:t>
            </a:r>
          </a:p>
          <a:p>
            <a:pPr lvl="1"/>
            <a:r>
              <a:rPr lang="en-US" dirty="0" smtClean="0"/>
              <a:t>Higher education</a:t>
            </a:r>
          </a:p>
          <a:p>
            <a:pPr lvl="1"/>
            <a:r>
              <a:rPr lang="en-US" dirty="0" smtClean="0"/>
              <a:t>Research &amp; Development</a:t>
            </a:r>
          </a:p>
          <a:p>
            <a:pPr lvl="1"/>
            <a:r>
              <a:rPr lang="en-US" dirty="0" smtClean="0"/>
              <a:t>Unemployment benefits </a:t>
            </a:r>
          </a:p>
          <a:p>
            <a:pPr lvl="1"/>
            <a:r>
              <a:rPr lang="en-US" dirty="0" smtClean="0"/>
              <a:t>And other social safety nets</a:t>
            </a:r>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16</a:t>
            </a:fld>
            <a:endParaRPr lang="en-US" dirty="0"/>
          </a:p>
        </p:txBody>
      </p:sp>
    </p:spTree>
    <p:extLst>
      <p:ext uri="{BB962C8B-B14F-4D97-AF65-F5344CB8AC3E}">
        <p14:creationId xmlns:p14="http://schemas.microsoft.com/office/powerpoint/2010/main" val="3579017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rmAutofit/>
          </a:bodyPr>
          <a:lstStyle/>
          <a:p>
            <a:r>
              <a:rPr lang="en-US" sz="3600" b="1" u="sng" dirty="0">
                <a:solidFill>
                  <a:prstClr val="black"/>
                </a:solidFill>
              </a:rPr>
              <a:t>MAIN GLOBAL DRIVERS OF CHANGE</a:t>
            </a:r>
            <a:br>
              <a:rPr lang="en-US" sz="3600" b="1" u="sng" dirty="0">
                <a:solidFill>
                  <a:prstClr val="black"/>
                </a:solidFill>
              </a:rPr>
            </a:br>
            <a:r>
              <a:rPr lang="en-US" sz="2000" dirty="0">
                <a:solidFill>
                  <a:prstClr val="black"/>
                </a:solidFill>
              </a:rPr>
              <a:t>(Continued)</a:t>
            </a:r>
            <a:endParaRPr lang="en-US" dirty="0"/>
          </a:p>
        </p:txBody>
      </p:sp>
      <p:sp>
        <p:nvSpPr>
          <p:cNvPr id="3" name="Content Placeholder 2"/>
          <p:cNvSpPr>
            <a:spLocks noGrp="1"/>
          </p:cNvSpPr>
          <p:nvPr>
            <p:ph idx="1"/>
          </p:nvPr>
        </p:nvSpPr>
        <p:spPr/>
        <p:txBody>
          <a:bodyPr/>
          <a:lstStyle/>
          <a:p>
            <a:pPr marL="0" indent="0">
              <a:buNone/>
            </a:pPr>
            <a:r>
              <a:rPr lang="en-US" dirty="0" smtClean="0"/>
              <a:t>Demographic Dividends or Disaster:</a:t>
            </a:r>
          </a:p>
          <a:p>
            <a:pPr lvl="1"/>
            <a:r>
              <a:rPr lang="en-US" dirty="0" smtClean="0"/>
              <a:t>1.2 billion people in Emerging and Developing countries are aged between 12 and 24.</a:t>
            </a:r>
          </a:p>
          <a:p>
            <a:pPr lvl="1"/>
            <a:r>
              <a:rPr lang="en-US" dirty="0" smtClean="0"/>
              <a:t>Investments in skills and training of these young people in EDEs</a:t>
            </a:r>
          </a:p>
          <a:p>
            <a:pPr lvl="1"/>
            <a:r>
              <a:rPr lang="en-US" dirty="0" smtClean="0"/>
              <a:t>International migration flows to labor scarce countries – will this be allowed?</a:t>
            </a:r>
          </a:p>
          <a:p>
            <a:pPr lvl="1"/>
            <a:r>
              <a:rPr lang="en-US" dirty="0" smtClean="0"/>
              <a:t>If EDEs fail to find jobs for the youth the likelihood of social upheaval will be high</a:t>
            </a:r>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17</a:t>
            </a:fld>
            <a:endParaRPr lang="en-US" dirty="0"/>
          </a:p>
        </p:txBody>
      </p:sp>
    </p:spTree>
    <p:extLst>
      <p:ext uri="{BB962C8B-B14F-4D97-AF65-F5344CB8AC3E}">
        <p14:creationId xmlns:p14="http://schemas.microsoft.com/office/powerpoint/2010/main" val="3652914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rmAutofit/>
          </a:bodyPr>
          <a:lstStyle/>
          <a:p>
            <a:r>
              <a:rPr lang="en-US" sz="3600" b="1" u="sng" dirty="0"/>
              <a:t>MAIN GLOBAL DRIVERS OF CHANGE</a:t>
            </a:r>
            <a:r>
              <a:rPr lang="en-US" b="1" u="sng" dirty="0"/>
              <a:t/>
            </a:r>
            <a:br>
              <a:rPr lang="en-US" b="1" u="sng" dirty="0"/>
            </a:br>
            <a:r>
              <a:rPr lang="en-US" sz="2000" dirty="0"/>
              <a:t>(Continued)</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smtClean="0"/>
              <a:t>Technological Connectivity</a:t>
            </a:r>
          </a:p>
          <a:p>
            <a:pPr lvl="1" algn="just"/>
            <a:r>
              <a:rPr lang="en-US" sz="2600" dirty="0" smtClean="0"/>
              <a:t>Geographical boundaries have become irrelevant in transmission and dissemination of information</a:t>
            </a:r>
          </a:p>
          <a:p>
            <a:pPr lvl="1" algn="just"/>
            <a:r>
              <a:rPr lang="en-US" sz="2600" dirty="0" smtClean="0"/>
              <a:t>Information explosion at exponential speed needs to be sifted and screened </a:t>
            </a:r>
          </a:p>
          <a:p>
            <a:pPr lvl="1" algn="just"/>
            <a:r>
              <a:rPr lang="en-US" sz="2600" dirty="0" smtClean="0"/>
              <a:t>Technological </a:t>
            </a:r>
            <a:r>
              <a:rPr lang="en-US" sz="2600" dirty="0"/>
              <a:t>revolution in form of Internet, mobile phones, cable and satellite TV, networking, have made communication and connectivity easy and physical distances shrink. Cell phones today have more computing power the Apollo Space Capsule</a:t>
            </a:r>
            <a:r>
              <a:rPr lang="en-US" sz="2600" dirty="0" smtClean="0"/>
              <a:t>.</a:t>
            </a:r>
            <a:endParaRPr lang="en-US" sz="2600" dirty="0"/>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18</a:t>
            </a:fld>
            <a:endParaRPr lang="en-US" dirty="0"/>
          </a:p>
        </p:txBody>
      </p:sp>
    </p:spTree>
    <p:extLst>
      <p:ext uri="{BB962C8B-B14F-4D97-AF65-F5344CB8AC3E}">
        <p14:creationId xmlns:p14="http://schemas.microsoft.com/office/powerpoint/2010/main" val="3102951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rmAutofit/>
          </a:bodyPr>
          <a:lstStyle/>
          <a:p>
            <a:r>
              <a:rPr lang="en-US" sz="3600" b="1" u="sng" dirty="0"/>
              <a:t>MAIN GLOBAL DRIVERS OF CHANGE</a:t>
            </a:r>
            <a:r>
              <a:rPr lang="en-US" b="1" u="sng" dirty="0"/>
              <a:t/>
            </a:r>
            <a:br>
              <a:rPr lang="en-US" b="1" u="sng" dirty="0"/>
            </a:br>
            <a:r>
              <a:rPr lang="en-US" sz="2200" dirty="0"/>
              <a:t>(Continued)</a:t>
            </a:r>
            <a:endParaRPr lang="en-US" sz="3600" dirty="0"/>
          </a:p>
        </p:txBody>
      </p:sp>
      <p:sp>
        <p:nvSpPr>
          <p:cNvPr id="3" name="Content Placeholder 2"/>
          <p:cNvSpPr>
            <a:spLocks noGrp="1"/>
          </p:cNvSpPr>
          <p:nvPr>
            <p:ph idx="1"/>
          </p:nvPr>
        </p:nvSpPr>
        <p:spPr/>
        <p:txBody>
          <a:bodyPr>
            <a:normAutofit fontScale="92500"/>
          </a:bodyPr>
          <a:lstStyle/>
          <a:p>
            <a:pPr marL="57150" indent="0">
              <a:buNone/>
            </a:pPr>
            <a:r>
              <a:rPr lang="en-US" dirty="0" smtClean="0"/>
              <a:t>New Industry Structure </a:t>
            </a:r>
          </a:p>
          <a:p>
            <a:pPr marL="914400" lvl="1" indent="-457200" algn="just"/>
            <a:r>
              <a:rPr lang="en-US" dirty="0" smtClean="0"/>
              <a:t>Interlinked systems of suppliers, producers and customers breaking national barriers have emerged.</a:t>
            </a:r>
          </a:p>
          <a:p>
            <a:pPr marL="914400" lvl="1" indent="-457200" algn="just"/>
            <a:r>
              <a:rPr lang="en-US" dirty="0" smtClean="0"/>
              <a:t>Components are manufactured at different locations which are cost competitive and then shipped for final assembly to a country that exports it</a:t>
            </a:r>
          </a:p>
          <a:p>
            <a:pPr marL="914400" lvl="1" indent="-457200" algn="just"/>
            <a:r>
              <a:rPr lang="en-US" dirty="0" smtClean="0"/>
              <a:t>High skill intensive services industry will dominate the scene in the Advanced </a:t>
            </a:r>
            <a:r>
              <a:rPr lang="en-US" dirty="0" smtClean="0"/>
              <a:t>Economies </a:t>
            </a:r>
            <a:r>
              <a:rPr lang="en-US" dirty="0" smtClean="0"/>
              <a:t>while fabrication and manufacturing will take place in EDEs</a:t>
            </a:r>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19</a:t>
            </a:fld>
            <a:endParaRPr lang="en-US" dirty="0"/>
          </a:p>
        </p:txBody>
      </p:sp>
    </p:spTree>
    <p:extLst>
      <p:ext uri="{BB962C8B-B14F-4D97-AF65-F5344CB8AC3E}">
        <p14:creationId xmlns:p14="http://schemas.microsoft.com/office/powerpoint/2010/main" val="885919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CONTEXT AND BACKGROUND</a:t>
            </a:r>
            <a:endParaRPr lang="en-US" sz="3600" b="1" u="sng" dirty="0"/>
          </a:p>
        </p:txBody>
      </p:sp>
      <p:sp>
        <p:nvSpPr>
          <p:cNvPr id="5" name="Content Placeholder 4"/>
          <p:cNvSpPr>
            <a:spLocks noGrp="1"/>
          </p:cNvSpPr>
          <p:nvPr>
            <p:ph idx="1"/>
          </p:nvPr>
        </p:nvSpPr>
        <p:spPr>
          <a:xfrm>
            <a:off x="457200" y="2209800"/>
            <a:ext cx="8077200" cy="2590800"/>
          </a:xfrm>
        </p:spPr>
        <p:txBody>
          <a:bodyPr>
            <a:noAutofit/>
          </a:bodyPr>
          <a:lstStyle/>
          <a:p>
            <a:pPr algn="just"/>
            <a:r>
              <a:rPr lang="en-US" sz="2800" dirty="0" smtClean="0"/>
              <a:t>World economy has recorded fastest growth in the last 50 years ushering in an unprecedented era of prosperity for the majority of the population. Even in this decade of slow growth the global economy will grow to 10 to 20 percent faster than it did a decade ago, 60 percent faster than it did two decades ago, and five times as fast as it did three decades ago. </a:t>
            </a:r>
          </a:p>
          <a:p>
            <a:pPr marL="0" indent="0" algn="just">
              <a:buNone/>
            </a:pPr>
            <a:endParaRPr lang="en-US" sz="2200" dirty="0" smtClean="0"/>
          </a:p>
        </p:txBody>
      </p:sp>
      <p:sp>
        <p:nvSpPr>
          <p:cNvPr id="3" name="Slide Number Placeholder 2"/>
          <p:cNvSpPr>
            <a:spLocks noGrp="1"/>
          </p:cNvSpPr>
          <p:nvPr>
            <p:ph type="sldNum" sz="quarter" idx="12"/>
          </p:nvPr>
        </p:nvSpPr>
        <p:spPr>
          <a:xfrm>
            <a:off x="7990312" y="6491395"/>
            <a:ext cx="1161826" cy="365125"/>
          </a:xfrm>
        </p:spPr>
        <p:txBody>
          <a:bodyPr/>
          <a:lstStyle/>
          <a:p>
            <a:pPr algn="r"/>
            <a:fld id="{3852BC2A-80A6-47F7-B169-83B9470F6EC4}" type="slidenum">
              <a:rPr lang="en-US" smtClean="0"/>
              <a:pPr algn="r"/>
              <a:t>2</a:t>
            </a:fld>
            <a:endParaRPr lang="en-US" dirty="0"/>
          </a:p>
        </p:txBody>
      </p:sp>
    </p:spTree>
    <p:extLst>
      <p:ext uri="{BB962C8B-B14F-4D97-AF65-F5344CB8AC3E}">
        <p14:creationId xmlns:p14="http://schemas.microsoft.com/office/powerpoint/2010/main" val="2059091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rmAutofit/>
          </a:bodyPr>
          <a:lstStyle/>
          <a:p>
            <a:r>
              <a:rPr lang="en-US" sz="3600" b="1" u="sng" dirty="0">
                <a:solidFill>
                  <a:prstClr val="black"/>
                </a:solidFill>
              </a:rPr>
              <a:t>MAIN GLOBAL DRIVERS OF CHANGE</a:t>
            </a:r>
            <a:r>
              <a:rPr lang="en-US" b="1" u="sng" dirty="0">
                <a:solidFill>
                  <a:prstClr val="black"/>
                </a:solidFill>
              </a:rPr>
              <a:t/>
            </a:r>
            <a:br>
              <a:rPr lang="en-US" b="1" u="sng" dirty="0">
                <a:solidFill>
                  <a:prstClr val="black"/>
                </a:solidFill>
              </a:rPr>
            </a:br>
            <a:r>
              <a:rPr lang="en-US" sz="2000" dirty="0">
                <a:solidFill>
                  <a:prstClr val="black"/>
                </a:solidFill>
              </a:rPr>
              <a:t>(Continued)</a:t>
            </a:r>
            <a:endParaRPr lang="en-US" b="1" dirty="0"/>
          </a:p>
        </p:txBody>
      </p:sp>
      <p:sp>
        <p:nvSpPr>
          <p:cNvPr id="3" name="Content Placeholder 2"/>
          <p:cNvSpPr>
            <a:spLocks noGrp="1"/>
          </p:cNvSpPr>
          <p:nvPr>
            <p:ph idx="1"/>
          </p:nvPr>
        </p:nvSpPr>
        <p:spPr/>
        <p:txBody>
          <a:bodyPr>
            <a:normAutofit/>
          </a:bodyPr>
          <a:lstStyle/>
          <a:p>
            <a:pPr marL="57150" indent="0">
              <a:buNone/>
            </a:pPr>
            <a:r>
              <a:rPr lang="en-US" dirty="0" smtClean="0"/>
              <a:t>Greater Complexity </a:t>
            </a:r>
          </a:p>
          <a:p>
            <a:pPr marL="914400" lvl="1" indent="-457200"/>
            <a:r>
              <a:rPr lang="en-US" dirty="0" smtClean="0"/>
              <a:t>Public policy makers have to acquire new resources, skills and techniques and adapt to the rapidly changing environment </a:t>
            </a:r>
            <a:r>
              <a:rPr lang="en-US" dirty="0" smtClean="0"/>
              <a:t>.</a:t>
            </a:r>
            <a:endParaRPr lang="en-US" dirty="0" smtClean="0"/>
          </a:p>
          <a:p>
            <a:pPr marL="914400" lvl="1" indent="-457200"/>
            <a:r>
              <a:rPr lang="en-US" dirty="0"/>
              <a:t>The increased mobility of factors and integration of markets would </a:t>
            </a:r>
            <a:r>
              <a:rPr lang="en-US" dirty="0" smtClean="0"/>
              <a:t>have </a:t>
            </a:r>
            <a:r>
              <a:rPr lang="en-US" dirty="0"/>
              <a:t>consequences – both positive as well as negative</a:t>
            </a:r>
            <a:r>
              <a:rPr lang="en-US" dirty="0" smtClean="0"/>
              <a:t>.</a:t>
            </a:r>
          </a:p>
          <a:p>
            <a:pPr marL="914400" lvl="1" indent="-457200"/>
            <a:r>
              <a:rPr lang="en-US" dirty="0" smtClean="0"/>
              <a:t>Response capacity to tackle these complexities will require agility.</a:t>
            </a:r>
            <a:endParaRPr lang="en-US" dirty="0"/>
          </a:p>
          <a:p>
            <a:pPr marL="457200" lvl="1" indent="0">
              <a:buNone/>
            </a:pPr>
            <a:endParaRPr lang="en-US" dirty="0" smtClean="0"/>
          </a:p>
        </p:txBody>
      </p:sp>
      <p:sp>
        <p:nvSpPr>
          <p:cNvPr id="4" name="Slide Number Placeholder 3"/>
          <p:cNvSpPr>
            <a:spLocks noGrp="1"/>
          </p:cNvSpPr>
          <p:nvPr>
            <p:ph type="sldNum" sz="quarter" idx="12"/>
          </p:nvPr>
        </p:nvSpPr>
        <p:spPr>
          <a:xfrm>
            <a:off x="7004482" y="6492875"/>
            <a:ext cx="2133600" cy="365125"/>
          </a:xfrm>
        </p:spPr>
        <p:txBody>
          <a:bodyPr/>
          <a:lstStyle/>
          <a:p>
            <a:fld id="{3852BC2A-80A6-47F7-B169-83B9470F6EC4}" type="slidenum">
              <a:rPr lang="en-US" smtClean="0"/>
              <a:t>20</a:t>
            </a:fld>
            <a:endParaRPr lang="en-US" dirty="0"/>
          </a:p>
        </p:txBody>
      </p:sp>
    </p:spTree>
    <p:extLst>
      <p:ext uri="{BB962C8B-B14F-4D97-AF65-F5344CB8AC3E}">
        <p14:creationId xmlns:p14="http://schemas.microsoft.com/office/powerpoint/2010/main" val="1637787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CHALLENGES IN MANAGING UNDER UNCERTAINITY</a:t>
            </a:r>
            <a:endParaRPr lang="en-US" sz="3600" b="1" u="sng" dirty="0"/>
          </a:p>
        </p:txBody>
      </p:sp>
      <p:sp>
        <p:nvSpPr>
          <p:cNvPr id="3" name="Content Placeholder 2"/>
          <p:cNvSpPr>
            <a:spLocks noGrp="1"/>
          </p:cNvSpPr>
          <p:nvPr>
            <p:ph idx="1"/>
          </p:nvPr>
        </p:nvSpPr>
        <p:spPr/>
        <p:txBody>
          <a:bodyPr>
            <a:normAutofit fontScale="92500" lnSpcReduction="10000"/>
          </a:bodyPr>
          <a:lstStyle/>
          <a:p>
            <a:r>
              <a:rPr lang="en-US" dirty="0" smtClean="0"/>
              <a:t>Volatility of capital flows (FDI, FPI, Loans &amp; grants, Remittances etc.) with effects on:</a:t>
            </a:r>
          </a:p>
          <a:p>
            <a:pPr lvl="1"/>
            <a:r>
              <a:rPr lang="en-US" dirty="0" smtClean="0"/>
              <a:t>Monetary policy</a:t>
            </a:r>
          </a:p>
          <a:p>
            <a:pPr lvl="1"/>
            <a:r>
              <a:rPr lang="en-US" dirty="0" smtClean="0"/>
              <a:t>Exchange rate</a:t>
            </a:r>
          </a:p>
          <a:p>
            <a:pPr lvl="1"/>
            <a:r>
              <a:rPr lang="en-US" dirty="0" smtClean="0"/>
              <a:t>Competitiveness</a:t>
            </a:r>
          </a:p>
          <a:p>
            <a:pPr lvl="1"/>
            <a:r>
              <a:rPr lang="en-US" dirty="0" smtClean="0"/>
              <a:t>Reserves</a:t>
            </a:r>
          </a:p>
          <a:p>
            <a:r>
              <a:rPr lang="en-US" dirty="0" smtClean="0"/>
              <a:t>Global supply chain</a:t>
            </a:r>
          </a:p>
          <a:p>
            <a:pPr lvl="1"/>
            <a:r>
              <a:rPr lang="en-US" dirty="0" smtClean="0"/>
              <a:t>Demand fluctuations in final assembly country</a:t>
            </a:r>
          </a:p>
          <a:p>
            <a:pPr lvl="1"/>
            <a:r>
              <a:rPr lang="en-US" dirty="0" smtClean="0"/>
              <a:t>Excess capacity</a:t>
            </a:r>
          </a:p>
          <a:p>
            <a:pPr lvl="1"/>
            <a:r>
              <a:rPr lang="en-US" dirty="0" smtClean="0"/>
              <a:t>Unemployed resources</a:t>
            </a:r>
          </a:p>
          <a:p>
            <a:pPr marL="457200" lvl="1" indent="0">
              <a:buNone/>
            </a:pPr>
            <a:endParaRPr lang="en-US" dirty="0"/>
          </a:p>
        </p:txBody>
      </p:sp>
      <p:sp>
        <p:nvSpPr>
          <p:cNvPr id="4" name="Slide Number Placeholder 3"/>
          <p:cNvSpPr>
            <a:spLocks noGrp="1"/>
          </p:cNvSpPr>
          <p:nvPr>
            <p:ph type="sldNum" sz="quarter" idx="12"/>
          </p:nvPr>
        </p:nvSpPr>
        <p:spPr>
          <a:xfrm>
            <a:off x="7008181" y="6492875"/>
            <a:ext cx="2133600" cy="365125"/>
          </a:xfrm>
        </p:spPr>
        <p:txBody>
          <a:bodyPr/>
          <a:lstStyle/>
          <a:p>
            <a:fld id="{3852BC2A-80A6-47F7-B169-83B9470F6EC4}" type="slidenum">
              <a:rPr lang="en-US" smtClean="0"/>
              <a:t>21</a:t>
            </a:fld>
            <a:endParaRPr lang="en-US" dirty="0"/>
          </a:p>
        </p:txBody>
      </p:sp>
    </p:spTree>
    <p:extLst>
      <p:ext uri="{BB962C8B-B14F-4D97-AF65-F5344CB8AC3E}">
        <p14:creationId xmlns:p14="http://schemas.microsoft.com/office/powerpoint/2010/main" val="3585398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 y="274638"/>
            <a:ext cx="9067800" cy="1143000"/>
          </a:xfrm>
        </p:spPr>
        <p:txBody>
          <a:bodyPr>
            <a:noAutofit/>
          </a:bodyPr>
          <a:lstStyle/>
          <a:p>
            <a:r>
              <a:rPr lang="en-US" sz="3600" b="1" u="sng" dirty="0" smtClean="0"/>
              <a:t>CHALLENGES IN MANAGING UNDER UNCERTAINITY</a:t>
            </a:r>
            <a:br>
              <a:rPr lang="en-US" sz="3600" b="1" u="sng" dirty="0" smtClean="0"/>
            </a:br>
            <a:r>
              <a:rPr lang="en-US" sz="2000" dirty="0" smtClean="0"/>
              <a:t>(Continued)</a:t>
            </a:r>
            <a:endParaRPr lang="en-US" sz="2000" dirty="0"/>
          </a:p>
        </p:txBody>
      </p:sp>
      <p:sp>
        <p:nvSpPr>
          <p:cNvPr id="3" name="Content Placeholder 2"/>
          <p:cNvSpPr>
            <a:spLocks noGrp="1"/>
          </p:cNvSpPr>
          <p:nvPr>
            <p:ph idx="1"/>
          </p:nvPr>
        </p:nvSpPr>
        <p:spPr/>
        <p:txBody>
          <a:bodyPr>
            <a:normAutofit lnSpcReduction="10000"/>
          </a:bodyPr>
          <a:lstStyle/>
          <a:p>
            <a:r>
              <a:rPr lang="en-US" dirty="0" smtClean="0"/>
              <a:t>Financial Sector Stability </a:t>
            </a:r>
          </a:p>
          <a:p>
            <a:pPr lvl="1"/>
            <a:r>
              <a:rPr lang="en-US" dirty="0" smtClean="0"/>
              <a:t>Contagion and spillover effects</a:t>
            </a:r>
          </a:p>
          <a:p>
            <a:r>
              <a:rPr lang="en-US" dirty="0" smtClean="0"/>
              <a:t>Swings in Commodity prices </a:t>
            </a:r>
          </a:p>
          <a:p>
            <a:pPr lvl="1"/>
            <a:r>
              <a:rPr lang="en-US" dirty="0" smtClean="0"/>
              <a:t>Oil and Gas</a:t>
            </a:r>
          </a:p>
          <a:p>
            <a:pPr lvl="1"/>
            <a:r>
              <a:rPr lang="en-US" dirty="0" smtClean="0"/>
              <a:t>Food</a:t>
            </a:r>
          </a:p>
          <a:p>
            <a:r>
              <a:rPr lang="en-US" dirty="0" smtClean="0"/>
              <a:t>Tools and Instruments for effecting changes</a:t>
            </a:r>
          </a:p>
          <a:p>
            <a:pPr lvl="1"/>
            <a:r>
              <a:rPr lang="en-US" dirty="0" smtClean="0"/>
              <a:t>Public policies </a:t>
            </a:r>
          </a:p>
          <a:p>
            <a:pPr lvl="1"/>
            <a:r>
              <a:rPr lang="en-US" dirty="0" smtClean="0"/>
              <a:t>Regulatory Frameworks</a:t>
            </a:r>
          </a:p>
          <a:p>
            <a:pPr lvl="1"/>
            <a:r>
              <a:rPr lang="en-US" dirty="0" smtClean="0"/>
              <a:t>Market Institutions and Discipline</a:t>
            </a:r>
            <a:endParaRPr lang="en-US" dirty="0"/>
          </a:p>
        </p:txBody>
      </p:sp>
      <p:sp>
        <p:nvSpPr>
          <p:cNvPr id="4" name="Slide Number Placeholder 3"/>
          <p:cNvSpPr>
            <a:spLocks noGrp="1"/>
          </p:cNvSpPr>
          <p:nvPr>
            <p:ph type="sldNum" sz="quarter" idx="12"/>
          </p:nvPr>
        </p:nvSpPr>
        <p:spPr>
          <a:xfrm>
            <a:off x="6995604" y="6492875"/>
            <a:ext cx="2133600" cy="365125"/>
          </a:xfrm>
        </p:spPr>
        <p:txBody>
          <a:bodyPr/>
          <a:lstStyle/>
          <a:p>
            <a:fld id="{3852BC2A-80A6-47F7-B169-83B9470F6EC4}" type="slidenum">
              <a:rPr lang="en-US" smtClean="0"/>
              <a:t>22</a:t>
            </a:fld>
            <a:endParaRPr lang="en-US" dirty="0"/>
          </a:p>
        </p:txBody>
      </p:sp>
    </p:spTree>
    <p:extLst>
      <p:ext uri="{BB962C8B-B14F-4D97-AF65-F5344CB8AC3E}">
        <p14:creationId xmlns:p14="http://schemas.microsoft.com/office/powerpoint/2010/main" val="461880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MACROECONOMIC MANAGEMENT</a:t>
            </a:r>
            <a:br>
              <a:rPr lang="en-US" sz="3600" b="1" u="sng" dirty="0" smtClean="0"/>
            </a:br>
            <a:r>
              <a:rPr lang="en-US" sz="3600" b="1" u="sng" dirty="0" smtClean="0"/>
              <a:t>UNDER UNCERTAINITY</a:t>
            </a:r>
            <a:endParaRPr lang="en-US" sz="3600" b="1" u="sng" dirty="0"/>
          </a:p>
        </p:txBody>
      </p:sp>
      <p:sp>
        <p:nvSpPr>
          <p:cNvPr id="3" name="Content Placeholder 2"/>
          <p:cNvSpPr>
            <a:spLocks noGrp="1"/>
          </p:cNvSpPr>
          <p:nvPr>
            <p:ph idx="1"/>
          </p:nvPr>
        </p:nvSpPr>
        <p:spPr>
          <a:xfrm>
            <a:off x="457200" y="1447800"/>
            <a:ext cx="8229600" cy="4525963"/>
          </a:xfrm>
        </p:spPr>
        <p:txBody>
          <a:bodyPr>
            <a:noAutofit/>
          </a:bodyPr>
          <a:lstStyle/>
          <a:p>
            <a:r>
              <a:rPr lang="en-US" sz="2400" dirty="0" smtClean="0"/>
              <a:t>Construct and Develop a strong Immune System. The main components of the system would be </a:t>
            </a:r>
          </a:p>
          <a:p>
            <a:pPr lvl="1"/>
            <a:r>
              <a:rPr lang="en-US" sz="2000" dirty="0" smtClean="0"/>
              <a:t>Fiscal policy stance</a:t>
            </a:r>
          </a:p>
          <a:p>
            <a:pPr lvl="1"/>
            <a:r>
              <a:rPr lang="en-US" sz="2000" dirty="0" smtClean="0"/>
              <a:t>Financial sector soundness</a:t>
            </a:r>
          </a:p>
          <a:p>
            <a:pPr lvl="1"/>
            <a:r>
              <a:rPr lang="en-US" sz="2000" dirty="0" smtClean="0"/>
              <a:t>External robustness</a:t>
            </a:r>
          </a:p>
          <a:p>
            <a:pPr lvl="1"/>
            <a:r>
              <a:rPr lang="en-US" sz="2000" dirty="0" smtClean="0"/>
              <a:t>Monetary policy credibility</a:t>
            </a:r>
          </a:p>
          <a:p>
            <a:pPr lvl="1"/>
            <a:r>
              <a:rPr lang="en-US" sz="2000" dirty="0" smtClean="0"/>
              <a:t>Quality of Governance</a:t>
            </a:r>
          </a:p>
          <a:p>
            <a:pPr lvl="1"/>
            <a:r>
              <a:rPr lang="en-US" sz="2000" dirty="0" smtClean="0"/>
              <a:t>Export Diversity</a:t>
            </a:r>
          </a:p>
          <a:p>
            <a:pPr lvl="1"/>
            <a:r>
              <a:rPr lang="en-US" sz="2000" dirty="0" smtClean="0"/>
              <a:t>Private Sector Debt</a:t>
            </a:r>
          </a:p>
          <a:p>
            <a:pPr lvl="1"/>
            <a:r>
              <a:rPr lang="en-US" sz="2000" dirty="0" smtClean="0"/>
              <a:t>Government effectiveness</a:t>
            </a:r>
          </a:p>
          <a:p>
            <a:pPr lvl="1"/>
            <a:r>
              <a:rPr lang="en-US" sz="2000" dirty="0" smtClean="0"/>
              <a:t>International Reserves</a:t>
            </a:r>
          </a:p>
          <a:p>
            <a:pPr lvl="1"/>
            <a:r>
              <a:rPr lang="en-US" sz="2000" dirty="0" smtClean="0"/>
              <a:t>Exchange Rate flexibility</a:t>
            </a:r>
          </a:p>
          <a:p>
            <a:r>
              <a:rPr lang="en-US" sz="2400" dirty="0" smtClean="0"/>
              <a:t>The stronger is the immune system the better will be the capacity for resilience and bounce back.</a:t>
            </a:r>
            <a:endParaRPr lang="en-US" sz="2400" u="sng" dirty="0"/>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23</a:t>
            </a:fld>
            <a:endParaRPr lang="en-US" dirty="0"/>
          </a:p>
        </p:txBody>
      </p:sp>
    </p:spTree>
    <p:extLst>
      <p:ext uri="{BB962C8B-B14F-4D97-AF65-F5344CB8AC3E}">
        <p14:creationId xmlns:p14="http://schemas.microsoft.com/office/powerpoint/2010/main" val="2837661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sz="4000" b="1" u="sng" dirty="0" smtClean="0"/>
              <a:t>MACROECONOMIC MANAGEMENT</a:t>
            </a:r>
            <a:br>
              <a:rPr lang="en-US" sz="4000" b="1" u="sng" dirty="0" smtClean="0"/>
            </a:br>
            <a:r>
              <a:rPr lang="en-US" sz="4000" b="1" u="sng" dirty="0" smtClean="0"/>
              <a:t>UNDER UNCERTAINITY</a:t>
            </a:r>
            <a:r>
              <a:rPr lang="en-US" sz="3600" dirty="0" smtClean="0"/>
              <a:t/>
            </a:r>
            <a:br>
              <a:rPr lang="en-US" sz="3600" dirty="0" smtClean="0"/>
            </a:br>
            <a:r>
              <a:rPr lang="en-US" sz="2200" dirty="0">
                <a:solidFill>
                  <a:prstClr val="black"/>
                </a:solidFill>
              </a:rPr>
              <a:t>(Continued)</a:t>
            </a:r>
            <a:endParaRPr lang="en-US" sz="4900" dirty="0"/>
          </a:p>
        </p:txBody>
      </p:sp>
      <p:sp>
        <p:nvSpPr>
          <p:cNvPr id="3" name="Content Placeholder 2"/>
          <p:cNvSpPr>
            <a:spLocks noGrp="1"/>
          </p:cNvSpPr>
          <p:nvPr>
            <p:ph idx="1"/>
          </p:nvPr>
        </p:nvSpPr>
        <p:spPr/>
        <p:txBody>
          <a:bodyPr>
            <a:noAutofit/>
          </a:bodyPr>
          <a:lstStyle/>
          <a:p>
            <a:r>
              <a:rPr lang="en-US" sz="2800" dirty="0" smtClean="0"/>
              <a:t>Response capacity of the Immune System would depend upon:</a:t>
            </a:r>
          </a:p>
          <a:p>
            <a:endParaRPr lang="en-US" sz="1100" dirty="0" smtClean="0"/>
          </a:p>
          <a:p>
            <a:pPr marL="457200" lvl="1" indent="0">
              <a:buNone/>
            </a:pPr>
            <a:r>
              <a:rPr lang="en-US" sz="2400" u="sng" dirty="0" smtClean="0"/>
              <a:t>RESOURCE ENDOWMENTS</a:t>
            </a:r>
          </a:p>
          <a:p>
            <a:pPr lvl="2"/>
            <a:r>
              <a:rPr lang="en-US" sz="2000" dirty="0" smtClean="0"/>
              <a:t>Commodity Dependence</a:t>
            </a:r>
          </a:p>
          <a:p>
            <a:pPr lvl="2"/>
            <a:r>
              <a:rPr lang="en-US" sz="2000" dirty="0" smtClean="0"/>
              <a:t>Diversification of Economy</a:t>
            </a:r>
          </a:p>
          <a:p>
            <a:pPr marL="457200" lvl="1" indent="0">
              <a:buNone/>
            </a:pPr>
            <a:r>
              <a:rPr lang="en-US" sz="2400" u="sng" dirty="0" smtClean="0"/>
              <a:t>NATURE, INTENSITY AND SPEED OF EXOGENOUS SHOCKS</a:t>
            </a:r>
          </a:p>
          <a:p>
            <a:pPr lvl="1"/>
            <a:endParaRPr lang="en-US" sz="1400" u="sng" dirty="0" smtClean="0"/>
          </a:p>
          <a:p>
            <a:pPr marL="457200" lvl="1" indent="0">
              <a:buNone/>
            </a:pPr>
            <a:r>
              <a:rPr lang="en-US" sz="2400" u="sng" dirty="0" smtClean="0"/>
              <a:t>EXPOSURE TO INTERNATIONAL MARKETS CONTAGION EFFECT</a:t>
            </a:r>
          </a:p>
          <a:p>
            <a:pPr lvl="2"/>
            <a:r>
              <a:rPr lang="en-US" sz="2000" dirty="0" smtClean="0"/>
              <a:t>Interconnectedness</a:t>
            </a:r>
            <a:endParaRPr lang="en-US" sz="1200" dirty="0" smtClean="0"/>
          </a:p>
          <a:p>
            <a:pPr marL="457200" lvl="1" indent="0">
              <a:buNone/>
            </a:pPr>
            <a:r>
              <a:rPr lang="en-US" sz="2400" u="sng" dirty="0" smtClean="0"/>
              <a:t>RESPONSE OF OTHER PLAYERS SUCH AS INTERNATIONAL FINANCIAL COMMUNITY</a:t>
            </a:r>
            <a:endParaRPr lang="en-US" sz="2400" u="sng" dirty="0"/>
          </a:p>
        </p:txBody>
      </p:sp>
      <p:sp>
        <p:nvSpPr>
          <p:cNvPr id="4" name="Slide Number Placeholder 3"/>
          <p:cNvSpPr>
            <a:spLocks noGrp="1"/>
          </p:cNvSpPr>
          <p:nvPr>
            <p:ph type="sldNum" sz="quarter" idx="12"/>
          </p:nvPr>
        </p:nvSpPr>
        <p:spPr>
          <a:xfrm>
            <a:off x="7004482" y="6469941"/>
            <a:ext cx="2133600" cy="365125"/>
          </a:xfrm>
        </p:spPr>
        <p:txBody>
          <a:bodyPr/>
          <a:lstStyle/>
          <a:p>
            <a:fld id="{3852BC2A-80A6-47F7-B169-83B9470F6EC4}" type="slidenum">
              <a:rPr lang="en-US" smtClean="0"/>
              <a:t>24</a:t>
            </a:fld>
            <a:endParaRPr lang="en-US" dirty="0"/>
          </a:p>
        </p:txBody>
      </p:sp>
    </p:spTree>
    <p:extLst>
      <p:ext uri="{BB962C8B-B14F-4D97-AF65-F5344CB8AC3E}">
        <p14:creationId xmlns:p14="http://schemas.microsoft.com/office/powerpoint/2010/main" val="964580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MONETARY </a:t>
            </a:r>
            <a:r>
              <a:rPr lang="en-US" sz="3600" b="1" u="sng" dirty="0" smtClean="0"/>
              <a:t>POLICY MANGEMENT UNDER UNCERTAINITY </a:t>
            </a:r>
            <a:endParaRPr lang="en-US" sz="3600" b="1" u="sng" dirty="0"/>
          </a:p>
        </p:txBody>
      </p:sp>
      <p:sp>
        <p:nvSpPr>
          <p:cNvPr id="3" name="Content Placeholder 2"/>
          <p:cNvSpPr>
            <a:spLocks noGrp="1"/>
          </p:cNvSpPr>
          <p:nvPr>
            <p:ph idx="1"/>
          </p:nvPr>
        </p:nvSpPr>
        <p:spPr>
          <a:xfrm>
            <a:off x="457200" y="1981201"/>
            <a:ext cx="8229600" cy="4267200"/>
          </a:xfrm>
        </p:spPr>
        <p:txBody>
          <a:bodyPr>
            <a:normAutofit fontScale="77500" lnSpcReduction="20000"/>
          </a:bodyPr>
          <a:lstStyle/>
          <a:p>
            <a:pPr algn="just"/>
            <a:r>
              <a:rPr lang="en-US" dirty="0" smtClean="0"/>
              <a:t>Transmission mechanisms break down under uncertainty.</a:t>
            </a:r>
          </a:p>
          <a:p>
            <a:pPr algn="just"/>
            <a:r>
              <a:rPr lang="en-US" dirty="0" smtClean="0"/>
              <a:t>Ingenuity, agility and thinking on the feet would be required at these times.</a:t>
            </a:r>
          </a:p>
          <a:p>
            <a:pPr algn="just"/>
            <a:r>
              <a:rPr lang="en-US" dirty="0" smtClean="0"/>
              <a:t>Timely and substantive public sector intervention required when the private markets fail to clear</a:t>
            </a:r>
          </a:p>
          <a:p>
            <a:pPr algn="just"/>
            <a:r>
              <a:rPr lang="en-US" dirty="0" smtClean="0"/>
              <a:t>Too much resilience on the post stable behavioral relationships would be inadvisable</a:t>
            </a:r>
          </a:p>
          <a:p>
            <a:pPr algn="just"/>
            <a:r>
              <a:rPr lang="en-US" dirty="0" smtClean="0"/>
              <a:t>Asset prices should be kept under vigilance and so the credit booms for corrective action.</a:t>
            </a:r>
          </a:p>
          <a:p>
            <a:pPr algn="just"/>
            <a:r>
              <a:rPr lang="en-US" dirty="0" smtClean="0"/>
              <a:t>Resolution  Authority, Lender of Last Resort function and Insurance mechanism should be in place and lubricated from time to time.</a:t>
            </a:r>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25</a:t>
            </a:fld>
            <a:endParaRPr lang="en-US" dirty="0"/>
          </a:p>
        </p:txBody>
      </p:sp>
    </p:spTree>
    <p:extLst>
      <p:ext uri="{BB962C8B-B14F-4D97-AF65-F5344CB8AC3E}">
        <p14:creationId xmlns:p14="http://schemas.microsoft.com/office/powerpoint/2010/main" val="1449374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MONETARY POLICY </a:t>
            </a:r>
            <a:r>
              <a:rPr lang="en-US" sz="3600" b="1" u="sng" dirty="0" smtClean="0"/>
              <a:t>MANGEMENT UNDER UNCERTAINITY </a:t>
            </a:r>
            <a:br>
              <a:rPr lang="en-US" sz="3600" b="1" u="sng" dirty="0" smtClean="0"/>
            </a:br>
            <a:r>
              <a:rPr lang="en-US" sz="2000" dirty="0" smtClean="0"/>
              <a:t>(Continued)</a:t>
            </a:r>
            <a:endParaRPr lang="en-US" sz="3600"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algn="just"/>
            <a:r>
              <a:rPr lang="en-US" dirty="0"/>
              <a:t>Resolution  Authority, Lender of Last Resort function and Insurance mechanism should be in place and lubricated from time to time.</a:t>
            </a:r>
          </a:p>
          <a:p>
            <a:pPr algn="just"/>
            <a:r>
              <a:rPr lang="en-US" dirty="0" smtClean="0"/>
              <a:t>Greater coordination between monetary and fiscal policies all the time </a:t>
            </a:r>
          </a:p>
          <a:p>
            <a:pPr algn="just"/>
            <a:r>
              <a:rPr lang="en-US" dirty="0" smtClean="0"/>
              <a:t>Capital buffers leverage ratios and liquidity benchmarks for the big financial institutions should be prescribed and enforced</a:t>
            </a:r>
          </a:p>
          <a:p>
            <a:pPr algn="just"/>
            <a:r>
              <a:rPr lang="en-US" dirty="0" smtClean="0"/>
              <a:t>Exchange rate should remain realistic  and flexible</a:t>
            </a:r>
          </a:p>
          <a:p>
            <a:pPr algn="just"/>
            <a:r>
              <a:rPr lang="en-US" dirty="0" smtClean="0"/>
              <a:t>Macro prudential regulations should be invoked selectively in support of monetary policy objectives</a:t>
            </a:r>
          </a:p>
        </p:txBody>
      </p:sp>
      <p:sp>
        <p:nvSpPr>
          <p:cNvPr id="4" name="Slide Number Placeholder 3"/>
          <p:cNvSpPr>
            <a:spLocks noGrp="1"/>
          </p:cNvSpPr>
          <p:nvPr>
            <p:ph type="sldNum" sz="quarter" idx="12"/>
          </p:nvPr>
        </p:nvSpPr>
        <p:spPr>
          <a:xfrm>
            <a:off x="7010400" y="6492875"/>
            <a:ext cx="2133600" cy="365125"/>
          </a:xfrm>
        </p:spPr>
        <p:txBody>
          <a:bodyPr/>
          <a:lstStyle/>
          <a:p>
            <a:fld id="{3852BC2A-80A6-47F7-B169-83B9470F6EC4}" type="slidenum">
              <a:rPr lang="en-US" smtClean="0"/>
              <a:t>26</a:t>
            </a:fld>
            <a:endParaRPr lang="en-US" dirty="0"/>
          </a:p>
        </p:txBody>
      </p:sp>
    </p:spTree>
    <p:extLst>
      <p:ext uri="{BB962C8B-B14F-4D97-AF65-F5344CB8AC3E}">
        <p14:creationId xmlns:p14="http://schemas.microsoft.com/office/powerpoint/2010/main" val="340543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p:txBody>
          <a:bodyPr>
            <a:noAutofit/>
          </a:bodyPr>
          <a:lstStyle/>
          <a:p>
            <a:r>
              <a:rPr lang="en-US" sz="3600" b="1" u="sng" dirty="0"/>
              <a:t>CONTEXT AND BACKGROUND</a:t>
            </a:r>
            <a:r>
              <a:rPr lang="en-US" sz="3600" u="sng" dirty="0"/>
              <a:t/>
            </a:r>
            <a:br>
              <a:rPr lang="en-US" sz="3600" u="sng" dirty="0"/>
            </a:br>
            <a:r>
              <a:rPr lang="en-US" sz="2000" dirty="0"/>
              <a:t>(Continued)</a:t>
            </a:r>
          </a:p>
        </p:txBody>
      </p:sp>
      <p:sp>
        <p:nvSpPr>
          <p:cNvPr id="3" name="Slide Number Placeholder 2"/>
          <p:cNvSpPr>
            <a:spLocks noGrp="1"/>
          </p:cNvSpPr>
          <p:nvPr>
            <p:ph type="sldNum" sz="quarter" idx="12"/>
          </p:nvPr>
        </p:nvSpPr>
        <p:spPr>
          <a:xfrm>
            <a:off x="7982174" y="6505452"/>
            <a:ext cx="1161826" cy="365125"/>
          </a:xfrm>
        </p:spPr>
        <p:txBody>
          <a:bodyPr/>
          <a:lstStyle/>
          <a:p>
            <a:pPr algn="r"/>
            <a:fld id="{3852BC2A-80A6-47F7-B169-83B9470F6EC4}" type="slidenum">
              <a:rPr lang="en-US" smtClean="0"/>
              <a:pPr algn="r"/>
              <a:t>3</a:t>
            </a:fld>
            <a:endParaRPr lang="en-US" dirty="0"/>
          </a:p>
        </p:txBody>
      </p:sp>
      <p:sp>
        <p:nvSpPr>
          <p:cNvPr id="4" name="Rectangle 3"/>
          <p:cNvSpPr/>
          <p:nvPr/>
        </p:nvSpPr>
        <p:spPr>
          <a:xfrm>
            <a:off x="653249" y="1600200"/>
            <a:ext cx="7924800" cy="4832092"/>
          </a:xfrm>
          <a:prstGeom prst="rect">
            <a:avLst/>
          </a:prstGeom>
        </p:spPr>
        <p:txBody>
          <a:bodyPr wrap="square">
            <a:spAutoFit/>
          </a:bodyPr>
          <a:lstStyle/>
          <a:p>
            <a:pPr algn="just"/>
            <a:r>
              <a:rPr lang="en-US" sz="2800" dirty="0"/>
              <a:t>Developing and emerging economies which were impoverished and faced with poverty, hunger, illiteracy have been able to make a remarkable turn around and increased their share of world GDP from almost negligible proportion to almost 50 percent. In 1980, the number of countries that were growing at 4 percent a year was around 60. by 2007, it had doubled to 120. even now, after the financial crisis and recession the number is more than 80. Then annual average growth rate in the last decade was an impressive 6.4 percent.</a:t>
            </a:r>
          </a:p>
        </p:txBody>
      </p:sp>
    </p:spTree>
    <p:extLst>
      <p:ext uri="{BB962C8B-B14F-4D97-AF65-F5344CB8AC3E}">
        <p14:creationId xmlns:p14="http://schemas.microsoft.com/office/powerpoint/2010/main" val="3330621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228600"/>
            <a:ext cx="8229600" cy="1252728"/>
          </a:xfrm>
        </p:spPr>
        <p:txBody>
          <a:bodyPr>
            <a:normAutofit/>
          </a:bodyPr>
          <a:lstStyle/>
          <a:p>
            <a:r>
              <a:rPr lang="en-US" sz="3600" b="1" u="sng" dirty="0" smtClean="0"/>
              <a:t>CONTEXT AND BACKGROUND</a:t>
            </a:r>
            <a:r>
              <a:rPr lang="en-US" sz="3600" u="sng" dirty="0" smtClean="0"/>
              <a:t/>
            </a:r>
            <a:br>
              <a:rPr lang="en-US" sz="3600" u="sng" dirty="0" smtClean="0"/>
            </a:br>
            <a:r>
              <a:rPr lang="en-US" sz="2000" dirty="0" smtClean="0"/>
              <a:t>(</a:t>
            </a:r>
            <a:r>
              <a:rPr lang="en-US" sz="2000" dirty="0"/>
              <a:t>Continued)</a:t>
            </a:r>
          </a:p>
        </p:txBody>
      </p:sp>
      <p:sp>
        <p:nvSpPr>
          <p:cNvPr id="5" name="Content Placeholder 4"/>
          <p:cNvSpPr>
            <a:spLocks noGrp="1"/>
          </p:cNvSpPr>
          <p:nvPr>
            <p:ph idx="1"/>
          </p:nvPr>
        </p:nvSpPr>
        <p:spPr>
          <a:xfrm>
            <a:off x="381000" y="1752600"/>
            <a:ext cx="8229600" cy="4525963"/>
          </a:xfrm>
        </p:spPr>
        <p:txBody>
          <a:bodyPr>
            <a:noAutofit/>
          </a:bodyPr>
          <a:lstStyle/>
          <a:p>
            <a:pPr algn="just"/>
            <a:r>
              <a:rPr lang="en-US" sz="2800" dirty="0" smtClean="0"/>
              <a:t>Poverty has been reduced more in the past 50 years than in the previous 500 years. About one billion people have been lifted out of poverty since 1980. The proportion of people living below the poverty line has dramatically fallen from 52 percent to about 20 percent in this period.</a:t>
            </a:r>
          </a:p>
          <a:p>
            <a:pPr marL="0" indent="0" algn="just">
              <a:buNone/>
            </a:pPr>
            <a:endParaRPr lang="en-US" sz="1400" dirty="0" smtClean="0"/>
          </a:p>
          <a:p>
            <a:pPr algn="just"/>
            <a:r>
              <a:rPr lang="en-US" sz="2800" dirty="0" smtClean="0"/>
              <a:t>Between 2005 and 2010 both the poverty rate and the number of people living in extreme poverty have fallen in all the six developing countries, the first time that has happened.</a:t>
            </a:r>
            <a:endParaRPr lang="en-US" sz="2800" dirty="0"/>
          </a:p>
        </p:txBody>
      </p:sp>
      <p:sp>
        <p:nvSpPr>
          <p:cNvPr id="3" name="Slide Number Placeholder 2"/>
          <p:cNvSpPr>
            <a:spLocks noGrp="1"/>
          </p:cNvSpPr>
          <p:nvPr>
            <p:ph type="sldNum" sz="quarter" idx="12"/>
          </p:nvPr>
        </p:nvSpPr>
        <p:spPr>
          <a:xfrm>
            <a:off x="7982174" y="6496574"/>
            <a:ext cx="1161826" cy="365125"/>
          </a:xfrm>
        </p:spPr>
        <p:txBody>
          <a:bodyPr/>
          <a:lstStyle/>
          <a:p>
            <a:pPr algn="r"/>
            <a:fld id="{3852BC2A-80A6-47F7-B169-83B9470F6EC4}" type="slidenum">
              <a:rPr lang="en-US" smtClean="0"/>
              <a:pPr algn="r"/>
              <a:t>4</a:t>
            </a:fld>
            <a:endParaRPr lang="en-US" dirty="0"/>
          </a:p>
        </p:txBody>
      </p:sp>
    </p:spTree>
    <p:extLst>
      <p:ext uri="{BB962C8B-B14F-4D97-AF65-F5344CB8AC3E}">
        <p14:creationId xmlns:p14="http://schemas.microsoft.com/office/powerpoint/2010/main" val="247404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252728"/>
          </a:xfrm>
        </p:spPr>
        <p:txBody>
          <a:bodyPr>
            <a:normAutofit/>
          </a:bodyPr>
          <a:lstStyle/>
          <a:p>
            <a:r>
              <a:rPr lang="en-US" sz="3600" b="1" u="sng" dirty="0"/>
              <a:t>CONTEXT AND BACKGROUND</a:t>
            </a:r>
            <a:r>
              <a:rPr lang="en-US" b="1" u="sng" dirty="0"/>
              <a:t/>
            </a:r>
            <a:br>
              <a:rPr lang="en-US" b="1" u="sng" dirty="0"/>
            </a:br>
            <a:r>
              <a:rPr lang="en-US" sz="2000" dirty="0"/>
              <a:t>(Continued)</a:t>
            </a:r>
            <a:endParaRPr lang="en-US" sz="3600" dirty="0"/>
          </a:p>
        </p:txBody>
      </p:sp>
      <p:sp>
        <p:nvSpPr>
          <p:cNvPr id="3" name="Content Placeholder 2"/>
          <p:cNvSpPr>
            <a:spLocks noGrp="1"/>
          </p:cNvSpPr>
          <p:nvPr>
            <p:ph idx="1"/>
          </p:nvPr>
        </p:nvSpPr>
        <p:spPr>
          <a:xfrm>
            <a:off x="457200" y="1752600"/>
            <a:ext cx="8229600" cy="3840163"/>
          </a:xfrm>
        </p:spPr>
        <p:txBody>
          <a:bodyPr>
            <a:normAutofit lnSpcReduction="10000"/>
          </a:bodyPr>
          <a:lstStyle/>
          <a:p>
            <a:pPr lvl="0" algn="just"/>
            <a:r>
              <a:rPr lang="en-US" sz="2800" dirty="0"/>
              <a:t>The World Bank projections show that the global target of the Millennium Development Goals (MDG) of halving World poverty has been achieved five years early.</a:t>
            </a:r>
          </a:p>
          <a:p>
            <a:pPr algn="just"/>
            <a:endParaRPr lang="en-US" sz="1800" dirty="0"/>
          </a:p>
          <a:p>
            <a:pPr lvl="0" algn="just"/>
            <a:r>
              <a:rPr lang="en-US" sz="2800" dirty="0"/>
              <a:t>Rising agriculture production has kept ahead of population growth. World Food Production Index rose by 75% in the last 20 years while population grew by 50 percent in the same period.</a:t>
            </a:r>
          </a:p>
          <a:p>
            <a:endParaRPr lang="en-US" dirty="0"/>
          </a:p>
        </p:txBody>
      </p:sp>
      <p:sp>
        <p:nvSpPr>
          <p:cNvPr id="5" name="Slide Number Placeholder 4"/>
          <p:cNvSpPr>
            <a:spLocks noGrp="1"/>
          </p:cNvSpPr>
          <p:nvPr>
            <p:ph type="sldNum" sz="quarter" idx="12"/>
          </p:nvPr>
        </p:nvSpPr>
        <p:spPr>
          <a:xfrm>
            <a:off x="7982174" y="6509151"/>
            <a:ext cx="1161826" cy="365125"/>
          </a:xfrm>
        </p:spPr>
        <p:txBody>
          <a:bodyPr/>
          <a:lstStyle/>
          <a:p>
            <a:pPr algn="r"/>
            <a:fld id="{3852BC2A-80A6-47F7-B169-83B9470F6EC4}" type="slidenum">
              <a:rPr lang="en-US" smtClean="0"/>
              <a:pPr algn="r"/>
              <a:t>5</a:t>
            </a:fld>
            <a:endParaRPr lang="en-US" dirty="0"/>
          </a:p>
        </p:txBody>
      </p:sp>
    </p:spTree>
    <p:extLst>
      <p:ext uri="{BB962C8B-B14F-4D97-AF65-F5344CB8AC3E}">
        <p14:creationId xmlns:p14="http://schemas.microsoft.com/office/powerpoint/2010/main" val="3311655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252728"/>
          </a:xfrm>
        </p:spPr>
        <p:txBody>
          <a:bodyPr>
            <a:normAutofit/>
          </a:bodyPr>
          <a:lstStyle/>
          <a:p>
            <a:r>
              <a:rPr lang="en-US" sz="3600" b="1" u="sng" dirty="0"/>
              <a:t>CONTEXT AND BACKGROUND</a:t>
            </a:r>
            <a:r>
              <a:rPr lang="en-US" u="sng" dirty="0"/>
              <a:t/>
            </a:r>
            <a:br>
              <a:rPr lang="en-US" u="sng" dirty="0"/>
            </a:br>
            <a:r>
              <a:rPr lang="en-US" sz="2000" dirty="0"/>
              <a:t>(Continued)</a:t>
            </a:r>
          </a:p>
        </p:txBody>
      </p:sp>
      <p:sp>
        <p:nvSpPr>
          <p:cNvPr id="3" name="Content Placeholder 2"/>
          <p:cNvSpPr>
            <a:spLocks noGrp="1"/>
          </p:cNvSpPr>
          <p:nvPr>
            <p:ph idx="1"/>
          </p:nvPr>
        </p:nvSpPr>
        <p:spPr>
          <a:xfrm>
            <a:off x="457200" y="1676400"/>
            <a:ext cx="8229600" cy="4724400"/>
          </a:xfrm>
        </p:spPr>
        <p:txBody>
          <a:bodyPr>
            <a:normAutofit fontScale="92500" lnSpcReduction="10000"/>
          </a:bodyPr>
          <a:lstStyle/>
          <a:p>
            <a:pPr lvl="0" algn="just"/>
            <a:r>
              <a:rPr lang="en-US" sz="2800" dirty="0"/>
              <a:t>Mobility of people, capital, ideas, goods and services across country border has never been as high as in the last two decades</a:t>
            </a:r>
            <a:r>
              <a:rPr lang="en-US" sz="2800" dirty="0" smtClean="0"/>
              <a:t>.</a:t>
            </a:r>
          </a:p>
          <a:p>
            <a:pPr lvl="0" algn="just"/>
            <a:endParaRPr lang="en-US" sz="1300" dirty="0" smtClean="0"/>
          </a:p>
          <a:p>
            <a:pPr algn="just"/>
            <a:r>
              <a:rPr lang="en-US" sz="2800" dirty="0" smtClean="0"/>
              <a:t>World </a:t>
            </a:r>
            <a:r>
              <a:rPr lang="en-US" sz="2800" dirty="0"/>
              <a:t>Trade growth has consistently outpaced world output growth; Capital flows in form of portfolio investment, loans, equity investment, remittances, official aid have risen sharply. </a:t>
            </a:r>
            <a:endParaRPr lang="en-US" sz="2800" dirty="0" smtClean="0"/>
          </a:p>
          <a:p>
            <a:pPr algn="just"/>
            <a:endParaRPr lang="en-US" sz="1300" dirty="0" smtClean="0"/>
          </a:p>
          <a:p>
            <a:pPr lvl="0" algn="just"/>
            <a:r>
              <a:rPr lang="en-US" sz="2800" dirty="0"/>
              <a:t>Financial innovation and financial engineering based on complex models gave rise to new products that has transformed the basic landscape i.e. Derivatives, credit default swaps, collateralized debt obligations</a:t>
            </a:r>
            <a:r>
              <a:rPr lang="en-US" sz="2800" dirty="0" smtClean="0"/>
              <a:t>.</a:t>
            </a:r>
          </a:p>
          <a:p>
            <a:pPr algn="just"/>
            <a:endParaRPr lang="en-US" sz="2800" dirty="0"/>
          </a:p>
          <a:p>
            <a:pPr lvl="0" algn="just"/>
            <a:endParaRPr lang="en-US" sz="2800" dirty="0"/>
          </a:p>
          <a:p>
            <a:pPr marL="0" indent="0" algn="just">
              <a:buNone/>
            </a:pPr>
            <a:endParaRPr lang="en-US" sz="2800" dirty="0"/>
          </a:p>
          <a:p>
            <a:endParaRPr lang="en-US" dirty="0"/>
          </a:p>
        </p:txBody>
      </p:sp>
      <p:sp>
        <p:nvSpPr>
          <p:cNvPr id="5" name="Slide Number Placeholder 4"/>
          <p:cNvSpPr>
            <a:spLocks noGrp="1"/>
          </p:cNvSpPr>
          <p:nvPr>
            <p:ph type="sldNum" sz="quarter" idx="12"/>
          </p:nvPr>
        </p:nvSpPr>
        <p:spPr>
          <a:xfrm>
            <a:off x="7974776" y="6492875"/>
            <a:ext cx="1161826" cy="365125"/>
          </a:xfrm>
        </p:spPr>
        <p:txBody>
          <a:bodyPr/>
          <a:lstStyle/>
          <a:p>
            <a:pPr algn="r"/>
            <a:fld id="{3852BC2A-80A6-47F7-B169-83B9470F6EC4}" type="slidenum">
              <a:rPr lang="en-US" smtClean="0"/>
              <a:pPr algn="r"/>
              <a:t>6</a:t>
            </a:fld>
            <a:endParaRPr lang="en-US" dirty="0"/>
          </a:p>
        </p:txBody>
      </p:sp>
    </p:spTree>
    <p:extLst>
      <p:ext uri="{BB962C8B-B14F-4D97-AF65-F5344CB8AC3E}">
        <p14:creationId xmlns:p14="http://schemas.microsoft.com/office/powerpoint/2010/main" val="2869840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252728"/>
          </a:xfrm>
        </p:spPr>
        <p:txBody>
          <a:bodyPr>
            <a:normAutofit/>
          </a:bodyPr>
          <a:lstStyle/>
          <a:p>
            <a:r>
              <a:rPr lang="en-US" sz="3600" b="1" u="sng" dirty="0"/>
              <a:t>CONTEXT AND BACKGROUND</a:t>
            </a:r>
            <a:r>
              <a:rPr lang="en-US" u="sng" dirty="0"/>
              <a:t/>
            </a:r>
            <a:br>
              <a:rPr lang="en-US" u="sng" dirty="0"/>
            </a:br>
            <a:r>
              <a:rPr lang="en-US" sz="2000" dirty="0"/>
              <a:t>(Continued)</a:t>
            </a:r>
            <a:endParaRPr lang="en-US" sz="4000" dirty="0"/>
          </a:p>
        </p:txBody>
      </p:sp>
      <p:sp>
        <p:nvSpPr>
          <p:cNvPr id="3" name="Content Placeholder 2"/>
          <p:cNvSpPr>
            <a:spLocks noGrp="1"/>
          </p:cNvSpPr>
          <p:nvPr>
            <p:ph idx="1"/>
          </p:nvPr>
        </p:nvSpPr>
        <p:spPr/>
        <p:txBody>
          <a:bodyPr>
            <a:normAutofit/>
          </a:bodyPr>
          <a:lstStyle/>
          <a:p>
            <a:pPr algn="just"/>
            <a:r>
              <a:rPr lang="en-US" sz="2800" dirty="0" smtClean="0"/>
              <a:t>Despite </a:t>
            </a:r>
            <a:r>
              <a:rPr lang="en-US" sz="2800" dirty="0"/>
              <a:t>these solid achievements, the world economy has faced many crises during the last three decades – the most significant being the latest crisis of 2007-08 which has shaken the foundations of many theories, beliefs and practices.</a:t>
            </a:r>
          </a:p>
          <a:p>
            <a:endParaRPr lang="en-US" sz="2800" dirty="0" smtClean="0"/>
          </a:p>
          <a:p>
            <a:r>
              <a:rPr lang="en-US" sz="2800" dirty="0" smtClean="0"/>
              <a:t>Before </a:t>
            </a:r>
            <a:r>
              <a:rPr lang="en-US" sz="2800" dirty="0"/>
              <a:t>we delve into the remedies for the future we must try to understand as to why these crises took place.</a:t>
            </a:r>
          </a:p>
          <a:p>
            <a:pPr marL="0" lvl="0" indent="0" algn="just">
              <a:buNone/>
            </a:pPr>
            <a:endParaRPr lang="en-US" sz="2800" dirty="0"/>
          </a:p>
          <a:p>
            <a:pPr marL="0" indent="0" algn="just">
              <a:buNone/>
            </a:pPr>
            <a:endParaRPr lang="en-US" sz="2800" dirty="0"/>
          </a:p>
          <a:p>
            <a:endParaRPr lang="en-US" dirty="0"/>
          </a:p>
        </p:txBody>
      </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7</a:t>
            </a:fld>
            <a:endParaRPr lang="en-US" dirty="0"/>
          </a:p>
        </p:txBody>
      </p:sp>
    </p:spTree>
    <p:extLst>
      <p:ext uri="{BB962C8B-B14F-4D97-AF65-F5344CB8AC3E}">
        <p14:creationId xmlns:p14="http://schemas.microsoft.com/office/powerpoint/2010/main" val="48790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u="sng" dirty="0" smtClean="0"/>
              <a:t>SYMPTOMS AND CAUSES OF PAST FINANCIAL CRISES</a:t>
            </a:r>
            <a:endParaRPr lang="en-US" sz="3600" b="1" u="sng" dirty="0"/>
          </a:p>
        </p:txBody>
      </p:sp>
      <p:sp>
        <p:nvSpPr>
          <p:cNvPr id="2" name="Content Placeholder 1"/>
          <p:cNvSpPr>
            <a:spLocks noGrp="1"/>
          </p:cNvSpPr>
          <p:nvPr>
            <p:ph idx="1"/>
          </p:nvPr>
        </p:nvSpPr>
        <p:spPr>
          <a:xfrm>
            <a:off x="457200" y="1600200"/>
            <a:ext cx="8534400" cy="4525963"/>
          </a:xfrm>
        </p:spPr>
        <p:txBody>
          <a:bodyPr>
            <a:noAutofit/>
          </a:bodyPr>
          <a:lstStyle/>
          <a:p>
            <a:r>
              <a:rPr lang="en-US" sz="2200" dirty="0" smtClean="0"/>
              <a:t>Poor or Ineffective system of banking supervision and regulations.</a:t>
            </a:r>
          </a:p>
          <a:p>
            <a:r>
              <a:rPr lang="en-US" sz="2200" dirty="0" smtClean="0"/>
              <a:t>Lack of adequate disclosure and transparency.</a:t>
            </a:r>
          </a:p>
          <a:p>
            <a:r>
              <a:rPr lang="en-US" sz="2200" dirty="0" smtClean="0"/>
              <a:t>Ineffective systems of corporate governance.</a:t>
            </a:r>
          </a:p>
          <a:p>
            <a:r>
              <a:rPr lang="en-US" sz="2200" dirty="0" smtClean="0"/>
              <a:t>Weak and inflexible exchange rate regimes.</a:t>
            </a:r>
          </a:p>
          <a:p>
            <a:r>
              <a:rPr lang="en-US" sz="2200" dirty="0" smtClean="0"/>
              <a:t>Significant debt and asset price inflation.</a:t>
            </a:r>
          </a:p>
          <a:p>
            <a:r>
              <a:rPr lang="en-US" sz="2200" dirty="0" smtClean="0"/>
              <a:t>Unsustainable short-term capital flows.</a:t>
            </a:r>
          </a:p>
          <a:p>
            <a:r>
              <a:rPr lang="en-US" sz="2200" dirty="0" smtClean="0"/>
              <a:t>Little understood Financial innovation and engineering.</a:t>
            </a:r>
          </a:p>
          <a:p>
            <a:r>
              <a:rPr lang="en-US" sz="2200" dirty="0" smtClean="0"/>
              <a:t>Highly fragmented regulatory oversight and emergence of unregulated shadow banking system.</a:t>
            </a:r>
          </a:p>
          <a:p>
            <a:r>
              <a:rPr lang="en-US" sz="2200" dirty="0" smtClean="0"/>
              <a:t>Unwanted credit booms due to monetary easing.</a:t>
            </a:r>
          </a:p>
          <a:p>
            <a:r>
              <a:rPr lang="en-US" sz="2200" dirty="0" smtClean="0"/>
              <a:t>Vulnerability due to securitization and trading in marketplace instruments </a:t>
            </a:r>
          </a:p>
        </p:txBody>
      </p:sp>
      <p:sp>
        <p:nvSpPr>
          <p:cNvPr id="3" name="Slide Number Placeholder 2"/>
          <p:cNvSpPr>
            <a:spLocks noGrp="1"/>
          </p:cNvSpPr>
          <p:nvPr>
            <p:ph type="sldNum" sz="quarter" idx="12"/>
          </p:nvPr>
        </p:nvSpPr>
        <p:spPr>
          <a:xfrm>
            <a:off x="7010400" y="6492875"/>
            <a:ext cx="2133600" cy="365125"/>
          </a:xfrm>
        </p:spPr>
        <p:txBody>
          <a:bodyPr/>
          <a:lstStyle/>
          <a:p>
            <a:fld id="{3852BC2A-80A6-47F7-B169-83B9470F6EC4}" type="slidenum">
              <a:rPr lang="en-US" smtClean="0"/>
              <a:t>8</a:t>
            </a:fld>
            <a:endParaRPr lang="en-US" dirty="0"/>
          </a:p>
        </p:txBody>
      </p:sp>
    </p:spTree>
    <p:extLst>
      <p:ext uri="{BB962C8B-B14F-4D97-AF65-F5344CB8AC3E}">
        <p14:creationId xmlns:p14="http://schemas.microsoft.com/office/powerpoint/2010/main" val="4770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1252728"/>
          </a:xfrm>
        </p:spPr>
        <p:txBody>
          <a:bodyPr>
            <a:normAutofit fontScale="90000"/>
          </a:bodyPr>
          <a:lstStyle/>
          <a:p>
            <a:r>
              <a:rPr lang="en-US" sz="3600" b="1" u="sng" dirty="0" smtClean="0"/>
              <a:t>APPROPRIATENESS OF INTELLECTUAL FRAMEWORK</a:t>
            </a:r>
            <a:r>
              <a:rPr lang="en-US" sz="3200" u="sng" dirty="0" smtClean="0"/>
              <a:t/>
            </a:r>
            <a:br>
              <a:rPr lang="en-US" sz="3200" u="sng" dirty="0" smtClean="0"/>
            </a:br>
            <a:endParaRPr lang="en-US" sz="1200" dirty="0">
              <a:solidFill>
                <a:schemeClr val="accent2">
                  <a:lumMod val="40000"/>
                  <a:lumOff val="60000"/>
                </a:schemeClr>
              </a:solidFill>
            </a:endParaRPr>
          </a:p>
        </p:txBody>
      </p:sp>
      <p:sp>
        <p:nvSpPr>
          <p:cNvPr id="2" name="Content Placeholder 1"/>
          <p:cNvSpPr>
            <a:spLocks noGrp="1"/>
          </p:cNvSpPr>
          <p:nvPr>
            <p:ph idx="1"/>
          </p:nvPr>
        </p:nvSpPr>
        <p:spPr>
          <a:xfrm>
            <a:off x="228600" y="1676400"/>
            <a:ext cx="8686800" cy="4495800"/>
          </a:xfrm>
        </p:spPr>
        <p:txBody>
          <a:bodyPr>
            <a:normAutofit fontScale="92500" lnSpcReduction="10000"/>
          </a:bodyPr>
          <a:lstStyle/>
          <a:p>
            <a:pPr algn="just"/>
            <a:r>
              <a:rPr lang="en-US" sz="3000" dirty="0" smtClean="0"/>
              <a:t>Modern Macro theory is based upon Efficient Market Hypothesis, Rational Expectations, McKinnon – Shaw thesis and Mathematical Models based on past behavioral relationships.</a:t>
            </a:r>
          </a:p>
          <a:p>
            <a:pPr algn="just"/>
            <a:endParaRPr lang="en-US" sz="3000" dirty="0"/>
          </a:p>
          <a:p>
            <a:pPr algn="just"/>
            <a:r>
              <a:rPr lang="en-US" sz="3000" dirty="0" smtClean="0"/>
              <a:t>Efficient Market Hypothesis (EMH) has been the predominant theory governing financial  markets. The assumption that market prices are based on rationality has proved wrong in practice. Individual rationality does not ensure collective rationality. </a:t>
            </a:r>
            <a:endParaRPr lang="en-US" sz="3000" dirty="0"/>
          </a:p>
          <a:p>
            <a:endParaRPr lang="en-US" dirty="0" smtClean="0"/>
          </a:p>
          <a:p>
            <a:endParaRPr lang="en-US" dirty="0"/>
          </a:p>
        </p:txBody>
      </p:sp>
      <p:sp>
        <p:nvSpPr>
          <p:cNvPr id="3" name="Slide Number Placeholder 2"/>
          <p:cNvSpPr>
            <a:spLocks noGrp="1"/>
          </p:cNvSpPr>
          <p:nvPr>
            <p:ph type="sldNum" sz="quarter" idx="12"/>
          </p:nvPr>
        </p:nvSpPr>
        <p:spPr>
          <a:xfrm>
            <a:off x="7981434" y="6492875"/>
            <a:ext cx="1161826" cy="365125"/>
          </a:xfrm>
        </p:spPr>
        <p:txBody>
          <a:bodyPr/>
          <a:lstStyle/>
          <a:p>
            <a:pPr algn="r"/>
            <a:fld id="{3852BC2A-80A6-47F7-B169-83B9470F6EC4}" type="slidenum">
              <a:rPr lang="en-US" smtClean="0"/>
              <a:pPr algn="r"/>
              <a:t>9</a:t>
            </a:fld>
            <a:endParaRPr lang="en-US" dirty="0"/>
          </a:p>
        </p:txBody>
      </p:sp>
    </p:spTree>
    <p:extLst>
      <p:ext uri="{BB962C8B-B14F-4D97-AF65-F5344CB8AC3E}">
        <p14:creationId xmlns:p14="http://schemas.microsoft.com/office/powerpoint/2010/main" val="168488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TotalTime>
  <Words>1746</Words>
  <Application>Microsoft Office PowerPoint</Application>
  <PresentationFormat>On-screen Show (4:3)</PresentationFormat>
  <Paragraphs>181</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MANAGING MACROECONOMIC AND MONETARY POLICY IN A HIGHLY UNCERTAIN ENVIORNMENT</vt:lpstr>
      <vt:lpstr>CONTEXT AND BACKGROUND</vt:lpstr>
      <vt:lpstr>CONTEXT AND BACKGROUND (Continued)</vt:lpstr>
      <vt:lpstr>CONTEXT AND BACKGROUND (Continued)</vt:lpstr>
      <vt:lpstr>CONTEXT AND BACKGROUND (Continued)</vt:lpstr>
      <vt:lpstr>CONTEXT AND BACKGROUND (Continued)</vt:lpstr>
      <vt:lpstr>CONTEXT AND BACKGROUND (Continued)</vt:lpstr>
      <vt:lpstr>SYMPTOMS AND CAUSES OF PAST FINANCIAL CRISES</vt:lpstr>
      <vt:lpstr>APPROPRIATENESS OF INTELLECTUAL FRAMEWORK </vt:lpstr>
      <vt:lpstr>APPROPRIATENESS OF INTELLECTUAL FRAMEWORK (Continued)</vt:lpstr>
      <vt:lpstr>APPROPRIATENESS OF INTELLECTUAL FRAMEWORK (Continued)</vt:lpstr>
      <vt:lpstr>PowerPoint Presentation</vt:lpstr>
      <vt:lpstr>UNCERTAINITY AND RISKS</vt:lpstr>
      <vt:lpstr>UNCERTAINITY AND RISKS (Continued)</vt:lpstr>
      <vt:lpstr>MAIN GLOBAL DRIVERS OF CHANGE</vt:lpstr>
      <vt:lpstr>MAIN GLOBAL DRIVERS OF CHANGE (Continued)</vt:lpstr>
      <vt:lpstr>MAIN GLOBAL DRIVERS OF CHANGE (Continued)</vt:lpstr>
      <vt:lpstr>MAIN GLOBAL DRIVERS OF CHANGE (Continued)</vt:lpstr>
      <vt:lpstr>MAIN GLOBAL DRIVERS OF CHANGE (Continued)</vt:lpstr>
      <vt:lpstr>MAIN GLOBAL DRIVERS OF CHANGE (Continued)</vt:lpstr>
      <vt:lpstr>CHALLENGES IN MANAGING UNDER UNCERTAINITY</vt:lpstr>
      <vt:lpstr>CHALLENGES IN MANAGING UNDER UNCERTAINITY (Continued)</vt:lpstr>
      <vt:lpstr>MACROECONOMIC MANAGEMENT UNDER UNCERTAINITY</vt:lpstr>
      <vt:lpstr>MACROECONOMIC MANAGEMENT UNDER UNCERTAINITY (Continued)</vt:lpstr>
      <vt:lpstr>MONETARY POLICY MANGEMENT UNDER UNCERTAINITY </vt:lpstr>
      <vt:lpstr>MONETARY POLICY MANGEMENT UNDER UNCERTAINITY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Financial Crisis</dc:title>
  <dc:creator>aakhan</dc:creator>
  <cp:lastModifiedBy>Roger Eli</cp:lastModifiedBy>
  <cp:revision>61</cp:revision>
  <cp:lastPrinted>2012-07-28T07:04:54Z</cp:lastPrinted>
  <dcterms:created xsi:type="dcterms:W3CDTF">2012-07-11T04:53:16Z</dcterms:created>
  <dcterms:modified xsi:type="dcterms:W3CDTF">2012-07-28T07:04:58Z</dcterms:modified>
</cp:coreProperties>
</file>