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9" r:id="rId4"/>
    <p:sldId id="260" r:id="rId5"/>
    <p:sldId id="266" r:id="rId6"/>
    <p:sldId id="261" r:id="rId7"/>
    <p:sldId id="267" r:id="rId8"/>
    <p:sldId id="268"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9" autoAdjust="0"/>
    <p:restoredTop sz="94660"/>
  </p:normalViewPr>
  <p:slideViewPr>
    <p:cSldViewPr snapToGrid="0">
      <p:cViewPr varScale="1">
        <p:scale>
          <a:sx n="61" d="100"/>
          <a:sy n="61" d="100"/>
        </p:scale>
        <p:origin x="10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E99DD-1930-949E-1C71-00D9B7DD3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34E63F-C86B-59CA-662B-804037379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32B5D4-2904-A28B-0AFE-A34D72157909}"/>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E2C6E9EF-F2CA-19E9-1069-0D9B8244C7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DE2195-7BF4-AE2C-AF81-E9C34C7E8B42}"/>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2935878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ADF4B-4947-1C57-38BA-A8BFE1834D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6EA2A3-9ACF-A770-3039-A7FEA136DD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F2B9A-B714-34CB-E23E-46BB4DC5F0A7}"/>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28A12462-B2B1-26CD-B1AA-1AB54EB0CA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44BF79-7785-B484-490D-EFB36BF0CAD3}"/>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1289705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E1C615-1A1D-B5D3-7FEA-760926127A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21F6FA-294C-9A7A-4613-8F682D0BE4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02ECA5-CA07-4DC3-C149-C33E7ED92574}"/>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2C62F9D4-E0FD-D456-5623-A4982E703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C6A48E-185E-FA2A-35A1-A2B0F35A9183}"/>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255403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033B-5155-E7A6-2189-E7FC426088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0D2622-5DCA-E694-F332-1D225DF468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802F6-61BC-2817-A881-CA3E7ED05C8B}"/>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396060BD-FED8-B127-6D0E-9706F592E1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5F86E-1B54-442D-5800-735AAB1FFB9E}"/>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4077351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3F4E-82FC-82B1-3F70-B100969D0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362556-FD62-1F55-159C-1410EF4F43B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98B03F-BE94-BE77-B420-03F30C084868}"/>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13B65F24-1040-F2A1-FC48-F4E4458B3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46845-D4D9-27FA-F7E3-89D80906695E}"/>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1532664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23C3-6AD4-7158-C80A-726F32BDCE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8A2764-354C-2858-C8B0-217558E937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A81012-9407-43BB-8667-40AEA49761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BCC543-5092-B922-0201-7CB027CF57C6}"/>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6" name="Footer Placeholder 5">
            <a:extLst>
              <a:ext uri="{FF2B5EF4-FFF2-40B4-BE49-F238E27FC236}">
                <a16:creationId xmlns:a16="http://schemas.microsoft.com/office/drawing/2014/main" id="{FA16C5E3-92DF-430B-0A6A-E45043B830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224807-B40C-F1B1-3EF1-981FDB19F3BF}"/>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394929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AB9BF-A0C9-FFE6-10BA-88AD5305BC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4EE0D9-C6FF-AE36-F611-27F575AA57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507D69-82D5-DA57-CB8C-33AF23CB98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3A052C-D968-7D86-39B7-405615BAD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DAEE22-334A-A90B-5FD5-6325EBCDA4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754610-082C-84ED-CCDE-DC2B0A45D483}"/>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8" name="Footer Placeholder 7">
            <a:extLst>
              <a:ext uri="{FF2B5EF4-FFF2-40B4-BE49-F238E27FC236}">
                <a16:creationId xmlns:a16="http://schemas.microsoft.com/office/drawing/2014/main" id="{94EF3301-6171-3D6C-B665-23E3592725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52A26-8E18-0D93-98F1-1A31F83F40E4}"/>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3562364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78CF-8736-737C-6266-ECC3D14FBA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03DC84-758B-9FA7-6149-044874DB688F}"/>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4" name="Footer Placeholder 3">
            <a:extLst>
              <a:ext uri="{FF2B5EF4-FFF2-40B4-BE49-F238E27FC236}">
                <a16:creationId xmlns:a16="http://schemas.microsoft.com/office/drawing/2014/main" id="{6FECDF6C-749D-74C9-5585-305096328F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5BFF31-AD1F-6AA7-DEC0-D6937C4F4C1E}"/>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351576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D405B8-1B9E-A73B-B9A2-8EE259A60BCF}"/>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3" name="Footer Placeholder 2">
            <a:extLst>
              <a:ext uri="{FF2B5EF4-FFF2-40B4-BE49-F238E27FC236}">
                <a16:creationId xmlns:a16="http://schemas.microsoft.com/office/drawing/2014/main" id="{F5592413-48A0-4BAC-B85E-1FE292354D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6B0549-FA7B-3858-EEB3-0067BA42E9F5}"/>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3822841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1E36C-CED7-0109-4B65-5E6BB55C90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BF040A-7359-13D6-9A3C-B69FC1F965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B6EE7F-0F44-E64A-2594-9985801496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BFD6F-E46D-3E97-57F1-F6C4DA50F3DD}"/>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6" name="Footer Placeholder 5">
            <a:extLst>
              <a:ext uri="{FF2B5EF4-FFF2-40B4-BE49-F238E27FC236}">
                <a16:creationId xmlns:a16="http://schemas.microsoft.com/office/drawing/2014/main" id="{73B906D1-92B3-0768-8B97-4E6A41C52C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1E0E46-3E06-F108-467F-CFFF84C3981A}"/>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1426665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A1E2-B202-3276-63ED-B90711243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8A8381-546A-577C-F6E3-157D096601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9C67D8-F084-27C9-4F4F-50CD61F4C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E39ECE-2830-2AB3-7223-E7F54828D9F1}"/>
              </a:ext>
            </a:extLst>
          </p:cNvPr>
          <p:cNvSpPr>
            <a:spLocks noGrp="1"/>
          </p:cNvSpPr>
          <p:nvPr>
            <p:ph type="dt" sz="half" idx="10"/>
          </p:nvPr>
        </p:nvSpPr>
        <p:spPr/>
        <p:txBody>
          <a:bodyPr/>
          <a:lstStyle/>
          <a:p>
            <a:fld id="{25441A6A-366C-4FE1-BA95-3AD69DAE7132}" type="datetimeFigureOut">
              <a:rPr lang="en-US" smtClean="0"/>
              <a:t>7/14/2026</a:t>
            </a:fld>
            <a:endParaRPr lang="en-US"/>
          </a:p>
        </p:txBody>
      </p:sp>
      <p:sp>
        <p:nvSpPr>
          <p:cNvPr id="6" name="Footer Placeholder 5">
            <a:extLst>
              <a:ext uri="{FF2B5EF4-FFF2-40B4-BE49-F238E27FC236}">
                <a16:creationId xmlns:a16="http://schemas.microsoft.com/office/drawing/2014/main" id="{CF9BBC35-BE43-6475-11E9-75C6A15A55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10A79D-0847-3674-C055-A0D91241374C}"/>
              </a:ext>
            </a:extLst>
          </p:cNvPr>
          <p:cNvSpPr>
            <a:spLocks noGrp="1"/>
          </p:cNvSpPr>
          <p:nvPr>
            <p:ph type="sldNum" sz="quarter" idx="12"/>
          </p:nvPr>
        </p:nvSpPr>
        <p:spPr/>
        <p:txBody>
          <a:bodyPr/>
          <a:lstStyle/>
          <a:p>
            <a:fld id="{68BC3B7A-CDCF-4202-B314-F08307455B89}" type="slidenum">
              <a:rPr lang="en-US" smtClean="0"/>
              <a:t>‹#›</a:t>
            </a:fld>
            <a:endParaRPr lang="en-US"/>
          </a:p>
        </p:txBody>
      </p:sp>
    </p:spTree>
    <p:extLst>
      <p:ext uri="{BB962C8B-B14F-4D97-AF65-F5344CB8AC3E}">
        <p14:creationId xmlns:p14="http://schemas.microsoft.com/office/powerpoint/2010/main" val="2173087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99076F-1F20-14D1-F7FD-855DE9AE9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CBEA13-84ED-C772-1BB7-E1A7766D4D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0E700-C77A-9538-FF0A-356BFC6E14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441A6A-366C-4FE1-BA95-3AD69DAE7132}" type="datetimeFigureOut">
              <a:rPr lang="en-US" smtClean="0"/>
              <a:t>7/14/2026</a:t>
            </a:fld>
            <a:endParaRPr lang="en-US"/>
          </a:p>
        </p:txBody>
      </p:sp>
      <p:sp>
        <p:nvSpPr>
          <p:cNvPr id="5" name="Footer Placeholder 4">
            <a:extLst>
              <a:ext uri="{FF2B5EF4-FFF2-40B4-BE49-F238E27FC236}">
                <a16:creationId xmlns:a16="http://schemas.microsoft.com/office/drawing/2014/main" id="{3F485BA3-E473-A09D-EFBA-46BAA274D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FC949BE-C60B-8EC7-6E99-6456BBCB4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BC3B7A-CDCF-4202-B314-F08307455B89}" type="slidenum">
              <a:rPr lang="en-US" smtClean="0"/>
              <a:t>‹#›</a:t>
            </a:fld>
            <a:endParaRPr lang="en-US"/>
          </a:p>
        </p:txBody>
      </p:sp>
    </p:spTree>
    <p:extLst>
      <p:ext uri="{BB962C8B-B14F-4D97-AF65-F5344CB8AC3E}">
        <p14:creationId xmlns:p14="http://schemas.microsoft.com/office/powerpoint/2010/main" val="309003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2918A-60E0-3A6A-CDFD-F78D9211289C}"/>
              </a:ext>
            </a:extLst>
          </p:cNvPr>
          <p:cNvSpPr>
            <a:spLocks noGrp="1"/>
          </p:cNvSpPr>
          <p:nvPr>
            <p:ph type="ctrTitle"/>
          </p:nvPr>
        </p:nvSpPr>
        <p:spPr/>
        <p:txBody>
          <a:bodyPr/>
          <a:lstStyle/>
          <a:p>
            <a:r>
              <a:rPr lang="en-US" dirty="0"/>
              <a:t>Economic Growth and Development </a:t>
            </a:r>
          </a:p>
        </p:txBody>
      </p:sp>
      <p:sp>
        <p:nvSpPr>
          <p:cNvPr id="3" name="Subtitle 2">
            <a:extLst>
              <a:ext uri="{FF2B5EF4-FFF2-40B4-BE49-F238E27FC236}">
                <a16:creationId xmlns:a16="http://schemas.microsoft.com/office/drawing/2014/main" id="{91D5A274-92D1-13EA-735A-DF9BBF7E6461}"/>
              </a:ext>
            </a:extLst>
          </p:cNvPr>
          <p:cNvSpPr>
            <a:spLocks noGrp="1"/>
          </p:cNvSpPr>
          <p:nvPr>
            <p:ph type="subTitle" idx="1"/>
          </p:nvPr>
        </p:nvSpPr>
        <p:spPr/>
        <p:txBody>
          <a:bodyPr/>
          <a:lstStyle/>
          <a:p>
            <a:r>
              <a:rPr lang="en-US" dirty="0"/>
              <a:t>Ishrat Husain </a:t>
            </a:r>
          </a:p>
          <a:p>
            <a:r>
              <a:rPr lang="en-US" dirty="0"/>
              <a:t>Sindh Officers Training institute</a:t>
            </a:r>
          </a:p>
          <a:p>
            <a:r>
              <a:rPr lang="en-US" dirty="0"/>
              <a:t>July 14, 2026</a:t>
            </a:r>
          </a:p>
        </p:txBody>
      </p:sp>
    </p:spTree>
    <p:extLst>
      <p:ext uri="{BB962C8B-B14F-4D97-AF65-F5344CB8AC3E}">
        <p14:creationId xmlns:p14="http://schemas.microsoft.com/office/powerpoint/2010/main" val="93935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9628"/>
            <a:ext cx="9144000" cy="898166"/>
          </a:xfrm>
        </p:spPr>
        <p:txBody>
          <a:bodyPr>
            <a:normAutofit fontScale="90000"/>
          </a:bodyPr>
          <a:lstStyle/>
          <a:p>
            <a:r>
              <a:rPr lang="en-US" dirty="0"/>
              <a:t>Economic Growth &amp; Development</a:t>
            </a:r>
          </a:p>
        </p:txBody>
      </p:sp>
      <p:sp>
        <p:nvSpPr>
          <p:cNvPr id="3" name="Subtitle 2"/>
          <p:cNvSpPr>
            <a:spLocks noGrp="1"/>
          </p:cNvSpPr>
          <p:nvPr>
            <p:ph type="subTitle" idx="1"/>
          </p:nvPr>
        </p:nvSpPr>
        <p:spPr>
          <a:xfrm flipH="1">
            <a:off x="634178" y="1887794"/>
            <a:ext cx="5442156" cy="4616245"/>
          </a:xfrm>
        </p:spPr>
        <p:txBody>
          <a:bodyPr>
            <a:normAutofit fontScale="92500" lnSpcReduction="20000"/>
          </a:bodyPr>
          <a:lstStyle/>
          <a:p>
            <a:pPr algn="just"/>
            <a:r>
              <a:rPr lang="en-US" sz="2800" b="1" u="sng" dirty="0"/>
              <a:t>Economic Growth</a:t>
            </a:r>
          </a:p>
          <a:p>
            <a:pPr marL="457200" indent="-457200" algn="just">
              <a:buFont typeface="Arial" panose="020B0604020202020204" pitchFamily="34" charset="0"/>
              <a:buChar char="•"/>
            </a:pPr>
            <a:r>
              <a:rPr lang="en-US" sz="2800" dirty="0"/>
              <a:t>Increase in GDP as the role criterion </a:t>
            </a:r>
          </a:p>
          <a:p>
            <a:pPr marL="457200" indent="-457200" algn="just">
              <a:buFont typeface="Arial" panose="020B0604020202020204" pitchFamily="34" charset="0"/>
              <a:buChar char="•"/>
            </a:pPr>
            <a:r>
              <a:rPr lang="en-US" sz="2800" dirty="0" err="1"/>
              <a:t>Quantitive</a:t>
            </a:r>
            <a:r>
              <a:rPr lang="en-US" sz="2800" dirty="0"/>
              <a:t> indicators to gauge process</a:t>
            </a:r>
          </a:p>
          <a:p>
            <a:pPr marL="457200" indent="-457200" algn="just">
              <a:buFont typeface="Arial" panose="020B0604020202020204" pitchFamily="34" charset="0"/>
              <a:buChar char="•"/>
            </a:pPr>
            <a:r>
              <a:rPr lang="en-US" sz="2800" dirty="0"/>
              <a:t>Focus on Production ignoring distribution of benefits from growth</a:t>
            </a:r>
          </a:p>
          <a:p>
            <a:pPr marL="457200" indent="-457200" algn="just">
              <a:buFont typeface="Arial" panose="020B0604020202020204" pitchFamily="34" charset="0"/>
              <a:buChar char="•"/>
            </a:pPr>
            <a:r>
              <a:rPr lang="en-US" sz="2800" dirty="0" err="1"/>
              <a:t>Forors</a:t>
            </a:r>
            <a:r>
              <a:rPr lang="en-US" sz="2800" dirty="0"/>
              <a:t> who already possess, land, capital or skills</a:t>
            </a:r>
          </a:p>
          <a:p>
            <a:pPr marL="457200" indent="-457200" algn="just">
              <a:buFont typeface="Arial" panose="020B0604020202020204" pitchFamily="34" charset="0"/>
              <a:buChar char="•"/>
            </a:pPr>
            <a:r>
              <a:rPr lang="en-US" sz="2800" dirty="0"/>
              <a:t>Ignores Gender parity, Regional inequality and environment degradation</a:t>
            </a:r>
          </a:p>
        </p:txBody>
      </p:sp>
      <p:sp>
        <p:nvSpPr>
          <p:cNvPr id="4" name="Subtitle 2"/>
          <p:cNvSpPr txBox="1">
            <a:spLocks/>
          </p:cNvSpPr>
          <p:nvPr/>
        </p:nvSpPr>
        <p:spPr>
          <a:xfrm flipH="1">
            <a:off x="6813755" y="1740309"/>
            <a:ext cx="4744066" cy="46162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US" sz="2800" dirty="0"/>
          </a:p>
        </p:txBody>
      </p:sp>
      <p:sp>
        <p:nvSpPr>
          <p:cNvPr id="5" name="Subtitle 2"/>
          <p:cNvSpPr txBox="1">
            <a:spLocks/>
          </p:cNvSpPr>
          <p:nvPr/>
        </p:nvSpPr>
        <p:spPr>
          <a:xfrm flipH="1">
            <a:off x="6115665" y="1887794"/>
            <a:ext cx="5442156" cy="4970206"/>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2800" b="1" u="sng" dirty="0"/>
              <a:t>Substantive &amp; inclusive Economic Development</a:t>
            </a:r>
          </a:p>
          <a:p>
            <a:pPr marL="457200" indent="-457200" algn="just">
              <a:buFont typeface="Arial" panose="020B0604020202020204" pitchFamily="34" charset="0"/>
              <a:buChar char="•"/>
            </a:pPr>
            <a:r>
              <a:rPr lang="en-US" sz="2800" dirty="0"/>
              <a:t>Improvement in the living standards – life expectancy, Education, Health &amp; Nutrition, Decent jobs</a:t>
            </a:r>
          </a:p>
          <a:p>
            <a:pPr marL="457200" indent="-457200" algn="just">
              <a:buFont typeface="Arial" panose="020B0604020202020204" pitchFamily="34" charset="0"/>
              <a:buChar char="•"/>
            </a:pPr>
            <a:r>
              <a:rPr lang="en-US" sz="2800" dirty="0"/>
              <a:t>Quantities &amp; Qualitative </a:t>
            </a:r>
          </a:p>
          <a:p>
            <a:pPr marL="457200" indent="-457200" algn="just">
              <a:buFont typeface="Arial" panose="020B0604020202020204" pitchFamily="34" charset="0"/>
              <a:buChar char="•"/>
            </a:pPr>
            <a:r>
              <a:rPr lang="en-US" sz="2800" dirty="0"/>
              <a:t>Concerns for equitable distribution of benefits of growth.</a:t>
            </a:r>
          </a:p>
          <a:p>
            <a:pPr marL="457200" indent="-457200" algn="just">
              <a:buFont typeface="Arial" panose="020B0604020202020204" pitchFamily="34" charset="0"/>
              <a:buChar char="•"/>
            </a:pPr>
            <a:r>
              <a:rPr lang="en-US" sz="2800" dirty="0"/>
              <a:t>Focus on poverty alleviation and minimized income inequality.</a:t>
            </a:r>
          </a:p>
          <a:p>
            <a:pPr marL="457200" indent="-457200" algn="just">
              <a:buFont typeface="Arial" panose="020B0604020202020204" pitchFamily="34" charset="0"/>
              <a:buChar char="•"/>
            </a:pPr>
            <a:r>
              <a:rPr lang="en-US" sz="2800" dirty="0"/>
              <a:t>Care for protecting environment and managing Climate Change Risks.</a:t>
            </a:r>
          </a:p>
          <a:p>
            <a:pPr marL="457200" indent="-457200" algn="just">
              <a:buFont typeface="Arial" panose="020B0604020202020204" pitchFamily="34" charset="0"/>
              <a:buChar char="•"/>
            </a:pPr>
            <a:r>
              <a:rPr lang="en-US" sz="2800" dirty="0"/>
              <a:t>Transformation of Structure of the economy.</a:t>
            </a:r>
          </a:p>
        </p:txBody>
      </p:sp>
    </p:spTree>
    <p:extLst>
      <p:ext uri="{BB962C8B-B14F-4D97-AF65-F5344CB8AC3E}">
        <p14:creationId xmlns:p14="http://schemas.microsoft.com/office/powerpoint/2010/main" val="417646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EB7E-6E52-1FF7-2C79-BA91D6A6A745}"/>
              </a:ext>
            </a:extLst>
          </p:cNvPr>
          <p:cNvSpPr>
            <a:spLocks noGrp="1"/>
          </p:cNvSpPr>
          <p:nvPr>
            <p:ph type="title"/>
          </p:nvPr>
        </p:nvSpPr>
        <p:spPr/>
        <p:txBody>
          <a:bodyPr/>
          <a:lstStyle/>
          <a:p>
            <a:r>
              <a:rPr lang="en-US" dirty="0"/>
              <a:t>Major theories of Economic Development </a:t>
            </a:r>
          </a:p>
        </p:txBody>
      </p:sp>
      <p:sp>
        <p:nvSpPr>
          <p:cNvPr id="3" name="Content Placeholder 2">
            <a:extLst>
              <a:ext uri="{FF2B5EF4-FFF2-40B4-BE49-F238E27FC236}">
                <a16:creationId xmlns:a16="http://schemas.microsoft.com/office/drawing/2014/main" id="{5719F8F9-3B15-F908-EAC6-27A2D539A256}"/>
              </a:ext>
            </a:extLst>
          </p:cNvPr>
          <p:cNvSpPr>
            <a:spLocks noGrp="1"/>
          </p:cNvSpPr>
          <p:nvPr>
            <p:ph idx="1"/>
          </p:nvPr>
        </p:nvSpPr>
        <p:spPr/>
        <p:txBody>
          <a:bodyPr>
            <a:normAutofit fontScale="85000" lnSpcReduction="20000"/>
          </a:bodyPr>
          <a:lstStyle/>
          <a:p>
            <a:r>
              <a:rPr lang="en-US" dirty="0"/>
              <a:t>Marx- Lenin  State owned means of production and distribution. No private sector</a:t>
            </a:r>
          </a:p>
          <a:p>
            <a:r>
              <a:rPr lang="en-US" dirty="0"/>
              <a:t>The Big Push theory by Rosenstein Rodan that argues developing nations cannot escape poverty by incremental investments and require a massive coordinated injection of capital across industries</a:t>
            </a:r>
          </a:p>
          <a:p>
            <a:r>
              <a:rPr lang="en-US" dirty="0" err="1"/>
              <a:t>Prebisch</a:t>
            </a:r>
            <a:r>
              <a:rPr lang="en-US" dirty="0"/>
              <a:t>-Singer Hypothesis : the price of primary commodities like agriculture declines relative to manufactured goods and therefore developing countries should move towards manufacturing </a:t>
            </a:r>
          </a:p>
          <a:p>
            <a:r>
              <a:rPr lang="en-US" dirty="0"/>
              <a:t>Dependency theory: global wealth is structurally unequal because resources flow from a periphery of poor countries to a core of rich  industrialized countries. The main proponent is Andre Gunder Frank </a:t>
            </a:r>
          </a:p>
          <a:p>
            <a:endParaRPr lang="en-US" dirty="0"/>
          </a:p>
        </p:txBody>
      </p:sp>
    </p:spTree>
    <p:extLst>
      <p:ext uri="{BB962C8B-B14F-4D97-AF65-F5344CB8AC3E}">
        <p14:creationId xmlns:p14="http://schemas.microsoft.com/office/powerpoint/2010/main" val="68093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360-9323-C22A-3A0C-801C160AC340}"/>
              </a:ext>
            </a:extLst>
          </p:cNvPr>
          <p:cNvSpPr>
            <a:spLocks noGrp="1"/>
          </p:cNvSpPr>
          <p:nvPr>
            <p:ph type="title"/>
          </p:nvPr>
        </p:nvSpPr>
        <p:spPr/>
        <p:txBody>
          <a:bodyPr/>
          <a:lstStyle/>
          <a:p>
            <a:r>
              <a:rPr lang="en-US" dirty="0"/>
              <a:t>Major theories of Development continued </a:t>
            </a:r>
          </a:p>
        </p:txBody>
      </p:sp>
      <p:sp>
        <p:nvSpPr>
          <p:cNvPr id="3" name="Content Placeholder 2">
            <a:extLst>
              <a:ext uri="{FF2B5EF4-FFF2-40B4-BE49-F238E27FC236}">
                <a16:creationId xmlns:a16="http://schemas.microsoft.com/office/drawing/2014/main" id="{5C4436B8-281B-2AB5-2F85-96242F220DBD}"/>
              </a:ext>
            </a:extLst>
          </p:cNvPr>
          <p:cNvSpPr>
            <a:spLocks noGrp="1"/>
          </p:cNvSpPr>
          <p:nvPr>
            <p:ph idx="1"/>
          </p:nvPr>
        </p:nvSpPr>
        <p:spPr/>
        <p:txBody>
          <a:bodyPr>
            <a:normAutofit lnSpcReduction="10000"/>
          </a:bodyPr>
          <a:lstStyle/>
          <a:p>
            <a:r>
              <a:rPr lang="en-US" dirty="0"/>
              <a:t>Hirschman: As the developing countries lack the managerial and financial resources to develop all industries simultaneously he proposed Theory of Unbalanced Growth</a:t>
            </a:r>
          </a:p>
          <a:p>
            <a:r>
              <a:rPr lang="en-US" dirty="0"/>
              <a:t>Rostow Take off : Every country passes through five distinct stages to transform from a traditional agrarian society into a modern wealthy industrial power (a) Traditional society (b) Pre conditions for take off ©  The Take off (d) The drive to Maturity (e) The Age of High Mass Consumption</a:t>
            </a:r>
          </a:p>
        </p:txBody>
      </p:sp>
    </p:spTree>
    <p:extLst>
      <p:ext uri="{BB962C8B-B14F-4D97-AF65-F5344CB8AC3E}">
        <p14:creationId xmlns:p14="http://schemas.microsoft.com/office/powerpoint/2010/main" val="2623395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9628"/>
            <a:ext cx="9144000" cy="898166"/>
          </a:xfrm>
        </p:spPr>
        <p:txBody>
          <a:bodyPr>
            <a:normAutofit fontScale="90000"/>
          </a:bodyPr>
          <a:lstStyle/>
          <a:p>
            <a:r>
              <a:rPr lang="en-US" dirty="0"/>
              <a:t>Major Theories of Economic Growth</a:t>
            </a:r>
          </a:p>
        </p:txBody>
      </p:sp>
      <p:sp>
        <p:nvSpPr>
          <p:cNvPr id="3" name="Subtitle 2"/>
          <p:cNvSpPr>
            <a:spLocks noGrp="1"/>
          </p:cNvSpPr>
          <p:nvPr>
            <p:ph type="subTitle" idx="1"/>
          </p:nvPr>
        </p:nvSpPr>
        <p:spPr>
          <a:xfrm>
            <a:off x="1524000" y="1887794"/>
            <a:ext cx="9144000" cy="3384755"/>
          </a:xfrm>
        </p:spPr>
        <p:txBody>
          <a:bodyPr>
            <a:normAutofit fontScale="92500" lnSpcReduction="10000"/>
          </a:bodyPr>
          <a:lstStyle/>
          <a:p>
            <a:pPr marL="457200" indent="-457200" algn="just">
              <a:buFont typeface="Arial" panose="020B0604020202020204" pitchFamily="34" charset="0"/>
              <a:buChar char="•"/>
            </a:pPr>
            <a:r>
              <a:rPr lang="en-US" sz="2800" dirty="0"/>
              <a:t>Harrod-Domar- Economy’s growth rate depends on level of serving and of capital.</a:t>
            </a:r>
          </a:p>
          <a:p>
            <a:pPr marL="457200" indent="-457200" algn="just">
              <a:buFont typeface="Arial" panose="020B0604020202020204" pitchFamily="34" charset="0"/>
              <a:buChar char="•"/>
            </a:pPr>
            <a:r>
              <a:rPr lang="en-US" sz="2800" dirty="0"/>
              <a:t>Solow-Swan model – Economic growth a function of capital accumulation, labor and increases in productivity largely driven by technological progress</a:t>
            </a:r>
          </a:p>
          <a:p>
            <a:pPr marL="457200" indent="-457200" algn="just">
              <a:buFont typeface="Arial" panose="020B0604020202020204" pitchFamily="34" charset="0"/>
              <a:buChar char="•"/>
            </a:pPr>
            <a:r>
              <a:rPr lang="en-US" sz="2800" dirty="0"/>
              <a:t>Two gap model – Many developing countries are held back by two critical financial constraints – inadequate level of capital and a shortage of foreign exchange to import essential capital goods</a:t>
            </a:r>
          </a:p>
        </p:txBody>
      </p:sp>
    </p:spTree>
    <p:extLst>
      <p:ext uri="{BB962C8B-B14F-4D97-AF65-F5344CB8AC3E}">
        <p14:creationId xmlns:p14="http://schemas.microsoft.com/office/powerpoint/2010/main" val="2253561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Major theories continued</a:t>
            </a:r>
          </a:p>
        </p:txBody>
      </p:sp>
      <p:sp>
        <p:nvSpPr>
          <p:cNvPr id="3" name="Content Placeholder 2"/>
          <p:cNvSpPr>
            <a:spLocks noGrp="1"/>
          </p:cNvSpPr>
          <p:nvPr>
            <p:ph idx="1"/>
          </p:nvPr>
        </p:nvSpPr>
        <p:spPr/>
        <p:txBody>
          <a:bodyPr>
            <a:normAutofit fontScale="92500" lnSpcReduction="20000"/>
          </a:bodyPr>
          <a:lstStyle/>
          <a:p>
            <a:r>
              <a:rPr lang="en-US" dirty="0"/>
              <a:t> Arthur Lewis  argues that development occurs when surplus </a:t>
            </a:r>
            <a:r>
              <a:rPr lang="en-US" dirty="0" err="1"/>
              <a:t>labour</a:t>
            </a:r>
            <a:r>
              <a:rPr lang="en-US" dirty="0"/>
              <a:t> moves from low productivity to additional agriculture to high productivity modern industry</a:t>
            </a:r>
          </a:p>
          <a:p>
            <a:r>
              <a:rPr lang="en-US" dirty="0"/>
              <a:t>Paul </a:t>
            </a:r>
            <a:r>
              <a:rPr lang="en-US" dirty="0" err="1"/>
              <a:t>Romer</a:t>
            </a:r>
            <a:r>
              <a:rPr lang="en-US" dirty="0"/>
              <a:t> demonstrate that growth takes place through innovation, knowledge, research, education and human capital</a:t>
            </a:r>
          </a:p>
          <a:p>
            <a:r>
              <a:rPr lang="en-US" dirty="0"/>
              <a:t>Douglass North and more recently Acemoglu, Johonson and Robinson have come up with the prospective that good institutions – rule of law property rights, effective bureaucracy, accountability determine long term prosperity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A.K Sen and Mehboob ul Haq created human developed index as an alternative to GDP growth. The index consists of life expectancy average year of and per capita income growth each year of the index is compiled with the most recent data in these variables</a:t>
            </a:r>
          </a:p>
          <a:p>
            <a:endParaRPr lang="en-US" dirty="0"/>
          </a:p>
          <a:p>
            <a:endParaRPr lang="en-US" dirty="0"/>
          </a:p>
          <a:p>
            <a:endParaRPr lang="en-GB" dirty="0"/>
          </a:p>
        </p:txBody>
      </p:sp>
    </p:spTree>
    <p:extLst>
      <p:ext uri="{BB962C8B-B14F-4D97-AF65-F5344CB8AC3E}">
        <p14:creationId xmlns:p14="http://schemas.microsoft.com/office/powerpoint/2010/main" val="3772596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9628"/>
            <a:ext cx="9144000" cy="898166"/>
          </a:xfrm>
        </p:spPr>
        <p:txBody>
          <a:bodyPr>
            <a:normAutofit fontScale="90000"/>
          </a:bodyPr>
          <a:lstStyle/>
          <a:p>
            <a:r>
              <a:rPr lang="en-US" dirty="0"/>
              <a:t>Determinants of Economic Development</a:t>
            </a:r>
          </a:p>
        </p:txBody>
      </p:sp>
      <p:sp>
        <p:nvSpPr>
          <p:cNvPr id="3" name="Subtitle 2"/>
          <p:cNvSpPr>
            <a:spLocks noGrp="1"/>
          </p:cNvSpPr>
          <p:nvPr>
            <p:ph type="subTitle" idx="1"/>
          </p:nvPr>
        </p:nvSpPr>
        <p:spPr>
          <a:xfrm>
            <a:off x="1524000" y="1887794"/>
            <a:ext cx="9144000" cy="4970206"/>
          </a:xfrm>
        </p:spPr>
        <p:txBody>
          <a:bodyPr>
            <a:normAutofit fontScale="85000" lnSpcReduction="20000"/>
          </a:bodyPr>
          <a:lstStyle/>
          <a:p>
            <a:pPr algn="just"/>
            <a:r>
              <a:rPr lang="en-US" sz="2800" dirty="0"/>
              <a:t>Our current sate of knowledge as well as cross country empirical evidence of last eighty year provides some insights as how to nations have achieved shared prosperity. This implies  that instead of a small elite class extracting most of the benefits of growth for themselves, the shared growth uplifts the living standards of the majority of the population. The main components of:</a:t>
            </a:r>
          </a:p>
          <a:p>
            <a:pPr marL="514350" indent="-514350" algn="just">
              <a:buAutoNum type="alphaLcParenBoth"/>
            </a:pPr>
            <a:r>
              <a:rPr lang="en-US" sz="2800" dirty="0"/>
              <a:t>Investment in Human Capital particularly in females</a:t>
            </a:r>
          </a:p>
          <a:p>
            <a:pPr marL="514350" indent="-514350" algn="just">
              <a:buAutoNum type="alphaLcParenBoth"/>
            </a:pPr>
            <a:r>
              <a:rPr lang="en-US" sz="2800" dirty="0"/>
              <a:t>Development of physical infrastructure </a:t>
            </a:r>
          </a:p>
          <a:p>
            <a:pPr marL="514350" indent="-514350" algn="just">
              <a:buAutoNum type="alphaLcParenBoth"/>
            </a:pPr>
            <a:r>
              <a:rPr lang="en-US" sz="2800" dirty="0"/>
              <a:t>Capital formation in Industry &amp; agricultural</a:t>
            </a:r>
          </a:p>
          <a:p>
            <a:pPr marL="514350" indent="-514350" algn="just">
              <a:buAutoNum type="alphaLcParenBoth"/>
            </a:pPr>
            <a:r>
              <a:rPr lang="en-US" sz="2800" dirty="0"/>
              <a:t>Technological assimilation and innovation, R&amp;D, Industry-Academic Linkage, Digitization of the economy. </a:t>
            </a:r>
          </a:p>
        </p:txBody>
      </p:sp>
    </p:spTree>
    <p:extLst>
      <p:ext uri="{BB962C8B-B14F-4D97-AF65-F5344CB8AC3E}">
        <p14:creationId xmlns:p14="http://schemas.microsoft.com/office/powerpoint/2010/main" val="1729245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9628"/>
            <a:ext cx="9144000" cy="898166"/>
          </a:xfrm>
        </p:spPr>
        <p:txBody>
          <a:bodyPr>
            <a:normAutofit fontScale="90000"/>
          </a:bodyPr>
          <a:lstStyle/>
          <a:p>
            <a:r>
              <a:rPr lang="en-US" dirty="0"/>
              <a:t> </a:t>
            </a:r>
          </a:p>
        </p:txBody>
      </p:sp>
      <p:sp>
        <p:nvSpPr>
          <p:cNvPr id="3" name="Subtitle 2"/>
          <p:cNvSpPr>
            <a:spLocks noGrp="1"/>
          </p:cNvSpPr>
          <p:nvPr>
            <p:ph type="subTitle" idx="1"/>
          </p:nvPr>
        </p:nvSpPr>
        <p:spPr>
          <a:xfrm>
            <a:off x="1524000" y="1887794"/>
            <a:ext cx="9144000" cy="4970206"/>
          </a:xfrm>
        </p:spPr>
        <p:txBody>
          <a:bodyPr>
            <a:normAutofit/>
          </a:bodyPr>
          <a:lstStyle/>
          <a:p>
            <a:pPr algn="just"/>
            <a:r>
              <a:rPr lang="en-US" sz="2800" dirty="0"/>
              <a:t>(e) Macroeconomic stability</a:t>
            </a:r>
          </a:p>
          <a:p>
            <a:pPr algn="just"/>
            <a:r>
              <a:rPr lang="en-US" sz="2800" dirty="0"/>
              <a:t>(f) Strong &amp; Effective Institutions- Parliament, Judiciary, Civil Service, Local Governments.</a:t>
            </a:r>
          </a:p>
          <a:p>
            <a:pPr algn="just"/>
            <a:r>
              <a:rPr lang="en-US" sz="2800" dirty="0"/>
              <a:t>(g) Competitive and well functioning</a:t>
            </a:r>
          </a:p>
          <a:p>
            <a:pPr algn="just"/>
            <a:r>
              <a:rPr lang="en-US" sz="2800" dirty="0"/>
              <a:t>(h) Integration with International Trade Financial Markets</a:t>
            </a:r>
          </a:p>
          <a:p>
            <a:pPr marL="571500" indent="-571500" algn="just">
              <a:buAutoNum type="romanLcParenBoth"/>
            </a:pPr>
            <a:r>
              <a:rPr lang="en-US" sz="2800" dirty="0"/>
              <a:t>Political Stability and Security</a:t>
            </a:r>
          </a:p>
          <a:p>
            <a:pPr algn="just"/>
            <a:r>
              <a:rPr lang="en-US" sz="2800" dirty="0"/>
              <a:t>(j) Financial Inclusion</a:t>
            </a:r>
          </a:p>
        </p:txBody>
      </p:sp>
    </p:spTree>
    <p:extLst>
      <p:ext uri="{BB962C8B-B14F-4D97-AF65-F5344CB8AC3E}">
        <p14:creationId xmlns:p14="http://schemas.microsoft.com/office/powerpoint/2010/main" val="573978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9628"/>
            <a:ext cx="9144000" cy="898166"/>
          </a:xfrm>
        </p:spPr>
        <p:txBody>
          <a:bodyPr>
            <a:normAutofit fontScale="90000"/>
          </a:bodyPr>
          <a:lstStyle/>
          <a:p>
            <a:r>
              <a:rPr lang="en-US" dirty="0"/>
              <a:t>Why Pakistan lags Behind </a:t>
            </a:r>
          </a:p>
        </p:txBody>
      </p:sp>
      <p:sp>
        <p:nvSpPr>
          <p:cNvPr id="3" name="Subtitle 2"/>
          <p:cNvSpPr>
            <a:spLocks noGrp="1"/>
          </p:cNvSpPr>
          <p:nvPr>
            <p:ph type="subTitle" idx="1"/>
          </p:nvPr>
        </p:nvSpPr>
        <p:spPr>
          <a:xfrm>
            <a:off x="1524000" y="1887794"/>
            <a:ext cx="9144000" cy="4970206"/>
          </a:xfrm>
        </p:spPr>
        <p:txBody>
          <a:bodyPr>
            <a:normAutofit fontScale="77500" lnSpcReduction="20000"/>
          </a:bodyPr>
          <a:lstStyle/>
          <a:p>
            <a:pPr marL="514350" indent="-514350" algn="just">
              <a:buFont typeface="+mj-lt"/>
              <a:buAutoNum type="alphaLcParenR"/>
            </a:pPr>
            <a:r>
              <a:rPr lang="en-US" sz="2800" dirty="0"/>
              <a:t> Political instability and Polarization</a:t>
            </a:r>
          </a:p>
          <a:p>
            <a:pPr marL="514350" indent="-514350" algn="just">
              <a:buFont typeface="+mj-lt"/>
              <a:buAutoNum type="alphaLcParenR"/>
            </a:pPr>
            <a:r>
              <a:rPr lang="en-US" sz="2800" dirty="0"/>
              <a:t>Policy Discontinuity, Inconsistency and Unpredictability </a:t>
            </a:r>
          </a:p>
          <a:p>
            <a:pPr marL="514350" indent="-514350" algn="just">
              <a:buFont typeface="+mj-lt"/>
              <a:buAutoNum type="alphaLcParenR"/>
            </a:pPr>
            <a:r>
              <a:rPr lang="en-US" sz="2800" dirty="0"/>
              <a:t>Fragile Internal Security situation and External threats</a:t>
            </a:r>
          </a:p>
          <a:p>
            <a:pPr marL="514350" indent="-514350" algn="just">
              <a:buFont typeface="+mj-lt"/>
              <a:buAutoNum type="alphaLcParenR"/>
            </a:pPr>
            <a:r>
              <a:rPr lang="en-US" sz="2800" dirty="0"/>
              <a:t>Week Institutions of Governance </a:t>
            </a:r>
          </a:p>
          <a:p>
            <a:pPr marL="514350" indent="-514350" algn="just">
              <a:buFont typeface="+mj-lt"/>
              <a:buAutoNum type="alphaLcParenR"/>
            </a:pPr>
            <a:r>
              <a:rPr lang="en-US" sz="2800" dirty="0"/>
              <a:t>Neglect of Human Capital</a:t>
            </a:r>
          </a:p>
          <a:p>
            <a:pPr marL="514350" indent="-514350" algn="just">
              <a:buFont typeface="+mj-lt"/>
              <a:buAutoNum type="alphaLcParenR"/>
            </a:pPr>
            <a:r>
              <a:rPr lang="en-US" sz="2800" dirty="0"/>
              <a:t>Low productivity and Innovation</a:t>
            </a:r>
          </a:p>
          <a:p>
            <a:pPr marL="514350" indent="-514350" algn="just">
              <a:buFont typeface="+mj-lt"/>
              <a:buAutoNum type="alphaLcParenR"/>
            </a:pPr>
            <a:r>
              <a:rPr lang="en-US" sz="2800" dirty="0"/>
              <a:t>Energy Sector Distortion</a:t>
            </a:r>
          </a:p>
          <a:p>
            <a:pPr marL="514350" indent="-514350" algn="just">
              <a:buFont typeface="+mj-lt"/>
              <a:buAutoNum type="alphaLcParenR"/>
            </a:pPr>
            <a:r>
              <a:rPr lang="en-US" sz="2800" dirty="0"/>
              <a:t>Narrow and Static Export Base</a:t>
            </a:r>
          </a:p>
          <a:p>
            <a:pPr marL="514350" indent="-514350" algn="just">
              <a:buFont typeface="+mj-lt"/>
              <a:buAutoNum type="alphaLcParenR"/>
            </a:pPr>
            <a:r>
              <a:rPr lang="en-US" sz="2800" dirty="0"/>
              <a:t>Low female labor force participation </a:t>
            </a:r>
          </a:p>
          <a:p>
            <a:pPr marL="514350" indent="-514350" algn="just">
              <a:buFont typeface="+mj-lt"/>
              <a:buAutoNum type="alphaLcParenR"/>
            </a:pPr>
            <a:r>
              <a:rPr lang="en-US" sz="2800" dirty="0"/>
              <a:t>Financial Sector catering mainly to Government &amp; Corporates</a:t>
            </a:r>
          </a:p>
          <a:p>
            <a:pPr marL="514350" indent="-514350" algn="just">
              <a:buFont typeface="+mj-lt"/>
              <a:buAutoNum type="alphaLcParenR"/>
            </a:pPr>
            <a:r>
              <a:rPr lang="en-US" sz="2800" dirty="0"/>
              <a:t>Growing Climate Change risks particularly water </a:t>
            </a:r>
            <a:r>
              <a:rPr lang="en-US" sz="2800" dirty="0" err="1"/>
              <a:t>shorages</a:t>
            </a:r>
            <a:endParaRPr lang="en-US" sz="2800" dirty="0"/>
          </a:p>
          <a:p>
            <a:pPr algn="just"/>
            <a:endParaRPr lang="en-US" sz="2800" dirty="0"/>
          </a:p>
          <a:p>
            <a:pPr marL="514350" indent="-514350" algn="just">
              <a:buFont typeface="+mj-lt"/>
              <a:buAutoNum type="alphaLcParenR"/>
            </a:pPr>
            <a:endParaRPr lang="en-US" sz="2800" dirty="0"/>
          </a:p>
        </p:txBody>
      </p:sp>
    </p:spTree>
    <p:extLst>
      <p:ext uri="{BB962C8B-B14F-4D97-AF65-F5344CB8AC3E}">
        <p14:creationId xmlns:p14="http://schemas.microsoft.com/office/powerpoint/2010/main" val="3126752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1379</TotalTime>
  <Words>714</Words>
  <Application>Microsoft Office PowerPoint</Application>
  <PresentationFormat>Widescreen</PresentationFormat>
  <Paragraphs>61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Economic Growth and Development </vt:lpstr>
      <vt:lpstr>Economic Growth &amp; Development</vt:lpstr>
      <vt:lpstr>Major theories of Economic Development </vt:lpstr>
      <vt:lpstr>Major theories of Development continued </vt:lpstr>
      <vt:lpstr>Major Theories of Economic Growth</vt:lpstr>
      <vt:lpstr>Major theories continued</vt:lpstr>
      <vt:lpstr>Determinants of Economic Development</vt:lpstr>
      <vt:lpstr> </vt:lpstr>
      <vt:lpstr>Why Pakistan lags Behind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Growth and Development</dc:title>
  <dc:creator>Dr. Ishrat Husain / Professor Emeritus and Chairman CEIF</dc:creator>
  <cp:lastModifiedBy>Dr. Ishrat Husain / Professor Emeritus and Chairman CEIF</cp:lastModifiedBy>
  <cp:revision>9</cp:revision>
  <dcterms:created xsi:type="dcterms:W3CDTF">2026-07-14T04:29:22Z</dcterms:created>
  <dcterms:modified xsi:type="dcterms:W3CDTF">2026-07-15T14:17:31Z</dcterms:modified>
</cp:coreProperties>
</file>