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handoutMasterIdLst>
    <p:handoutMasterId r:id="rId21"/>
  </p:handoutMasterIdLst>
  <p:sldIdLst>
    <p:sldId id="256" r:id="rId2"/>
    <p:sldId id="272" r:id="rId3"/>
    <p:sldId id="257" r:id="rId4"/>
    <p:sldId id="258" r:id="rId5"/>
    <p:sldId id="259" r:id="rId6"/>
    <p:sldId id="260" r:id="rId7"/>
    <p:sldId id="261" r:id="rId8"/>
    <p:sldId id="264" r:id="rId9"/>
    <p:sldId id="265" r:id="rId10"/>
    <p:sldId id="273" r:id="rId11"/>
    <p:sldId id="266" r:id="rId12"/>
    <p:sldId id="274" r:id="rId13"/>
    <p:sldId id="269" r:id="rId14"/>
    <p:sldId id="270" r:id="rId15"/>
    <p:sldId id="271" r:id="rId16"/>
    <p:sldId id="262" r:id="rId17"/>
    <p:sldId id="263" r:id="rId18"/>
    <p:sldId id="275" r:id="rId19"/>
    <p:sldId id="276" r:id="rId20"/>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4D6453-1230-45C8-8967-4FABCB95FFC8}">
          <p14:sldIdLst>
            <p14:sldId id="256"/>
            <p14:sldId id="272"/>
            <p14:sldId id="257"/>
            <p14:sldId id="258"/>
            <p14:sldId id="259"/>
            <p14:sldId id="260"/>
            <p14:sldId id="261"/>
            <p14:sldId id="264"/>
            <p14:sldId id="265"/>
            <p14:sldId id="273"/>
            <p14:sldId id="266"/>
            <p14:sldId id="274"/>
            <p14:sldId id="269"/>
            <p14:sldId id="270"/>
            <p14:sldId id="271"/>
            <p14:sldId id="262"/>
            <p14:sldId id="263"/>
            <p14:sldId id="275"/>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p:cViewPr>
        <p:scale>
          <a:sx n="110" d="100"/>
          <a:sy n="110" d="100"/>
        </p:scale>
        <p:origin x="-924" y="-42"/>
      </p:cViewPr>
      <p:guideLst>
        <p:guide orient="horz" pos="2160"/>
        <p:guide pos="2880"/>
      </p:guideLst>
    </p:cSldViewPr>
  </p:slideViewPr>
  <p:outlineViewPr>
    <p:cViewPr>
      <p:scale>
        <a:sx n="33" d="100"/>
        <a:sy n="33" d="100"/>
      </p:scale>
      <p:origin x="42" y="43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1" d="100"/>
          <a:sy n="111" d="100"/>
        </p:scale>
        <p:origin x="-1446" y="-84"/>
      </p:cViewPr>
      <p:guideLst>
        <p:guide orient="horz" pos="2141"/>
        <p:guide pos="31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C181EF65-2000-4C65-A1B7-64C7F199B121}" type="datetimeFigureOut">
              <a:rPr lang="en-US" smtClean="0"/>
              <a:t>3/14/2014</a:t>
            </a:fld>
            <a:endParaRPr lang="en-US" dirty="0"/>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B5B0452C-AECC-4577-88A8-4BE1E3FE9929}" type="slidenum">
              <a:rPr lang="en-US" smtClean="0"/>
              <a:t>‹#›</a:t>
            </a:fld>
            <a:endParaRPr lang="en-US" dirty="0"/>
          </a:p>
        </p:txBody>
      </p:sp>
    </p:spTree>
    <p:extLst>
      <p:ext uri="{BB962C8B-B14F-4D97-AF65-F5344CB8AC3E}">
        <p14:creationId xmlns:p14="http://schemas.microsoft.com/office/powerpoint/2010/main" val="2997571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3B22CDB-C362-4774-88DF-9279165E3CCB}"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B22CDB-C362-4774-88DF-9279165E3CCB}"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B22CDB-C362-4774-88DF-9279165E3CC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B22CDB-C362-4774-88DF-9279165E3CCB}"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BAAAD9C-91AF-44BF-83A4-C18F162C7864}" type="datetimeFigureOut">
              <a:rPr lang="en-US" smtClean="0"/>
              <a:t>3/14/2014</a:t>
            </a:fld>
            <a:endParaRPr lang="en-US" dirty="0"/>
          </a:p>
        </p:txBody>
      </p:sp>
      <p:sp>
        <p:nvSpPr>
          <p:cNvPr id="7" name="Slide Number Placeholder 6"/>
          <p:cNvSpPr>
            <a:spLocks noGrp="1"/>
          </p:cNvSpPr>
          <p:nvPr>
            <p:ph type="sldNum" sz="quarter" idx="12"/>
          </p:nvPr>
        </p:nvSpPr>
        <p:spPr/>
        <p:txBody>
          <a:bodyPr/>
          <a:lstStyle/>
          <a:p>
            <a:fld id="{E3B22CDB-C362-4774-88DF-9279165E3CCB}"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BAAAD9C-91AF-44BF-83A4-C18F162C7864}" type="datetimeFigureOut">
              <a:rPr lang="en-US" smtClean="0"/>
              <a:t>3/14/2014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3B22CDB-C362-4774-88DF-9279165E3CCB}"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Case Study of the Centre for Entrepreneurship Development (CED) at IBA</a:t>
            </a:r>
            <a:endParaRPr lang="en-US" dirty="0"/>
          </a:p>
        </p:txBody>
      </p:sp>
      <p:sp>
        <p:nvSpPr>
          <p:cNvPr id="2" name="Title 1"/>
          <p:cNvSpPr>
            <a:spLocks noGrp="1"/>
          </p:cNvSpPr>
          <p:nvPr>
            <p:ph type="ctrTitle"/>
          </p:nvPr>
        </p:nvSpPr>
        <p:spPr>
          <a:xfrm>
            <a:off x="685800" y="3124200"/>
            <a:ext cx="6629400" cy="1322035"/>
          </a:xfrm>
        </p:spPr>
        <p:txBody>
          <a:bodyPr>
            <a:normAutofit fontScale="90000"/>
          </a:bodyPr>
          <a:lstStyle/>
          <a:p>
            <a:r>
              <a:rPr lang="en-US" dirty="0" smtClean="0"/>
              <a:t>Entrepreneurship and Innovation in Pakistan</a:t>
            </a:r>
            <a:endParaRPr lang="en-US" dirty="0"/>
          </a:p>
        </p:txBody>
      </p:sp>
    </p:spTree>
    <p:extLst>
      <p:ext uri="{BB962C8B-B14F-4D97-AF65-F5344CB8AC3E}">
        <p14:creationId xmlns:p14="http://schemas.microsoft.com/office/powerpoint/2010/main" val="3684611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Non-formal and community outreach </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 objective these courses is to train future identify opportunities, to mobilize resources to capture value from the business opportunity and develop execution capabilities to plan, set up and manage the venture. </a:t>
            </a:r>
            <a:endParaRPr lang="en-US" dirty="0"/>
          </a:p>
        </p:txBody>
      </p:sp>
    </p:spTree>
    <p:extLst>
      <p:ext uri="{BB962C8B-B14F-4D97-AF65-F5344CB8AC3E}">
        <p14:creationId xmlns:p14="http://schemas.microsoft.com/office/powerpoint/2010/main" val="1349252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Entrepreneurs Program</a:t>
            </a:r>
          </a:p>
        </p:txBody>
      </p:sp>
      <p:sp>
        <p:nvSpPr>
          <p:cNvPr id="3" name="Content Placeholder 2"/>
          <p:cNvSpPr>
            <a:spLocks noGrp="1"/>
          </p:cNvSpPr>
          <p:nvPr>
            <p:ph idx="1"/>
          </p:nvPr>
        </p:nvSpPr>
        <p:spPr/>
        <p:txBody>
          <a:bodyPr>
            <a:normAutofit/>
          </a:bodyPr>
          <a:lstStyle/>
          <a:p>
            <a:pPr algn="just"/>
            <a:r>
              <a:rPr lang="en-US" dirty="0" smtClean="0"/>
              <a:t>Studies on Microcredit borrowers show that females’ success as entrepreneurs is correlated with the knowledge, skills and business acumen they possess.</a:t>
            </a:r>
          </a:p>
          <a:p>
            <a:pPr algn="just"/>
            <a:endParaRPr lang="en-US" dirty="0" smtClean="0"/>
          </a:p>
          <a:p>
            <a:pPr algn="just"/>
            <a:r>
              <a:rPr lang="en-US" dirty="0" smtClean="0"/>
              <a:t>Training of 300 Karachi based women Entrepreneurs 22-50 years with business experience of at least one year and having at least five employees.</a:t>
            </a:r>
          </a:p>
          <a:p>
            <a:pPr algn="just"/>
            <a:endParaRPr lang="en-US" dirty="0"/>
          </a:p>
          <a:p>
            <a:pPr algn="just"/>
            <a:r>
              <a:rPr lang="en-US" dirty="0"/>
              <a:t>This pilot project will be evaluated for possible replication throughout the country. </a:t>
            </a:r>
          </a:p>
        </p:txBody>
      </p:sp>
    </p:spTree>
    <p:extLst>
      <p:ext uri="{BB962C8B-B14F-4D97-AF65-F5344CB8AC3E}">
        <p14:creationId xmlns:p14="http://schemas.microsoft.com/office/powerpoint/2010/main" val="1202415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Entrepreneurs Program </a:t>
            </a:r>
            <a:r>
              <a:rPr lang="en-US" sz="2200" dirty="0">
                <a:solidFill>
                  <a:prstClr val="black"/>
                </a:solidFill>
              </a:rPr>
              <a:t>(Contd.)</a:t>
            </a:r>
            <a:endParaRPr lang="en-US" dirty="0"/>
          </a:p>
        </p:txBody>
      </p:sp>
      <p:sp>
        <p:nvSpPr>
          <p:cNvPr id="3" name="Content Placeholder 2"/>
          <p:cNvSpPr>
            <a:spLocks noGrp="1"/>
          </p:cNvSpPr>
          <p:nvPr>
            <p:ph idx="1"/>
          </p:nvPr>
        </p:nvSpPr>
        <p:spPr/>
        <p:txBody>
          <a:bodyPr/>
          <a:lstStyle/>
          <a:p>
            <a:pPr algn="just"/>
            <a:r>
              <a:rPr lang="en-US" dirty="0"/>
              <a:t>Finding the critical mass interested in taking time off their businesses is a constraint.</a:t>
            </a:r>
          </a:p>
          <a:p>
            <a:pPr algn="just"/>
            <a:endParaRPr lang="en-US" dirty="0"/>
          </a:p>
          <a:p>
            <a:pPr algn="just"/>
            <a:r>
              <a:rPr lang="en-US" dirty="0" smtClean="0"/>
              <a:t>Training will last 3 months, 19 hours per week on Friday, Saturday and Sunday. 11 modules in Entrepreneurship, Accounting, Finance, Marketing, Sales, Retailing, Communications etc. </a:t>
            </a:r>
          </a:p>
          <a:p>
            <a:pPr algn="just"/>
            <a:endParaRPr lang="en-US" dirty="0" smtClean="0"/>
          </a:p>
          <a:p>
            <a:pPr algn="just"/>
            <a:r>
              <a:rPr lang="en-US" dirty="0" smtClean="0"/>
              <a:t>Learn in class – Apply in Business</a:t>
            </a:r>
            <a:endParaRPr lang="en-US" dirty="0"/>
          </a:p>
        </p:txBody>
      </p:sp>
    </p:spTree>
    <p:extLst>
      <p:ext uri="{BB962C8B-B14F-4D97-AF65-F5344CB8AC3E}">
        <p14:creationId xmlns:p14="http://schemas.microsoft.com/office/powerpoint/2010/main" val="3098136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Agriculture Entrepreneurship Development Program </a:t>
            </a:r>
            <a:endParaRPr lang="en-US" dirty="0"/>
          </a:p>
        </p:txBody>
      </p:sp>
      <p:sp>
        <p:nvSpPr>
          <p:cNvPr id="3" name="Content Placeholder 2"/>
          <p:cNvSpPr>
            <a:spLocks noGrp="1"/>
          </p:cNvSpPr>
          <p:nvPr>
            <p:ph idx="1"/>
          </p:nvPr>
        </p:nvSpPr>
        <p:spPr/>
        <p:txBody>
          <a:bodyPr>
            <a:normAutofit/>
          </a:bodyPr>
          <a:lstStyle/>
          <a:p>
            <a:pPr algn="just"/>
            <a:r>
              <a:rPr lang="en-US" dirty="0" smtClean="0"/>
              <a:t>Select unemployed graduates from the rural areas of Sindh province and bring them to IBA Karachi for six months intensive training in setting up and managing agro businesses in their own areas.</a:t>
            </a:r>
          </a:p>
          <a:p>
            <a:pPr algn="just"/>
            <a:endParaRPr lang="en-US" dirty="0" smtClean="0"/>
          </a:p>
          <a:p>
            <a:pPr algn="just"/>
            <a:r>
              <a:rPr lang="en-US" dirty="0" smtClean="0"/>
              <a:t>Four months’ class room training in Reading, writing, communication and presentation skills, Finance, Book keeping, HR Business Plan</a:t>
            </a:r>
            <a:endParaRPr lang="en-US" dirty="0"/>
          </a:p>
        </p:txBody>
      </p:sp>
    </p:spTree>
    <p:extLst>
      <p:ext uri="{BB962C8B-B14F-4D97-AF65-F5344CB8AC3E}">
        <p14:creationId xmlns:p14="http://schemas.microsoft.com/office/powerpoint/2010/main" val="275247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Agriculture Entrepreneurship Development Program </a:t>
            </a:r>
            <a:r>
              <a:rPr lang="en-US" sz="2200" dirty="0" smtClean="0"/>
              <a:t>(Contd.)</a:t>
            </a:r>
            <a:endParaRPr lang="en-US" sz="2200" dirty="0"/>
          </a:p>
        </p:txBody>
      </p:sp>
      <p:sp>
        <p:nvSpPr>
          <p:cNvPr id="3" name="Content Placeholder 2"/>
          <p:cNvSpPr>
            <a:spLocks noGrp="1"/>
          </p:cNvSpPr>
          <p:nvPr>
            <p:ph idx="1"/>
          </p:nvPr>
        </p:nvSpPr>
        <p:spPr/>
        <p:txBody>
          <a:bodyPr>
            <a:normAutofit/>
          </a:bodyPr>
          <a:lstStyle/>
          <a:p>
            <a:pPr algn="just"/>
            <a:r>
              <a:rPr lang="en-US" dirty="0" smtClean="0"/>
              <a:t>Pedagogical tools consist of interviewing the entrepreneurs, Guest speakers and Field visits, Sales activities, Case studies, Active mentoring by the faculty including Personal Effectiveness.</a:t>
            </a:r>
          </a:p>
          <a:p>
            <a:pPr algn="just"/>
            <a:endParaRPr lang="en-US" dirty="0" smtClean="0"/>
          </a:p>
          <a:p>
            <a:pPr algn="just"/>
            <a:r>
              <a:rPr lang="en-US" dirty="0" smtClean="0"/>
              <a:t>Two months immersion in the field – Crops, Livestock, Horticulture Farms, Processing, Storing, Marketing, Transporting, Wholesale and retail trading, Services etc. </a:t>
            </a:r>
          </a:p>
        </p:txBody>
      </p:sp>
    </p:spTree>
    <p:extLst>
      <p:ext uri="{BB962C8B-B14F-4D97-AF65-F5344CB8AC3E}">
        <p14:creationId xmlns:p14="http://schemas.microsoft.com/office/powerpoint/2010/main" val="157118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Agriculture Entrepreneurship Development Program </a:t>
            </a:r>
            <a:r>
              <a:rPr lang="en-US" sz="2200" dirty="0" smtClean="0"/>
              <a:t>(Contd.)</a:t>
            </a:r>
            <a:endParaRPr lang="en-US" sz="2200" dirty="0"/>
          </a:p>
        </p:txBody>
      </p:sp>
      <p:sp>
        <p:nvSpPr>
          <p:cNvPr id="3" name="Content Placeholder 2"/>
          <p:cNvSpPr>
            <a:spLocks noGrp="1"/>
          </p:cNvSpPr>
          <p:nvPr>
            <p:ph idx="1"/>
          </p:nvPr>
        </p:nvSpPr>
        <p:spPr/>
        <p:txBody>
          <a:bodyPr>
            <a:normAutofit/>
          </a:bodyPr>
          <a:lstStyle/>
          <a:p>
            <a:pPr algn="just"/>
            <a:r>
              <a:rPr lang="en-US" dirty="0" smtClean="0"/>
              <a:t>Upon graduation, most of the participants have gone back to their villages and towns in the rural areas and started their own agribusinesses.</a:t>
            </a:r>
          </a:p>
          <a:p>
            <a:pPr algn="just"/>
            <a:endParaRPr lang="en-US" dirty="0"/>
          </a:p>
          <a:p>
            <a:pPr algn="just"/>
            <a:r>
              <a:rPr lang="en-US" dirty="0" smtClean="0"/>
              <a:t>Two batches of seventy five each have been trained so far. </a:t>
            </a:r>
          </a:p>
        </p:txBody>
      </p:sp>
    </p:spTree>
    <p:extLst>
      <p:ext uri="{BB962C8B-B14F-4D97-AF65-F5344CB8AC3E}">
        <p14:creationId xmlns:p14="http://schemas.microsoft.com/office/powerpoint/2010/main" val="3254817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business plan competition </a:t>
            </a:r>
            <a:endParaRPr lang="en-US" dirty="0"/>
          </a:p>
        </p:txBody>
      </p:sp>
      <p:sp>
        <p:nvSpPr>
          <p:cNvPr id="3" name="Content Placeholder 2"/>
          <p:cNvSpPr>
            <a:spLocks noGrp="1"/>
          </p:cNvSpPr>
          <p:nvPr>
            <p:ph idx="1"/>
          </p:nvPr>
        </p:nvSpPr>
        <p:spPr/>
        <p:txBody>
          <a:bodyPr>
            <a:normAutofit/>
          </a:bodyPr>
          <a:lstStyle/>
          <a:p>
            <a:r>
              <a:rPr lang="en-US" dirty="0" smtClean="0"/>
              <a:t>Consortium of Business, Engineering, Art and Science Schools to promote National Business plan competition among students.</a:t>
            </a:r>
          </a:p>
          <a:p>
            <a:endParaRPr lang="en-US" dirty="0" smtClean="0"/>
          </a:p>
          <a:p>
            <a:r>
              <a:rPr lang="en-US" dirty="0" smtClean="0"/>
              <a:t>Teams with different skill sets – Designers, Artists, Engineers, IT, Molecular Biologists form teams – mixed with Marketing, Finance Students</a:t>
            </a:r>
          </a:p>
        </p:txBody>
      </p:sp>
    </p:spTree>
    <p:extLst>
      <p:ext uri="{BB962C8B-B14F-4D97-AF65-F5344CB8AC3E}">
        <p14:creationId xmlns:p14="http://schemas.microsoft.com/office/powerpoint/2010/main" val="4181501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business plan competition </a:t>
            </a:r>
            <a:r>
              <a:rPr lang="en-US" sz="2000" dirty="0" smtClean="0">
                <a:solidFill>
                  <a:prstClr val="black"/>
                </a:solidFill>
              </a:rPr>
              <a:t>(Contd</a:t>
            </a:r>
            <a:r>
              <a:rPr lang="en-US" sz="2000" dirty="0">
                <a:solidFill>
                  <a:prstClr val="black"/>
                </a:solidFill>
              </a:rPr>
              <a:t>.)</a:t>
            </a:r>
            <a:endParaRPr lang="en-US" dirty="0"/>
          </a:p>
        </p:txBody>
      </p:sp>
      <p:sp>
        <p:nvSpPr>
          <p:cNvPr id="3" name="Content Placeholder 2"/>
          <p:cNvSpPr>
            <a:spLocks noGrp="1"/>
          </p:cNvSpPr>
          <p:nvPr>
            <p:ph idx="1"/>
          </p:nvPr>
        </p:nvSpPr>
        <p:spPr/>
        <p:txBody>
          <a:bodyPr/>
          <a:lstStyle/>
          <a:p>
            <a:pPr algn="just"/>
            <a:r>
              <a:rPr lang="en-US" dirty="0" smtClean="0"/>
              <a:t>Incubation Centers established in the Universities successful competitors to start their own businesses. </a:t>
            </a:r>
          </a:p>
          <a:p>
            <a:pPr algn="just"/>
            <a:endParaRPr lang="en-US" dirty="0" smtClean="0"/>
          </a:p>
          <a:p>
            <a:pPr algn="just"/>
            <a:r>
              <a:rPr lang="en-US" dirty="0" smtClean="0"/>
              <a:t>Crowd funding is a popular source of funding for the start-ups</a:t>
            </a:r>
            <a:endParaRPr lang="en-US" dirty="0"/>
          </a:p>
        </p:txBody>
      </p:sp>
    </p:spTree>
    <p:extLst>
      <p:ext uri="{BB962C8B-B14F-4D97-AF65-F5344CB8AC3E}">
        <p14:creationId xmlns:p14="http://schemas.microsoft.com/office/powerpoint/2010/main" val="1205550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case studies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IBA is a member of the Global Entrepreneurship Monitor (GEM) and has carried out three annual surveys of established firms and experts and produced research reports on the attitudes, activity and aspirations of the entrepreneurs. </a:t>
            </a:r>
          </a:p>
          <a:p>
            <a:endParaRPr lang="en-US" dirty="0"/>
          </a:p>
          <a:p>
            <a:r>
              <a:rPr lang="en-US" dirty="0" smtClean="0"/>
              <a:t>The research findings from GEM are used both for class room teaching as well as advocacy for bringing about changes in the eco-system</a:t>
            </a:r>
            <a:r>
              <a:rPr lang="en-US" smtClean="0"/>
              <a:t>. </a:t>
            </a:r>
          </a:p>
          <a:p>
            <a:endParaRPr lang="en-US" dirty="0" smtClean="0"/>
          </a:p>
          <a:p>
            <a:r>
              <a:rPr lang="en-US" dirty="0" smtClean="0"/>
              <a:t>IBA Faculty members have started writing case studies of Entrepreneurs – successful and failed ones – for pedagogical purposes. </a:t>
            </a:r>
            <a:endParaRPr lang="en-US" dirty="0"/>
          </a:p>
        </p:txBody>
      </p:sp>
    </p:spTree>
    <p:extLst>
      <p:ext uri="{BB962C8B-B14F-4D97-AF65-F5344CB8AC3E}">
        <p14:creationId xmlns:p14="http://schemas.microsoft.com/office/powerpoint/2010/main" val="2187726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marL="114300" indent="0" algn="ctr">
              <a:buNone/>
            </a:pPr>
            <a:r>
              <a:rPr lang="en-US" dirty="0" smtClean="0"/>
              <a:t>Thank you </a:t>
            </a:r>
            <a:endParaRPr lang="en-US" dirty="0"/>
          </a:p>
        </p:txBody>
      </p:sp>
    </p:spTree>
    <p:extLst>
      <p:ext uri="{BB962C8B-B14F-4D97-AF65-F5344CB8AC3E}">
        <p14:creationId xmlns:p14="http://schemas.microsoft.com/office/powerpoint/2010/main" val="27301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Globalization, technological change and Demographics require a fresh thinking on the role of Business Schools in Developing Countries. </a:t>
            </a:r>
          </a:p>
          <a:p>
            <a:pPr algn="just"/>
            <a:endParaRPr lang="en-US" dirty="0"/>
          </a:p>
          <a:p>
            <a:pPr algn="just"/>
            <a:r>
              <a:rPr lang="en-US" dirty="0" smtClean="0"/>
              <a:t>Business Schools should adapt to these drivers of change and produce professionals with capabilities and qualities to compete in this new environment. </a:t>
            </a:r>
          </a:p>
          <a:p>
            <a:pPr algn="just"/>
            <a:endParaRPr lang="en-US" dirty="0"/>
          </a:p>
          <a:p>
            <a:pPr algn="just"/>
            <a:r>
              <a:rPr lang="en-US" dirty="0" smtClean="0"/>
              <a:t>IBA, the oldest Business School in Asia established in 1955 by Wharton has largely produced General Managers and Senior Executives for multinational corporations and large Pakistani firms. It has remained structurally unchanged. </a:t>
            </a:r>
            <a:endParaRPr lang="en-US" dirty="0"/>
          </a:p>
        </p:txBody>
      </p:sp>
    </p:spTree>
    <p:extLst>
      <p:ext uri="{BB962C8B-B14F-4D97-AF65-F5344CB8AC3E}">
        <p14:creationId xmlns:p14="http://schemas.microsoft.com/office/powerpoint/2010/main" val="3016060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pPr algn="just"/>
            <a:r>
              <a:rPr lang="en-US" dirty="0" smtClean="0"/>
              <a:t>Pakistan has a large youthful population and the formal job creation opportunities would not be sufficient to absorb the growth in labour force.</a:t>
            </a:r>
          </a:p>
          <a:p>
            <a:pPr algn="just"/>
            <a:endParaRPr lang="en-US" dirty="0"/>
          </a:p>
          <a:p>
            <a:pPr algn="just"/>
            <a:r>
              <a:rPr lang="en-US" dirty="0" smtClean="0"/>
              <a:t>This requires a gradual shift from the existing model to a new model in which entrepreneurship, Innovation and Creativity are emphasized.</a:t>
            </a:r>
          </a:p>
          <a:p>
            <a:endParaRPr lang="en-US" dirty="0" smtClean="0"/>
          </a:p>
        </p:txBody>
      </p:sp>
    </p:spTree>
    <p:extLst>
      <p:ext uri="{BB962C8B-B14F-4D97-AF65-F5344CB8AC3E}">
        <p14:creationId xmlns:p14="http://schemas.microsoft.com/office/powerpoint/2010/main" val="1930356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r>
              <a:rPr lang="en-US" sz="2000" dirty="0">
                <a:solidFill>
                  <a:prstClr val="black"/>
                </a:solidFill>
              </a:rPr>
              <a:t>(Contd.)</a:t>
            </a:r>
            <a:endParaRPr lang="en-US" dirty="0"/>
          </a:p>
        </p:txBody>
      </p:sp>
      <p:sp>
        <p:nvSpPr>
          <p:cNvPr id="3" name="Content Placeholder 2"/>
          <p:cNvSpPr>
            <a:spLocks noGrp="1"/>
          </p:cNvSpPr>
          <p:nvPr>
            <p:ph idx="1"/>
          </p:nvPr>
        </p:nvSpPr>
        <p:spPr/>
        <p:txBody>
          <a:bodyPr>
            <a:normAutofit fontScale="92500"/>
          </a:bodyPr>
          <a:lstStyle/>
          <a:p>
            <a:pPr algn="just"/>
            <a:r>
              <a:rPr lang="en-US" dirty="0"/>
              <a:t>As most of the businesses are operating well below their efficiency frontier, attracting University and College educated human resources and equipping them with the tools and skill sets to start their own businesses and create jobs may prove to be a more viable proposition.</a:t>
            </a:r>
          </a:p>
          <a:p>
            <a:pPr algn="just"/>
            <a:endParaRPr lang="en-US" dirty="0" smtClean="0"/>
          </a:p>
          <a:p>
            <a:pPr algn="just"/>
            <a:r>
              <a:rPr lang="en-US" dirty="0" smtClean="0"/>
              <a:t>Risk taking follows a normal distribution curve. The challenge is to identify and select the sub-set of individuals with high propensity to take risk . Not a straightforward and easy task but the screening process improved with the passage of time and experience gained. </a:t>
            </a:r>
          </a:p>
        </p:txBody>
      </p:sp>
    </p:spTree>
    <p:extLst>
      <p:ext uri="{BB962C8B-B14F-4D97-AF65-F5344CB8AC3E}">
        <p14:creationId xmlns:p14="http://schemas.microsoft.com/office/powerpoint/2010/main" val="1637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r>
              <a:rPr lang="en-US" sz="2000" dirty="0">
                <a:solidFill>
                  <a:prstClr val="black"/>
                </a:solidFill>
              </a:rPr>
              <a:t>(Contd.)</a:t>
            </a:r>
            <a:endParaRPr lang="en-US" dirty="0"/>
          </a:p>
        </p:txBody>
      </p:sp>
      <p:sp>
        <p:nvSpPr>
          <p:cNvPr id="3" name="Content Placeholder 2"/>
          <p:cNvSpPr>
            <a:spLocks noGrp="1"/>
          </p:cNvSpPr>
          <p:nvPr>
            <p:ph idx="1"/>
          </p:nvPr>
        </p:nvSpPr>
        <p:spPr/>
        <p:txBody>
          <a:bodyPr>
            <a:normAutofit/>
          </a:bodyPr>
          <a:lstStyle/>
          <a:p>
            <a:pPr algn="just"/>
            <a:r>
              <a:rPr lang="en-US" dirty="0" smtClean="0"/>
              <a:t>One single institution such as Business School cannot cover the whole water front. Hence, the need for partnerships networks and alliances with other institutions specializing in creative and Innovative programs.</a:t>
            </a:r>
          </a:p>
          <a:p>
            <a:endParaRPr lang="en-US" dirty="0" smtClean="0"/>
          </a:p>
          <a:p>
            <a:pPr algn="just"/>
            <a:r>
              <a:rPr lang="en-US" dirty="0" smtClean="0"/>
              <a:t>To make an impact, multiple target groups at different points in the life cycle of an organization would have to be trained and imported skills. </a:t>
            </a:r>
            <a:endParaRPr lang="en-US" dirty="0"/>
          </a:p>
        </p:txBody>
      </p:sp>
    </p:spTree>
    <p:extLst>
      <p:ext uri="{BB962C8B-B14F-4D97-AF65-F5344CB8AC3E}">
        <p14:creationId xmlns:p14="http://schemas.microsoft.com/office/powerpoint/2010/main" val="71561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of Activities of the CED</a:t>
            </a:r>
            <a:endParaRPr lang="en-US" dirty="0"/>
          </a:p>
        </p:txBody>
      </p:sp>
      <p:sp>
        <p:nvSpPr>
          <p:cNvPr id="3" name="Content Placeholder 2"/>
          <p:cNvSpPr>
            <a:spLocks noGrp="1"/>
          </p:cNvSpPr>
          <p:nvPr>
            <p:ph idx="1"/>
          </p:nvPr>
        </p:nvSpPr>
        <p:spPr/>
        <p:txBody>
          <a:bodyPr>
            <a:normAutofit lnSpcReduction="10000"/>
          </a:bodyPr>
          <a:lstStyle/>
          <a:p>
            <a:pPr marL="571500" indent="-571500"/>
            <a:r>
              <a:rPr lang="en-US" dirty="0" smtClean="0"/>
              <a:t>Formal Higher Education and Training in Entrepreneurship</a:t>
            </a:r>
          </a:p>
          <a:p>
            <a:pPr marL="868680" lvl="1" indent="-571500"/>
            <a:r>
              <a:rPr lang="en-US" dirty="0" smtClean="0"/>
              <a:t>BBA Program in Entrepreneurship </a:t>
            </a:r>
          </a:p>
          <a:p>
            <a:pPr marL="571500" indent="-571500"/>
            <a:endParaRPr lang="en-US" dirty="0" smtClean="0"/>
          </a:p>
          <a:p>
            <a:pPr marL="571500" indent="-571500"/>
            <a:r>
              <a:rPr lang="en-US" dirty="0" smtClean="0"/>
              <a:t>Non-formal training and community outreach focusing on </a:t>
            </a:r>
          </a:p>
          <a:p>
            <a:pPr marL="868680" lvl="1" indent="-571500"/>
            <a:r>
              <a:rPr lang="en-US" dirty="0" smtClean="0"/>
              <a:t>Women entrepreneurs</a:t>
            </a:r>
          </a:p>
          <a:p>
            <a:pPr marL="868680" lvl="1" indent="-571500"/>
            <a:r>
              <a:rPr lang="en-US" dirty="0" smtClean="0"/>
              <a:t>Youth and Unemployed graduates</a:t>
            </a:r>
          </a:p>
          <a:p>
            <a:pPr marL="571500" indent="-571500"/>
            <a:endParaRPr lang="en-US" dirty="0" smtClean="0"/>
          </a:p>
          <a:p>
            <a:pPr marL="571500" indent="-571500"/>
            <a:r>
              <a:rPr lang="en-US" dirty="0" smtClean="0"/>
              <a:t>National Business Plan Competition, Incubator space, Seed funding and Angel Funding for successful teams.</a:t>
            </a:r>
          </a:p>
        </p:txBody>
      </p:sp>
    </p:spTree>
    <p:extLst>
      <p:ext uri="{BB962C8B-B14F-4D97-AF65-F5344CB8AC3E}">
        <p14:creationId xmlns:p14="http://schemas.microsoft.com/office/powerpoint/2010/main" val="26859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of Activities of the CED </a:t>
            </a:r>
            <a:r>
              <a:rPr lang="en-US" sz="2200" dirty="0">
                <a:solidFill>
                  <a:prstClr val="black"/>
                </a:solidFill>
              </a:rPr>
              <a:t>(Contd.)</a:t>
            </a:r>
            <a:endParaRPr lang="en-US" dirty="0"/>
          </a:p>
        </p:txBody>
      </p:sp>
      <p:sp>
        <p:nvSpPr>
          <p:cNvPr id="3" name="Content Placeholder 2"/>
          <p:cNvSpPr>
            <a:spLocks noGrp="1"/>
          </p:cNvSpPr>
          <p:nvPr>
            <p:ph idx="1"/>
          </p:nvPr>
        </p:nvSpPr>
        <p:spPr/>
        <p:txBody>
          <a:bodyPr/>
          <a:lstStyle/>
          <a:p>
            <a:pPr marL="571500" indent="-571500"/>
            <a:r>
              <a:rPr lang="en-US" dirty="0" smtClean="0"/>
              <a:t>Research and local Case Studies development and dissemination </a:t>
            </a:r>
          </a:p>
          <a:p>
            <a:pPr marL="971550" lvl="1" indent="-571500"/>
            <a:r>
              <a:rPr lang="en-US" dirty="0" smtClean="0"/>
              <a:t>Global Entrepreneurship Monitoring (GEM) Report</a:t>
            </a:r>
          </a:p>
          <a:p>
            <a:pPr marL="571500" indent="-571500"/>
            <a:endParaRPr lang="en-US" dirty="0" smtClean="0"/>
          </a:p>
          <a:p>
            <a:pPr marL="571500" indent="-571500"/>
            <a:r>
              <a:rPr lang="en-US" dirty="0" smtClean="0"/>
              <a:t>Collaboration, Partnerships and Networks</a:t>
            </a:r>
          </a:p>
          <a:p>
            <a:pPr marL="971550" lvl="1" indent="-571500"/>
            <a:r>
              <a:rPr lang="en-US" dirty="0" smtClean="0"/>
              <a:t>International </a:t>
            </a:r>
          </a:p>
          <a:p>
            <a:pPr marL="971550" lvl="1" indent="-571500"/>
            <a:r>
              <a:rPr lang="en-US" dirty="0" smtClean="0"/>
              <a:t>Consortium of 12 partner Universities in Pakistan</a:t>
            </a:r>
          </a:p>
          <a:p>
            <a:endParaRPr lang="en-US" dirty="0"/>
          </a:p>
        </p:txBody>
      </p:sp>
    </p:spTree>
    <p:extLst>
      <p:ext uri="{BB962C8B-B14F-4D97-AF65-F5344CB8AC3E}">
        <p14:creationId xmlns:p14="http://schemas.microsoft.com/office/powerpoint/2010/main" val="4086489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 Entrepreneurship </a:t>
            </a:r>
            <a:endParaRPr lang="en-US" dirty="0"/>
          </a:p>
        </p:txBody>
      </p:sp>
      <p:sp>
        <p:nvSpPr>
          <p:cNvPr id="3" name="Content Placeholder 2"/>
          <p:cNvSpPr>
            <a:spLocks noGrp="1"/>
          </p:cNvSpPr>
          <p:nvPr>
            <p:ph idx="1"/>
          </p:nvPr>
        </p:nvSpPr>
        <p:spPr/>
        <p:txBody>
          <a:bodyPr>
            <a:normAutofit/>
          </a:bodyPr>
          <a:lstStyle/>
          <a:p>
            <a:pPr algn="just"/>
            <a:r>
              <a:rPr lang="en-US" dirty="0" smtClean="0"/>
              <a:t>BBA Entrepreneurship program offered as a distinct stream for those who have to aptitude for starting up their own businesses. </a:t>
            </a:r>
          </a:p>
          <a:p>
            <a:pPr algn="just"/>
            <a:endParaRPr lang="en-US" dirty="0" smtClean="0"/>
          </a:p>
          <a:p>
            <a:pPr algn="just"/>
            <a:r>
              <a:rPr lang="en-US" dirty="0" smtClean="0"/>
              <a:t>Curriculum and pedagogy have been modified to make them more orientated toward experiential learning including facilitating business startup during the four years of the program</a:t>
            </a:r>
            <a:endParaRPr lang="en-US" dirty="0"/>
          </a:p>
        </p:txBody>
      </p:sp>
    </p:spTree>
    <p:extLst>
      <p:ext uri="{BB962C8B-B14F-4D97-AF65-F5344CB8AC3E}">
        <p14:creationId xmlns:p14="http://schemas.microsoft.com/office/powerpoint/2010/main" val="2139142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BBA Entrepreneurship </a:t>
            </a:r>
            <a:r>
              <a:rPr lang="en-US" sz="2000" dirty="0">
                <a:solidFill>
                  <a:prstClr val="black"/>
                </a:solidFill>
              </a:rPr>
              <a:t>(Contd.)</a:t>
            </a:r>
            <a:endParaRPr lang="en-US" dirty="0"/>
          </a:p>
        </p:txBody>
      </p:sp>
      <p:sp>
        <p:nvSpPr>
          <p:cNvPr id="3" name="Content Placeholder 2"/>
          <p:cNvSpPr>
            <a:spLocks noGrp="1"/>
          </p:cNvSpPr>
          <p:nvPr>
            <p:ph idx="1"/>
          </p:nvPr>
        </p:nvSpPr>
        <p:spPr/>
        <p:txBody>
          <a:bodyPr/>
          <a:lstStyle/>
          <a:p>
            <a:pPr algn="just"/>
            <a:r>
              <a:rPr lang="en-US" dirty="0" smtClean="0"/>
              <a:t>Internships tailored and targeted towards entrepreneurial ventures.</a:t>
            </a:r>
          </a:p>
          <a:p>
            <a:pPr algn="just"/>
            <a:endParaRPr lang="en-US" dirty="0" smtClean="0"/>
          </a:p>
          <a:p>
            <a:pPr algn="just"/>
            <a:r>
              <a:rPr lang="en-US" dirty="0" smtClean="0"/>
              <a:t>Greater interaction with Entrepreneurs who have succeeded, failed; Guest speakers and Field visits; Case Studies, Exercises and Presentations</a:t>
            </a:r>
            <a:endParaRPr lang="en-US" dirty="0"/>
          </a:p>
        </p:txBody>
      </p:sp>
    </p:spTree>
    <p:extLst>
      <p:ext uri="{BB962C8B-B14F-4D97-AF65-F5344CB8AC3E}">
        <p14:creationId xmlns:p14="http://schemas.microsoft.com/office/powerpoint/2010/main" val="2915269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185</TotalTime>
  <Words>978</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Entrepreneurship and Innovation in Pakistan</vt:lpstr>
      <vt:lpstr>Background</vt:lpstr>
      <vt:lpstr>Motivation</vt:lpstr>
      <vt:lpstr>Motivation (Contd.)</vt:lpstr>
      <vt:lpstr>Motivation (Contd.)</vt:lpstr>
      <vt:lpstr>Scope of Activities of the CED</vt:lpstr>
      <vt:lpstr>Scope of Activities of the CED (Contd.)</vt:lpstr>
      <vt:lpstr>BBA Entrepreneurship </vt:lpstr>
      <vt:lpstr>BBA Entrepreneurship (Contd.)</vt:lpstr>
      <vt:lpstr>Non-formal and community outreach </vt:lpstr>
      <vt:lpstr>Women Entrepreneurs Program</vt:lpstr>
      <vt:lpstr>Women Entrepreneurs Program (Contd.)</vt:lpstr>
      <vt:lpstr>Agriculture Entrepreneurship Development Program </vt:lpstr>
      <vt:lpstr>Agriculture Entrepreneurship Development Program (Contd.)</vt:lpstr>
      <vt:lpstr>Agriculture Entrepreneurship Development Program (Contd.)</vt:lpstr>
      <vt:lpstr>National business plan competition </vt:lpstr>
      <vt:lpstr>National business plan competition (Contd.)</vt:lpstr>
      <vt:lpstr>Research and case studies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Eli</dc:creator>
  <cp:lastModifiedBy>Roger Eli</cp:lastModifiedBy>
  <cp:revision>17</cp:revision>
  <cp:lastPrinted>2014-03-11T07:06:59Z</cp:lastPrinted>
  <dcterms:created xsi:type="dcterms:W3CDTF">2014-03-11T04:53:21Z</dcterms:created>
  <dcterms:modified xsi:type="dcterms:W3CDTF">2014-03-14T06:19:35Z</dcterms:modified>
</cp:coreProperties>
</file>